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9"/>
  </p:notesMasterIdLst>
  <p:sldIdLst>
    <p:sldId id="317" r:id="rId2"/>
    <p:sldId id="256" r:id="rId3"/>
    <p:sldId id="257" r:id="rId4"/>
    <p:sldId id="262" r:id="rId5"/>
    <p:sldId id="351" r:id="rId6"/>
    <p:sldId id="258" r:id="rId7"/>
    <p:sldId id="260" r:id="rId8"/>
    <p:sldId id="267" r:id="rId9"/>
    <p:sldId id="261" r:id="rId10"/>
    <p:sldId id="325" r:id="rId11"/>
    <p:sldId id="264" r:id="rId12"/>
    <p:sldId id="265" r:id="rId13"/>
    <p:sldId id="266" r:id="rId14"/>
    <p:sldId id="268" r:id="rId15"/>
    <p:sldId id="387" r:id="rId16"/>
    <p:sldId id="326" r:id="rId17"/>
    <p:sldId id="269" r:id="rId18"/>
    <p:sldId id="270" r:id="rId19"/>
    <p:sldId id="321" r:id="rId20"/>
    <p:sldId id="329" r:id="rId21"/>
    <p:sldId id="283" r:id="rId22"/>
    <p:sldId id="330" r:id="rId23"/>
    <p:sldId id="272" r:id="rId24"/>
    <p:sldId id="331" r:id="rId25"/>
    <p:sldId id="274" r:id="rId26"/>
    <p:sldId id="275" r:id="rId27"/>
    <p:sldId id="276" r:id="rId28"/>
    <p:sldId id="333" r:id="rId29"/>
    <p:sldId id="284" r:id="rId30"/>
    <p:sldId id="285" r:id="rId31"/>
    <p:sldId id="334" r:id="rId32"/>
    <p:sldId id="286" r:id="rId33"/>
    <p:sldId id="335" r:id="rId34"/>
    <p:sldId id="292" r:id="rId35"/>
    <p:sldId id="336" r:id="rId36"/>
    <p:sldId id="287" r:id="rId37"/>
    <p:sldId id="337" r:id="rId38"/>
    <p:sldId id="288" r:id="rId39"/>
    <p:sldId id="338" r:id="rId40"/>
    <p:sldId id="289" r:id="rId41"/>
    <p:sldId id="339" r:id="rId42"/>
    <p:sldId id="290" r:id="rId43"/>
    <p:sldId id="340" r:id="rId44"/>
    <p:sldId id="291" r:id="rId45"/>
    <p:sldId id="277" r:id="rId46"/>
    <p:sldId id="402" r:id="rId47"/>
    <p:sldId id="403" r:id="rId48"/>
    <p:sldId id="281" r:id="rId49"/>
    <p:sldId id="282" r:id="rId50"/>
    <p:sldId id="341" r:id="rId51"/>
    <p:sldId id="295" r:id="rId52"/>
    <p:sldId id="293" r:id="rId53"/>
    <p:sldId id="294" r:id="rId54"/>
    <p:sldId id="342" r:id="rId55"/>
    <p:sldId id="297" r:id="rId56"/>
    <p:sldId id="296" r:id="rId57"/>
    <p:sldId id="299" r:id="rId58"/>
    <p:sldId id="301" r:id="rId59"/>
    <p:sldId id="300" r:id="rId60"/>
    <p:sldId id="298" r:id="rId61"/>
    <p:sldId id="404" r:id="rId62"/>
    <p:sldId id="405" r:id="rId63"/>
    <p:sldId id="406" r:id="rId64"/>
    <p:sldId id="346" r:id="rId65"/>
    <p:sldId id="343" r:id="rId66"/>
    <p:sldId id="389" r:id="rId67"/>
    <p:sldId id="390" r:id="rId68"/>
    <p:sldId id="391" r:id="rId69"/>
    <p:sldId id="392" r:id="rId70"/>
    <p:sldId id="393" r:id="rId71"/>
    <p:sldId id="394" r:id="rId72"/>
    <p:sldId id="396" r:id="rId73"/>
    <p:sldId id="397" r:id="rId74"/>
    <p:sldId id="398" r:id="rId75"/>
    <p:sldId id="399" r:id="rId76"/>
    <p:sldId id="400" r:id="rId77"/>
    <p:sldId id="345" r:id="rId78"/>
    <p:sldId id="407" r:id="rId79"/>
    <p:sldId id="408" r:id="rId80"/>
    <p:sldId id="347" r:id="rId81"/>
    <p:sldId id="302" r:id="rId82"/>
    <p:sldId id="409" r:id="rId83"/>
    <p:sldId id="410" r:id="rId84"/>
    <p:sldId id="411" r:id="rId85"/>
    <p:sldId id="412" r:id="rId86"/>
    <p:sldId id="413" r:id="rId87"/>
    <p:sldId id="414" r:id="rId88"/>
    <p:sldId id="348" r:id="rId89"/>
    <p:sldId id="310" r:id="rId90"/>
    <p:sldId id="415" r:id="rId91"/>
    <p:sldId id="416" r:id="rId92"/>
    <p:sldId id="417" r:id="rId93"/>
    <p:sldId id="401" r:id="rId94"/>
    <p:sldId id="384" r:id="rId95"/>
    <p:sldId id="418" r:id="rId96"/>
    <p:sldId id="419" r:id="rId97"/>
    <p:sldId id="420"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89876" autoAdjust="0"/>
  </p:normalViewPr>
  <p:slideViewPr>
    <p:cSldViewPr>
      <p:cViewPr>
        <p:scale>
          <a:sx n="62" d="100"/>
          <a:sy n="62" d="100"/>
        </p:scale>
        <p:origin x="-726" y="-168"/>
      </p:cViewPr>
      <p:guideLst>
        <p:guide orient="horz" pos="2160"/>
        <p:guide pos="2880"/>
      </p:guideLst>
    </p:cSldViewPr>
  </p:slideViewPr>
  <p:outlineViewPr>
    <p:cViewPr>
      <p:scale>
        <a:sx n="33" d="100"/>
        <a:sy n="33" d="100"/>
      </p:scale>
      <p:origin x="48" y="67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B1B766-DDEB-45FD-81C8-85BF1D4755C8}" type="doc">
      <dgm:prSet loTypeId="urn:microsoft.com/office/officeart/2005/8/layout/venn1" loCatId="relationship" qsTypeId="urn:microsoft.com/office/officeart/2005/8/quickstyle/3d4" qsCatId="3D" csTypeId="urn:microsoft.com/office/officeart/2005/8/colors/colorful2" csCatId="colorful" phldr="1"/>
      <dgm:spPr/>
      <dgm:t>
        <a:bodyPr/>
        <a:lstStyle/>
        <a:p>
          <a:endParaRPr lang="en-IN"/>
        </a:p>
      </dgm:t>
    </dgm:pt>
    <dgm:pt modelId="{51606C08-44B7-48E4-AF35-863EE51EC23B}">
      <dgm:prSet/>
      <dgm:spPr/>
      <dgm:t>
        <a:bodyPr/>
        <a:lstStyle/>
        <a:p>
          <a:pPr rtl="0"/>
          <a:r>
            <a:rPr lang="en-US" b="1" dirty="0" smtClean="0"/>
            <a:t>Overview of Various Schemes</a:t>
          </a:r>
          <a:endParaRPr lang="en-IN" b="1" dirty="0"/>
        </a:p>
      </dgm:t>
    </dgm:pt>
    <dgm:pt modelId="{A66C014D-1506-487D-A291-F055F7516DCF}" type="parTrans" cxnId="{E91AE8E1-41D3-41DC-8F16-5EDD9394F611}">
      <dgm:prSet/>
      <dgm:spPr/>
      <dgm:t>
        <a:bodyPr/>
        <a:lstStyle/>
        <a:p>
          <a:endParaRPr lang="en-IN"/>
        </a:p>
      </dgm:t>
    </dgm:pt>
    <dgm:pt modelId="{A911C052-9B80-40FC-A516-D20D0B303720}" type="sibTrans" cxnId="{E91AE8E1-41D3-41DC-8F16-5EDD9394F611}">
      <dgm:prSet/>
      <dgm:spPr/>
      <dgm:t>
        <a:bodyPr/>
        <a:lstStyle/>
        <a:p>
          <a:endParaRPr lang="en-IN"/>
        </a:p>
      </dgm:t>
    </dgm:pt>
    <dgm:pt modelId="{994F1282-78AF-44FF-A4AA-5A6C4DAEEEC4}">
      <dgm:prSet/>
      <dgm:spPr/>
      <dgm:t>
        <a:bodyPr/>
        <a:lstStyle/>
        <a:p>
          <a:pPr rtl="0"/>
          <a:r>
            <a:rPr lang="en-US" b="1" dirty="0" smtClean="0"/>
            <a:t>Research Funding Agencies</a:t>
          </a:r>
          <a:endParaRPr lang="en-IN" b="1" dirty="0"/>
        </a:p>
      </dgm:t>
    </dgm:pt>
    <dgm:pt modelId="{C4EEA1C1-5BF7-4131-9FE9-8B88AD7E27EB}" type="parTrans" cxnId="{A724D456-B3A7-4DE7-B55F-F188BA185369}">
      <dgm:prSet/>
      <dgm:spPr/>
      <dgm:t>
        <a:bodyPr/>
        <a:lstStyle/>
        <a:p>
          <a:endParaRPr lang="en-IN"/>
        </a:p>
      </dgm:t>
    </dgm:pt>
    <dgm:pt modelId="{A5B301EC-14CF-4A37-BB65-C4DC2065B47C}" type="sibTrans" cxnId="{A724D456-B3A7-4DE7-B55F-F188BA185369}">
      <dgm:prSet/>
      <dgm:spPr/>
      <dgm:t>
        <a:bodyPr/>
        <a:lstStyle/>
        <a:p>
          <a:endParaRPr lang="en-IN"/>
        </a:p>
      </dgm:t>
    </dgm:pt>
    <dgm:pt modelId="{E44C40B0-1C83-4675-B3A3-4D732D15A80D}" type="pres">
      <dgm:prSet presAssocID="{3FB1B766-DDEB-45FD-81C8-85BF1D4755C8}" presName="compositeShape" presStyleCnt="0">
        <dgm:presLayoutVars>
          <dgm:chMax val="7"/>
          <dgm:dir/>
          <dgm:resizeHandles val="exact"/>
        </dgm:presLayoutVars>
      </dgm:prSet>
      <dgm:spPr/>
      <dgm:t>
        <a:bodyPr/>
        <a:lstStyle/>
        <a:p>
          <a:endParaRPr lang="en-IN"/>
        </a:p>
      </dgm:t>
    </dgm:pt>
    <dgm:pt modelId="{4DCAD748-353F-4DC8-9C81-CA2E7A9E525B}" type="pres">
      <dgm:prSet presAssocID="{51606C08-44B7-48E4-AF35-863EE51EC23B}" presName="circ1" presStyleLbl="vennNode1" presStyleIdx="0" presStyleCnt="2" custLinFactNeighborX="-2495" custLinFactNeighborY="-2083"/>
      <dgm:spPr/>
      <dgm:t>
        <a:bodyPr/>
        <a:lstStyle/>
        <a:p>
          <a:endParaRPr lang="en-IN"/>
        </a:p>
      </dgm:t>
    </dgm:pt>
    <dgm:pt modelId="{978AC71B-3EA3-4860-8A7C-140C5511A719}" type="pres">
      <dgm:prSet presAssocID="{51606C08-44B7-48E4-AF35-863EE51EC23B}" presName="circ1Tx" presStyleLbl="revTx" presStyleIdx="0" presStyleCnt="0">
        <dgm:presLayoutVars>
          <dgm:chMax val="0"/>
          <dgm:chPref val="0"/>
          <dgm:bulletEnabled val="1"/>
        </dgm:presLayoutVars>
      </dgm:prSet>
      <dgm:spPr/>
      <dgm:t>
        <a:bodyPr/>
        <a:lstStyle/>
        <a:p>
          <a:endParaRPr lang="en-IN"/>
        </a:p>
      </dgm:t>
    </dgm:pt>
    <dgm:pt modelId="{B4E5E5E1-C62D-48C7-B07E-76F43DFDDAE4}" type="pres">
      <dgm:prSet presAssocID="{994F1282-78AF-44FF-A4AA-5A6C4DAEEEC4}" presName="circ2" presStyleLbl="vennNode1" presStyleIdx="1" presStyleCnt="2"/>
      <dgm:spPr/>
      <dgm:t>
        <a:bodyPr/>
        <a:lstStyle/>
        <a:p>
          <a:endParaRPr lang="en-IN"/>
        </a:p>
      </dgm:t>
    </dgm:pt>
    <dgm:pt modelId="{5D352436-D880-4212-8486-DD2F6465D6C6}" type="pres">
      <dgm:prSet presAssocID="{994F1282-78AF-44FF-A4AA-5A6C4DAEEEC4}" presName="circ2Tx" presStyleLbl="revTx" presStyleIdx="0" presStyleCnt="0">
        <dgm:presLayoutVars>
          <dgm:chMax val="0"/>
          <dgm:chPref val="0"/>
          <dgm:bulletEnabled val="1"/>
        </dgm:presLayoutVars>
      </dgm:prSet>
      <dgm:spPr/>
      <dgm:t>
        <a:bodyPr/>
        <a:lstStyle/>
        <a:p>
          <a:endParaRPr lang="en-IN"/>
        </a:p>
      </dgm:t>
    </dgm:pt>
  </dgm:ptLst>
  <dgm:cxnLst>
    <dgm:cxn modelId="{A9572FA1-F465-438C-9868-3DC9A180A3C1}" type="presOf" srcId="{51606C08-44B7-48E4-AF35-863EE51EC23B}" destId="{4DCAD748-353F-4DC8-9C81-CA2E7A9E525B}" srcOrd="0" destOrd="0" presId="urn:microsoft.com/office/officeart/2005/8/layout/venn1"/>
    <dgm:cxn modelId="{2DE130F3-F546-402A-A295-F1BE6B847AD5}" type="presOf" srcId="{51606C08-44B7-48E4-AF35-863EE51EC23B}" destId="{978AC71B-3EA3-4860-8A7C-140C5511A719}" srcOrd="1" destOrd="0" presId="urn:microsoft.com/office/officeart/2005/8/layout/venn1"/>
    <dgm:cxn modelId="{C63BECD7-8A1C-48E7-8028-BBBA9D24999B}" type="presOf" srcId="{994F1282-78AF-44FF-A4AA-5A6C4DAEEEC4}" destId="{5D352436-D880-4212-8486-DD2F6465D6C6}" srcOrd="1" destOrd="0" presId="urn:microsoft.com/office/officeart/2005/8/layout/venn1"/>
    <dgm:cxn modelId="{242EE783-106A-46D1-A82C-934E56A6F74D}" type="presOf" srcId="{994F1282-78AF-44FF-A4AA-5A6C4DAEEEC4}" destId="{B4E5E5E1-C62D-48C7-B07E-76F43DFDDAE4}" srcOrd="0" destOrd="0" presId="urn:microsoft.com/office/officeart/2005/8/layout/venn1"/>
    <dgm:cxn modelId="{F4836C34-F209-4D4D-9659-46A38223F571}" type="presOf" srcId="{3FB1B766-DDEB-45FD-81C8-85BF1D4755C8}" destId="{E44C40B0-1C83-4675-B3A3-4D732D15A80D}" srcOrd="0" destOrd="0" presId="urn:microsoft.com/office/officeart/2005/8/layout/venn1"/>
    <dgm:cxn modelId="{A724D456-B3A7-4DE7-B55F-F188BA185369}" srcId="{3FB1B766-DDEB-45FD-81C8-85BF1D4755C8}" destId="{994F1282-78AF-44FF-A4AA-5A6C4DAEEEC4}" srcOrd="1" destOrd="0" parTransId="{C4EEA1C1-5BF7-4131-9FE9-8B88AD7E27EB}" sibTransId="{A5B301EC-14CF-4A37-BB65-C4DC2065B47C}"/>
    <dgm:cxn modelId="{E91AE8E1-41D3-41DC-8F16-5EDD9394F611}" srcId="{3FB1B766-DDEB-45FD-81C8-85BF1D4755C8}" destId="{51606C08-44B7-48E4-AF35-863EE51EC23B}" srcOrd="0" destOrd="0" parTransId="{A66C014D-1506-487D-A291-F055F7516DCF}" sibTransId="{A911C052-9B80-40FC-A516-D20D0B303720}"/>
    <dgm:cxn modelId="{4DECFCEA-21D5-4CA9-851B-35D220DCAE43}" type="presParOf" srcId="{E44C40B0-1C83-4675-B3A3-4D732D15A80D}" destId="{4DCAD748-353F-4DC8-9C81-CA2E7A9E525B}" srcOrd="0" destOrd="0" presId="urn:microsoft.com/office/officeart/2005/8/layout/venn1"/>
    <dgm:cxn modelId="{5D96BEF6-1CAB-462E-ACD5-533359F55F33}" type="presParOf" srcId="{E44C40B0-1C83-4675-B3A3-4D732D15A80D}" destId="{978AC71B-3EA3-4860-8A7C-140C5511A719}" srcOrd="1" destOrd="0" presId="urn:microsoft.com/office/officeart/2005/8/layout/venn1"/>
    <dgm:cxn modelId="{84B3C7B7-754D-44D3-B908-63377BE0C9D8}" type="presParOf" srcId="{E44C40B0-1C83-4675-B3A3-4D732D15A80D}" destId="{B4E5E5E1-C62D-48C7-B07E-76F43DFDDAE4}" srcOrd="2" destOrd="0" presId="urn:microsoft.com/office/officeart/2005/8/layout/venn1"/>
    <dgm:cxn modelId="{A2725600-B60F-478F-9DD3-7C7C8FF8C410}" type="presParOf" srcId="{E44C40B0-1C83-4675-B3A3-4D732D15A80D}" destId="{5D352436-D880-4212-8486-DD2F6465D6C6}"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44DCB7-D3C4-4835-939E-9C9B69127AC8}"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en-IN"/>
        </a:p>
      </dgm:t>
    </dgm:pt>
    <dgm:pt modelId="{F8E7980D-5B6A-4CCD-A646-EC4B0E5D95C0}">
      <dgm:prSet custT="1"/>
      <dgm:spPr/>
      <dgm:t>
        <a:bodyPr/>
        <a:lstStyle/>
        <a:p>
          <a:pPr algn="ctr" rtl="0"/>
          <a:r>
            <a:rPr lang="en-IN" sz="1800" b="1" dirty="0" smtClean="0"/>
            <a:t>Indian Council of Medical Research (ICMR) &amp;</a:t>
          </a:r>
        </a:p>
        <a:p>
          <a:pPr algn="ctr" rtl="0"/>
          <a:r>
            <a:rPr lang="en-IN" sz="1800" b="1" dirty="0" smtClean="0"/>
            <a:t> Department of Health Research (DHR) </a:t>
          </a:r>
          <a:endParaRPr lang="en-IN" sz="1800" dirty="0"/>
        </a:p>
      </dgm:t>
    </dgm:pt>
    <dgm:pt modelId="{081C2897-6EEA-422C-B3A9-765F7457E0E2}" type="parTrans" cxnId="{AA773ED8-3D4D-42D5-89CA-939863FFF0E6}">
      <dgm:prSet/>
      <dgm:spPr/>
      <dgm:t>
        <a:bodyPr/>
        <a:lstStyle/>
        <a:p>
          <a:endParaRPr lang="en-IN"/>
        </a:p>
      </dgm:t>
    </dgm:pt>
    <dgm:pt modelId="{41A6586B-6B2C-4C61-86B9-679141C1A4E3}" type="sibTrans" cxnId="{AA773ED8-3D4D-42D5-89CA-939863FFF0E6}">
      <dgm:prSet/>
      <dgm:spPr/>
      <dgm:t>
        <a:bodyPr/>
        <a:lstStyle/>
        <a:p>
          <a:endParaRPr lang="en-IN"/>
        </a:p>
      </dgm:t>
    </dgm:pt>
    <dgm:pt modelId="{62EA5582-9C16-4177-9D38-83F63EEDA629}">
      <dgm:prSet custT="1"/>
      <dgm:spPr/>
      <dgm:t>
        <a:bodyPr/>
        <a:lstStyle/>
        <a:p>
          <a:pPr algn="ctr" rtl="0"/>
          <a:r>
            <a:rPr lang="en-IN" sz="1800" b="1" dirty="0" smtClean="0"/>
            <a:t>Science and Engineering Research Board (SERB) </a:t>
          </a:r>
          <a:endParaRPr lang="en-IN" sz="1800" dirty="0"/>
        </a:p>
      </dgm:t>
    </dgm:pt>
    <dgm:pt modelId="{237CF806-6067-4481-8DE2-B3FB33526232}" type="parTrans" cxnId="{3DA05136-CFB5-453F-9B5E-A4997292908E}">
      <dgm:prSet/>
      <dgm:spPr/>
      <dgm:t>
        <a:bodyPr/>
        <a:lstStyle/>
        <a:p>
          <a:endParaRPr lang="en-IN"/>
        </a:p>
      </dgm:t>
    </dgm:pt>
    <dgm:pt modelId="{0A388C92-A8A0-48E6-A9C2-F3F467E63745}" type="sibTrans" cxnId="{3DA05136-CFB5-453F-9B5E-A4997292908E}">
      <dgm:prSet/>
      <dgm:spPr/>
      <dgm:t>
        <a:bodyPr/>
        <a:lstStyle/>
        <a:p>
          <a:endParaRPr lang="en-IN"/>
        </a:p>
      </dgm:t>
    </dgm:pt>
    <dgm:pt modelId="{F9F699E4-51FC-4E86-A3BC-DCB7B0F9C1EC}">
      <dgm:prSet custT="1"/>
      <dgm:spPr/>
      <dgm:t>
        <a:bodyPr/>
        <a:lstStyle/>
        <a:p>
          <a:pPr algn="ctr" rtl="0"/>
          <a:r>
            <a:rPr lang="en-IN" sz="1800" b="1" dirty="0" smtClean="0"/>
            <a:t>Department of Science and Technology (DST) </a:t>
          </a:r>
          <a:endParaRPr lang="en-IN" sz="1800" dirty="0"/>
        </a:p>
      </dgm:t>
    </dgm:pt>
    <dgm:pt modelId="{E40A7319-EC5A-4578-9C10-F3F9F0104F2A}" type="parTrans" cxnId="{E7895796-6AED-49E5-86D0-F3E70555FCEA}">
      <dgm:prSet/>
      <dgm:spPr/>
      <dgm:t>
        <a:bodyPr/>
        <a:lstStyle/>
        <a:p>
          <a:endParaRPr lang="en-IN"/>
        </a:p>
      </dgm:t>
    </dgm:pt>
    <dgm:pt modelId="{FF655B9E-343A-418C-BFFB-BA6B89E7C5BA}" type="sibTrans" cxnId="{E7895796-6AED-49E5-86D0-F3E70555FCEA}">
      <dgm:prSet/>
      <dgm:spPr/>
      <dgm:t>
        <a:bodyPr/>
        <a:lstStyle/>
        <a:p>
          <a:endParaRPr lang="en-IN"/>
        </a:p>
      </dgm:t>
    </dgm:pt>
    <dgm:pt modelId="{34A17DEE-7662-4F7C-9D10-3B343A1FF583}">
      <dgm:prSet custT="1"/>
      <dgm:spPr/>
      <dgm:t>
        <a:bodyPr/>
        <a:lstStyle/>
        <a:p>
          <a:pPr algn="ctr" rtl="0"/>
          <a:r>
            <a:rPr lang="en-IN" sz="1800" b="1" dirty="0" smtClean="0"/>
            <a:t>Department of Biotechnology (BIRAC)</a:t>
          </a:r>
          <a:endParaRPr lang="en-IN" sz="1800" dirty="0"/>
        </a:p>
      </dgm:t>
    </dgm:pt>
    <dgm:pt modelId="{662EAE86-1F07-4AAC-81A3-8104FE15EC6C}" type="parTrans" cxnId="{186CE96E-BDE6-4C18-A8B8-8B6157DAFF84}">
      <dgm:prSet/>
      <dgm:spPr/>
      <dgm:t>
        <a:bodyPr/>
        <a:lstStyle/>
        <a:p>
          <a:endParaRPr lang="en-IN"/>
        </a:p>
      </dgm:t>
    </dgm:pt>
    <dgm:pt modelId="{B3553492-4009-433A-AC93-E63CC5B7DA52}" type="sibTrans" cxnId="{186CE96E-BDE6-4C18-A8B8-8B6157DAFF84}">
      <dgm:prSet/>
      <dgm:spPr/>
      <dgm:t>
        <a:bodyPr/>
        <a:lstStyle/>
        <a:p>
          <a:endParaRPr lang="en-IN"/>
        </a:p>
      </dgm:t>
    </dgm:pt>
    <dgm:pt modelId="{6B5CE40F-9C26-4254-A368-8A9C92BE0870}">
      <dgm:prSet custT="1"/>
      <dgm:spPr/>
      <dgm:t>
        <a:bodyPr/>
        <a:lstStyle/>
        <a:p>
          <a:pPr algn="ctr"/>
          <a:r>
            <a:rPr lang="en-IN" sz="1800" b="1" dirty="0" smtClean="0"/>
            <a:t>University Grants Commission (UGC) </a:t>
          </a:r>
          <a:endParaRPr lang="en-IN" sz="1800" dirty="0"/>
        </a:p>
      </dgm:t>
    </dgm:pt>
    <dgm:pt modelId="{23042C8B-02A3-4629-B651-BB57D04E4BF0}" type="parTrans" cxnId="{DBF27E20-EA2D-44E6-8899-B686501D641C}">
      <dgm:prSet/>
      <dgm:spPr/>
      <dgm:t>
        <a:bodyPr/>
        <a:lstStyle/>
        <a:p>
          <a:endParaRPr lang="en-IN"/>
        </a:p>
      </dgm:t>
    </dgm:pt>
    <dgm:pt modelId="{2DC90F90-4190-4F5B-B7F4-44A8376FAFAD}" type="sibTrans" cxnId="{DBF27E20-EA2D-44E6-8899-B686501D641C}">
      <dgm:prSet/>
      <dgm:spPr/>
      <dgm:t>
        <a:bodyPr/>
        <a:lstStyle/>
        <a:p>
          <a:endParaRPr lang="en-IN"/>
        </a:p>
      </dgm:t>
    </dgm:pt>
    <dgm:pt modelId="{E8093D7C-C968-43C3-B175-CBDAC619CA7D}">
      <dgm:prSet custT="1"/>
      <dgm:spPr/>
      <dgm:t>
        <a:bodyPr/>
        <a:lstStyle/>
        <a:p>
          <a:pPr algn="ctr"/>
          <a:r>
            <a:rPr lang="en-US" sz="1800" b="1" dirty="0" smtClean="0"/>
            <a:t>Specialized Dental Society grants</a:t>
          </a:r>
          <a:endParaRPr lang="en-IN" sz="1800" b="1" dirty="0"/>
        </a:p>
      </dgm:t>
    </dgm:pt>
    <dgm:pt modelId="{6E62F43B-EFCF-481F-A356-1D780F574607}" type="parTrans" cxnId="{49D7F2CF-62E0-42ED-A526-A5F9E6A3B15E}">
      <dgm:prSet/>
      <dgm:spPr/>
      <dgm:t>
        <a:bodyPr/>
        <a:lstStyle/>
        <a:p>
          <a:endParaRPr lang="en-IN"/>
        </a:p>
      </dgm:t>
    </dgm:pt>
    <dgm:pt modelId="{9DF3FA93-0AA6-4800-AF20-B6BD22667BEA}" type="sibTrans" cxnId="{49D7F2CF-62E0-42ED-A526-A5F9E6A3B15E}">
      <dgm:prSet/>
      <dgm:spPr/>
      <dgm:t>
        <a:bodyPr/>
        <a:lstStyle/>
        <a:p>
          <a:endParaRPr lang="en-IN"/>
        </a:p>
      </dgm:t>
    </dgm:pt>
    <dgm:pt modelId="{ADCF7510-C0F9-430C-A0C2-9660DC021180}">
      <dgm:prSet custT="1"/>
      <dgm:spPr/>
      <dgm:t>
        <a:bodyPr/>
        <a:lstStyle/>
        <a:p>
          <a:pPr algn="ctr"/>
          <a:r>
            <a:rPr lang="en-IN" sz="1800" b="1" dirty="0" smtClean="0"/>
            <a:t>                  Tamil Nadu state council for science and technology  </a:t>
          </a:r>
          <a:endParaRPr lang="en-IN" sz="1800" b="1" dirty="0"/>
        </a:p>
      </dgm:t>
    </dgm:pt>
    <dgm:pt modelId="{91385890-69F8-4DE4-8EDF-51974C94F7EB}" type="parTrans" cxnId="{817CBFEC-85BA-40B7-891B-F5A9027C231D}">
      <dgm:prSet/>
      <dgm:spPr/>
      <dgm:t>
        <a:bodyPr/>
        <a:lstStyle/>
        <a:p>
          <a:endParaRPr lang="en-IN"/>
        </a:p>
      </dgm:t>
    </dgm:pt>
    <dgm:pt modelId="{80F57534-60FD-4EE9-BF35-1C1C765233B6}" type="sibTrans" cxnId="{817CBFEC-85BA-40B7-891B-F5A9027C231D}">
      <dgm:prSet/>
      <dgm:spPr/>
      <dgm:t>
        <a:bodyPr/>
        <a:lstStyle/>
        <a:p>
          <a:endParaRPr lang="en-IN"/>
        </a:p>
      </dgm:t>
    </dgm:pt>
    <dgm:pt modelId="{D940D9B8-AFD9-4072-85F7-3B3EF6CF9813}" type="pres">
      <dgm:prSet presAssocID="{8444DCB7-D3C4-4835-939E-9C9B69127AC8}" presName="Name0" presStyleCnt="0">
        <dgm:presLayoutVars>
          <dgm:chMax val="7"/>
          <dgm:chPref val="7"/>
          <dgm:dir/>
        </dgm:presLayoutVars>
      </dgm:prSet>
      <dgm:spPr/>
      <dgm:t>
        <a:bodyPr/>
        <a:lstStyle/>
        <a:p>
          <a:endParaRPr lang="en-IN"/>
        </a:p>
      </dgm:t>
    </dgm:pt>
    <dgm:pt modelId="{0FED9187-6728-49B8-B3A8-04D304AE1ECC}" type="pres">
      <dgm:prSet presAssocID="{8444DCB7-D3C4-4835-939E-9C9B69127AC8}" presName="Name1" presStyleCnt="0"/>
      <dgm:spPr/>
      <dgm:t>
        <a:bodyPr/>
        <a:lstStyle/>
        <a:p>
          <a:endParaRPr lang="en-IN"/>
        </a:p>
      </dgm:t>
    </dgm:pt>
    <dgm:pt modelId="{B03A2285-3D7D-4EEB-999B-8BEF9F6C3A16}" type="pres">
      <dgm:prSet presAssocID="{8444DCB7-D3C4-4835-939E-9C9B69127AC8}" presName="cycle" presStyleCnt="0"/>
      <dgm:spPr/>
      <dgm:t>
        <a:bodyPr/>
        <a:lstStyle/>
        <a:p>
          <a:endParaRPr lang="en-IN"/>
        </a:p>
      </dgm:t>
    </dgm:pt>
    <dgm:pt modelId="{EF7D732E-2E27-4240-A28B-343A710A12F5}" type="pres">
      <dgm:prSet presAssocID="{8444DCB7-D3C4-4835-939E-9C9B69127AC8}" presName="srcNode" presStyleLbl="node1" presStyleIdx="0" presStyleCnt="7"/>
      <dgm:spPr/>
      <dgm:t>
        <a:bodyPr/>
        <a:lstStyle/>
        <a:p>
          <a:endParaRPr lang="en-IN"/>
        </a:p>
      </dgm:t>
    </dgm:pt>
    <dgm:pt modelId="{4FBB8945-D939-4F89-AC11-AB9FB669C890}" type="pres">
      <dgm:prSet presAssocID="{8444DCB7-D3C4-4835-939E-9C9B69127AC8}" presName="conn" presStyleLbl="parChTrans1D2" presStyleIdx="0" presStyleCnt="1"/>
      <dgm:spPr/>
      <dgm:t>
        <a:bodyPr/>
        <a:lstStyle/>
        <a:p>
          <a:endParaRPr lang="en-IN"/>
        </a:p>
      </dgm:t>
    </dgm:pt>
    <dgm:pt modelId="{789793F4-6C99-40C3-9CCB-37BFA423EEB3}" type="pres">
      <dgm:prSet presAssocID="{8444DCB7-D3C4-4835-939E-9C9B69127AC8}" presName="extraNode" presStyleLbl="node1" presStyleIdx="0" presStyleCnt="7"/>
      <dgm:spPr/>
      <dgm:t>
        <a:bodyPr/>
        <a:lstStyle/>
        <a:p>
          <a:endParaRPr lang="en-IN"/>
        </a:p>
      </dgm:t>
    </dgm:pt>
    <dgm:pt modelId="{843A462A-6467-4604-867B-DA6552EBC8DB}" type="pres">
      <dgm:prSet presAssocID="{8444DCB7-D3C4-4835-939E-9C9B69127AC8}" presName="dstNode" presStyleLbl="node1" presStyleIdx="0" presStyleCnt="7"/>
      <dgm:spPr/>
      <dgm:t>
        <a:bodyPr/>
        <a:lstStyle/>
        <a:p>
          <a:endParaRPr lang="en-IN"/>
        </a:p>
      </dgm:t>
    </dgm:pt>
    <dgm:pt modelId="{722D48A6-BDD0-4450-9E3C-AF988626E20F}" type="pres">
      <dgm:prSet presAssocID="{F8E7980D-5B6A-4CCD-A646-EC4B0E5D95C0}" presName="text_1" presStyleLbl="node1" presStyleIdx="0" presStyleCnt="7" custScaleY="143864">
        <dgm:presLayoutVars>
          <dgm:bulletEnabled val="1"/>
        </dgm:presLayoutVars>
      </dgm:prSet>
      <dgm:spPr/>
      <dgm:t>
        <a:bodyPr/>
        <a:lstStyle/>
        <a:p>
          <a:endParaRPr lang="en-IN"/>
        </a:p>
      </dgm:t>
    </dgm:pt>
    <dgm:pt modelId="{1D87206E-568E-4FE1-99A3-CEED4AF8B1F7}" type="pres">
      <dgm:prSet presAssocID="{F8E7980D-5B6A-4CCD-A646-EC4B0E5D95C0}" presName="accent_1" presStyleCnt="0"/>
      <dgm:spPr/>
      <dgm:t>
        <a:bodyPr/>
        <a:lstStyle/>
        <a:p>
          <a:endParaRPr lang="en-IN"/>
        </a:p>
      </dgm:t>
    </dgm:pt>
    <dgm:pt modelId="{5CC10D51-B7FC-41C5-928A-055160CD8039}" type="pres">
      <dgm:prSet presAssocID="{F8E7980D-5B6A-4CCD-A646-EC4B0E5D95C0}" presName="accentRepeatNode" presStyleLbl="solidFgAcc1" presStyleIdx="0" presStyleCnt="7"/>
      <dgm:spPr/>
      <dgm:t>
        <a:bodyPr/>
        <a:lstStyle/>
        <a:p>
          <a:endParaRPr lang="en-IN"/>
        </a:p>
      </dgm:t>
    </dgm:pt>
    <dgm:pt modelId="{CDB87FD8-A326-46A3-838F-5FDAD89D3BD4}" type="pres">
      <dgm:prSet presAssocID="{62EA5582-9C16-4177-9D38-83F63EEDA629}" presName="text_2" presStyleLbl="node1" presStyleIdx="1" presStyleCnt="7">
        <dgm:presLayoutVars>
          <dgm:bulletEnabled val="1"/>
        </dgm:presLayoutVars>
      </dgm:prSet>
      <dgm:spPr/>
      <dgm:t>
        <a:bodyPr/>
        <a:lstStyle/>
        <a:p>
          <a:endParaRPr lang="en-IN"/>
        </a:p>
      </dgm:t>
    </dgm:pt>
    <dgm:pt modelId="{4C449E84-84E6-4099-82CC-81ECA1EE7701}" type="pres">
      <dgm:prSet presAssocID="{62EA5582-9C16-4177-9D38-83F63EEDA629}" presName="accent_2" presStyleCnt="0"/>
      <dgm:spPr/>
      <dgm:t>
        <a:bodyPr/>
        <a:lstStyle/>
        <a:p>
          <a:endParaRPr lang="en-IN"/>
        </a:p>
      </dgm:t>
    </dgm:pt>
    <dgm:pt modelId="{12360552-9C40-418A-98FC-4D785301AF72}" type="pres">
      <dgm:prSet presAssocID="{62EA5582-9C16-4177-9D38-83F63EEDA629}" presName="accentRepeatNode" presStyleLbl="solidFgAcc1" presStyleIdx="1" presStyleCnt="7"/>
      <dgm:spPr/>
      <dgm:t>
        <a:bodyPr/>
        <a:lstStyle/>
        <a:p>
          <a:endParaRPr lang="en-IN"/>
        </a:p>
      </dgm:t>
    </dgm:pt>
    <dgm:pt modelId="{26DA5460-33B9-48A2-B672-7908FC1D3EA7}" type="pres">
      <dgm:prSet presAssocID="{F9F699E4-51FC-4E86-A3BC-DCB7B0F9C1EC}" presName="text_3" presStyleLbl="node1" presStyleIdx="2" presStyleCnt="7">
        <dgm:presLayoutVars>
          <dgm:bulletEnabled val="1"/>
        </dgm:presLayoutVars>
      </dgm:prSet>
      <dgm:spPr/>
      <dgm:t>
        <a:bodyPr/>
        <a:lstStyle/>
        <a:p>
          <a:endParaRPr lang="en-IN"/>
        </a:p>
      </dgm:t>
    </dgm:pt>
    <dgm:pt modelId="{84CAB6FF-260C-48DF-BD5F-E47BD16A4181}" type="pres">
      <dgm:prSet presAssocID="{F9F699E4-51FC-4E86-A3BC-DCB7B0F9C1EC}" presName="accent_3" presStyleCnt="0"/>
      <dgm:spPr/>
      <dgm:t>
        <a:bodyPr/>
        <a:lstStyle/>
        <a:p>
          <a:endParaRPr lang="en-IN"/>
        </a:p>
      </dgm:t>
    </dgm:pt>
    <dgm:pt modelId="{312F1603-F550-4F30-9B91-4EE0510FDD80}" type="pres">
      <dgm:prSet presAssocID="{F9F699E4-51FC-4E86-A3BC-DCB7B0F9C1EC}" presName="accentRepeatNode" presStyleLbl="solidFgAcc1" presStyleIdx="2" presStyleCnt="7"/>
      <dgm:spPr/>
      <dgm:t>
        <a:bodyPr/>
        <a:lstStyle/>
        <a:p>
          <a:endParaRPr lang="en-IN"/>
        </a:p>
      </dgm:t>
    </dgm:pt>
    <dgm:pt modelId="{62C5D578-D729-4AAD-921A-653C39B25B15}" type="pres">
      <dgm:prSet presAssocID="{34A17DEE-7662-4F7C-9D10-3B343A1FF583}" presName="text_4" presStyleLbl="node1" presStyleIdx="3" presStyleCnt="7">
        <dgm:presLayoutVars>
          <dgm:bulletEnabled val="1"/>
        </dgm:presLayoutVars>
      </dgm:prSet>
      <dgm:spPr/>
      <dgm:t>
        <a:bodyPr/>
        <a:lstStyle/>
        <a:p>
          <a:endParaRPr lang="en-IN"/>
        </a:p>
      </dgm:t>
    </dgm:pt>
    <dgm:pt modelId="{79288BC3-08A0-430B-A491-011EF15DB2CF}" type="pres">
      <dgm:prSet presAssocID="{34A17DEE-7662-4F7C-9D10-3B343A1FF583}" presName="accent_4" presStyleCnt="0"/>
      <dgm:spPr/>
      <dgm:t>
        <a:bodyPr/>
        <a:lstStyle/>
        <a:p>
          <a:endParaRPr lang="en-IN"/>
        </a:p>
      </dgm:t>
    </dgm:pt>
    <dgm:pt modelId="{2F6E9CFA-275C-413E-A461-C5E2E94D6B37}" type="pres">
      <dgm:prSet presAssocID="{34A17DEE-7662-4F7C-9D10-3B343A1FF583}" presName="accentRepeatNode" presStyleLbl="solidFgAcc1" presStyleIdx="3" presStyleCnt="7"/>
      <dgm:spPr/>
      <dgm:t>
        <a:bodyPr/>
        <a:lstStyle/>
        <a:p>
          <a:endParaRPr lang="en-IN"/>
        </a:p>
      </dgm:t>
    </dgm:pt>
    <dgm:pt modelId="{D4264AA0-FEF7-498D-9108-6CEAC35613DE}" type="pres">
      <dgm:prSet presAssocID="{6B5CE40F-9C26-4254-A368-8A9C92BE0870}" presName="text_5" presStyleLbl="node1" presStyleIdx="4" presStyleCnt="7">
        <dgm:presLayoutVars>
          <dgm:bulletEnabled val="1"/>
        </dgm:presLayoutVars>
      </dgm:prSet>
      <dgm:spPr/>
      <dgm:t>
        <a:bodyPr/>
        <a:lstStyle/>
        <a:p>
          <a:endParaRPr lang="en-IN"/>
        </a:p>
      </dgm:t>
    </dgm:pt>
    <dgm:pt modelId="{8336ADB7-12F8-48D4-9F0C-A8B2DD2F5516}" type="pres">
      <dgm:prSet presAssocID="{6B5CE40F-9C26-4254-A368-8A9C92BE0870}" presName="accent_5" presStyleCnt="0"/>
      <dgm:spPr/>
    </dgm:pt>
    <dgm:pt modelId="{B955B52E-83D6-4150-8295-416515A81533}" type="pres">
      <dgm:prSet presAssocID="{6B5CE40F-9C26-4254-A368-8A9C92BE0870}" presName="accentRepeatNode" presStyleLbl="solidFgAcc1" presStyleIdx="4" presStyleCnt="7"/>
      <dgm:spPr/>
      <dgm:t>
        <a:bodyPr/>
        <a:lstStyle/>
        <a:p>
          <a:endParaRPr lang="en-IN"/>
        </a:p>
      </dgm:t>
    </dgm:pt>
    <dgm:pt modelId="{CD62E625-5B9A-469D-BF53-402BC11D7A2B}" type="pres">
      <dgm:prSet presAssocID="{E8093D7C-C968-43C3-B175-CBDAC619CA7D}" presName="text_6" presStyleLbl="node1" presStyleIdx="5" presStyleCnt="7">
        <dgm:presLayoutVars>
          <dgm:bulletEnabled val="1"/>
        </dgm:presLayoutVars>
      </dgm:prSet>
      <dgm:spPr/>
      <dgm:t>
        <a:bodyPr/>
        <a:lstStyle/>
        <a:p>
          <a:endParaRPr lang="en-IN"/>
        </a:p>
      </dgm:t>
    </dgm:pt>
    <dgm:pt modelId="{09151402-FD38-49A8-B670-EC257B7946ED}" type="pres">
      <dgm:prSet presAssocID="{E8093D7C-C968-43C3-B175-CBDAC619CA7D}" presName="accent_6" presStyleCnt="0"/>
      <dgm:spPr/>
    </dgm:pt>
    <dgm:pt modelId="{BD12C064-BDD8-485B-AA9E-81A504D3DFDA}" type="pres">
      <dgm:prSet presAssocID="{E8093D7C-C968-43C3-B175-CBDAC619CA7D}" presName="accentRepeatNode" presStyleLbl="solidFgAcc1" presStyleIdx="5" presStyleCnt="7"/>
      <dgm:spPr/>
    </dgm:pt>
    <dgm:pt modelId="{0872B65F-3995-44C6-BC96-8CE45350F745}" type="pres">
      <dgm:prSet presAssocID="{ADCF7510-C0F9-430C-A0C2-9660DC021180}" presName="text_7" presStyleLbl="node1" presStyleIdx="6" presStyleCnt="7">
        <dgm:presLayoutVars>
          <dgm:bulletEnabled val="1"/>
        </dgm:presLayoutVars>
      </dgm:prSet>
      <dgm:spPr/>
      <dgm:t>
        <a:bodyPr/>
        <a:lstStyle/>
        <a:p>
          <a:endParaRPr lang="en-IN"/>
        </a:p>
      </dgm:t>
    </dgm:pt>
    <dgm:pt modelId="{6B8BE2AE-0DCE-419C-9BFD-C8CDD11CC11C}" type="pres">
      <dgm:prSet presAssocID="{ADCF7510-C0F9-430C-A0C2-9660DC021180}" presName="accent_7" presStyleCnt="0"/>
      <dgm:spPr/>
    </dgm:pt>
    <dgm:pt modelId="{21D30A18-8F56-48E0-A7C7-01F04A45D7DF}" type="pres">
      <dgm:prSet presAssocID="{ADCF7510-C0F9-430C-A0C2-9660DC021180}" presName="accentRepeatNode" presStyleLbl="solidFgAcc1" presStyleIdx="6" presStyleCnt="7"/>
      <dgm:spPr/>
    </dgm:pt>
  </dgm:ptLst>
  <dgm:cxnLst>
    <dgm:cxn modelId="{1EF6F9A8-A9A4-49CC-8FD1-2F63075E9D31}" type="presOf" srcId="{E8093D7C-C968-43C3-B175-CBDAC619CA7D}" destId="{CD62E625-5B9A-469D-BF53-402BC11D7A2B}" srcOrd="0" destOrd="0" presId="urn:microsoft.com/office/officeart/2008/layout/VerticalCurvedList"/>
    <dgm:cxn modelId="{9C207B3D-2C7B-41D6-A062-032B62197312}" type="presOf" srcId="{F9F699E4-51FC-4E86-A3BC-DCB7B0F9C1EC}" destId="{26DA5460-33B9-48A2-B672-7908FC1D3EA7}" srcOrd="0" destOrd="0" presId="urn:microsoft.com/office/officeart/2008/layout/VerticalCurvedList"/>
    <dgm:cxn modelId="{49D7F2CF-62E0-42ED-A526-A5F9E6A3B15E}" srcId="{8444DCB7-D3C4-4835-939E-9C9B69127AC8}" destId="{E8093D7C-C968-43C3-B175-CBDAC619CA7D}" srcOrd="5" destOrd="0" parTransId="{6E62F43B-EFCF-481F-A356-1D780F574607}" sibTransId="{9DF3FA93-0AA6-4800-AF20-B6BD22667BEA}"/>
    <dgm:cxn modelId="{58E0C33B-9093-40A9-B222-8B6F8679E99D}" type="presOf" srcId="{62EA5582-9C16-4177-9D38-83F63EEDA629}" destId="{CDB87FD8-A326-46A3-838F-5FDAD89D3BD4}" srcOrd="0" destOrd="0" presId="urn:microsoft.com/office/officeart/2008/layout/VerticalCurvedList"/>
    <dgm:cxn modelId="{E7895796-6AED-49E5-86D0-F3E70555FCEA}" srcId="{8444DCB7-D3C4-4835-939E-9C9B69127AC8}" destId="{F9F699E4-51FC-4E86-A3BC-DCB7B0F9C1EC}" srcOrd="2" destOrd="0" parTransId="{E40A7319-EC5A-4578-9C10-F3F9F0104F2A}" sibTransId="{FF655B9E-343A-418C-BFFB-BA6B89E7C5BA}"/>
    <dgm:cxn modelId="{6151F0A6-4120-4DB9-8709-7CE2BD7BE5CC}" type="presOf" srcId="{6B5CE40F-9C26-4254-A368-8A9C92BE0870}" destId="{D4264AA0-FEF7-498D-9108-6CEAC35613DE}" srcOrd="0" destOrd="0" presId="urn:microsoft.com/office/officeart/2008/layout/VerticalCurvedList"/>
    <dgm:cxn modelId="{3DA05136-CFB5-453F-9B5E-A4997292908E}" srcId="{8444DCB7-D3C4-4835-939E-9C9B69127AC8}" destId="{62EA5582-9C16-4177-9D38-83F63EEDA629}" srcOrd="1" destOrd="0" parTransId="{237CF806-6067-4481-8DE2-B3FB33526232}" sibTransId="{0A388C92-A8A0-48E6-A9C2-F3F467E63745}"/>
    <dgm:cxn modelId="{635DE543-11EB-440E-B2F0-CC68630971E4}" type="presOf" srcId="{ADCF7510-C0F9-430C-A0C2-9660DC021180}" destId="{0872B65F-3995-44C6-BC96-8CE45350F745}" srcOrd="0" destOrd="0" presId="urn:microsoft.com/office/officeart/2008/layout/VerticalCurvedList"/>
    <dgm:cxn modelId="{AA773ED8-3D4D-42D5-89CA-939863FFF0E6}" srcId="{8444DCB7-D3C4-4835-939E-9C9B69127AC8}" destId="{F8E7980D-5B6A-4CCD-A646-EC4B0E5D95C0}" srcOrd="0" destOrd="0" parTransId="{081C2897-6EEA-422C-B3A9-765F7457E0E2}" sibTransId="{41A6586B-6B2C-4C61-86B9-679141C1A4E3}"/>
    <dgm:cxn modelId="{F0371AB1-7E7B-4C83-889A-979B193B4C14}" type="presOf" srcId="{8444DCB7-D3C4-4835-939E-9C9B69127AC8}" destId="{D940D9B8-AFD9-4072-85F7-3B3EF6CF9813}" srcOrd="0" destOrd="0" presId="urn:microsoft.com/office/officeart/2008/layout/VerticalCurvedList"/>
    <dgm:cxn modelId="{817CBFEC-85BA-40B7-891B-F5A9027C231D}" srcId="{8444DCB7-D3C4-4835-939E-9C9B69127AC8}" destId="{ADCF7510-C0F9-430C-A0C2-9660DC021180}" srcOrd="6" destOrd="0" parTransId="{91385890-69F8-4DE4-8EDF-51974C94F7EB}" sibTransId="{80F57534-60FD-4EE9-BF35-1C1C765233B6}"/>
    <dgm:cxn modelId="{11CB401E-A3BB-46E8-8448-B70909D74408}" type="presOf" srcId="{34A17DEE-7662-4F7C-9D10-3B343A1FF583}" destId="{62C5D578-D729-4AAD-921A-653C39B25B15}" srcOrd="0" destOrd="0" presId="urn:microsoft.com/office/officeart/2008/layout/VerticalCurvedList"/>
    <dgm:cxn modelId="{3930470B-9DFD-4603-A3ED-4D8A76C5190F}" type="presOf" srcId="{F8E7980D-5B6A-4CCD-A646-EC4B0E5D95C0}" destId="{722D48A6-BDD0-4450-9E3C-AF988626E20F}" srcOrd="0" destOrd="0" presId="urn:microsoft.com/office/officeart/2008/layout/VerticalCurvedList"/>
    <dgm:cxn modelId="{186CE96E-BDE6-4C18-A8B8-8B6157DAFF84}" srcId="{8444DCB7-D3C4-4835-939E-9C9B69127AC8}" destId="{34A17DEE-7662-4F7C-9D10-3B343A1FF583}" srcOrd="3" destOrd="0" parTransId="{662EAE86-1F07-4AAC-81A3-8104FE15EC6C}" sibTransId="{B3553492-4009-433A-AC93-E63CC5B7DA52}"/>
    <dgm:cxn modelId="{DBF27E20-EA2D-44E6-8899-B686501D641C}" srcId="{8444DCB7-D3C4-4835-939E-9C9B69127AC8}" destId="{6B5CE40F-9C26-4254-A368-8A9C92BE0870}" srcOrd="4" destOrd="0" parTransId="{23042C8B-02A3-4629-B651-BB57D04E4BF0}" sibTransId="{2DC90F90-4190-4F5B-B7F4-44A8376FAFAD}"/>
    <dgm:cxn modelId="{FFF208B5-365D-4501-8D24-8DA41A5F09C3}" type="presOf" srcId="{41A6586B-6B2C-4C61-86B9-679141C1A4E3}" destId="{4FBB8945-D939-4F89-AC11-AB9FB669C890}" srcOrd="0" destOrd="0" presId="urn:microsoft.com/office/officeart/2008/layout/VerticalCurvedList"/>
    <dgm:cxn modelId="{1C5C933A-43D2-4A00-85EE-658AC2C3AA04}" type="presParOf" srcId="{D940D9B8-AFD9-4072-85F7-3B3EF6CF9813}" destId="{0FED9187-6728-49B8-B3A8-04D304AE1ECC}" srcOrd="0" destOrd="0" presId="urn:microsoft.com/office/officeart/2008/layout/VerticalCurvedList"/>
    <dgm:cxn modelId="{B3684FF4-9D82-4888-9F1F-0AD58395EE77}" type="presParOf" srcId="{0FED9187-6728-49B8-B3A8-04D304AE1ECC}" destId="{B03A2285-3D7D-4EEB-999B-8BEF9F6C3A16}" srcOrd="0" destOrd="0" presId="urn:microsoft.com/office/officeart/2008/layout/VerticalCurvedList"/>
    <dgm:cxn modelId="{6B95B981-C3B8-4F38-86DE-1D6158354DDD}" type="presParOf" srcId="{B03A2285-3D7D-4EEB-999B-8BEF9F6C3A16}" destId="{EF7D732E-2E27-4240-A28B-343A710A12F5}" srcOrd="0" destOrd="0" presId="urn:microsoft.com/office/officeart/2008/layout/VerticalCurvedList"/>
    <dgm:cxn modelId="{9C2CF48D-BEA9-4E0B-A898-06D18BF2EB8E}" type="presParOf" srcId="{B03A2285-3D7D-4EEB-999B-8BEF9F6C3A16}" destId="{4FBB8945-D939-4F89-AC11-AB9FB669C890}" srcOrd="1" destOrd="0" presId="urn:microsoft.com/office/officeart/2008/layout/VerticalCurvedList"/>
    <dgm:cxn modelId="{55FCCD36-C628-4C41-8C8A-E0E987A63167}" type="presParOf" srcId="{B03A2285-3D7D-4EEB-999B-8BEF9F6C3A16}" destId="{789793F4-6C99-40C3-9CCB-37BFA423EEB3}" srcOrd="2" destOrd="0" presId="urn:microsoft.com/office/officeart/2008/layout/VerticalCurvedList"/>
    <dgm:cxn modelId="{998C2ABE-ECB7-4444-A5D0-E0A4ACDFA4EF}" type="presParOf" srcId="{B03A2285-3D7D-4EEB-999B-8BEF9F6C3A16}" destId="{843A462A-6467-4604-867B-DA6552EBC8DB}" srcOrd="3" destOrd="0" presId="urn:microsoft.com/office/officeart/2008/layout/VerticalCurvedList"/>
    <dgm:cxn modelId="{B30F49F0-4B49-4981-AB8E-5A066A671CBF}" type="presParOf" srcId="{0FED9187-6728-49B8-B3A8-04D304AE1ECC}" destId="{722D48A6-BDD0-4450-9E3C-AF988626E20F}" srcOrd="1" destOrd="0" presId="urn:microsoft.com/office/officeart/2008/layout/VerticalCurvedList"/>
    <dgm:cxn modelId="{C93DFF3F-3E3A-403E-A9A3-74F8AFB2FEF9}" type="presParOf" srcId="{0FED9187-6728-49B8-B3A8-04D304AE1ECC}" destId="{1D87206E-568E-4FE1-99A3-CEED4AF8B1F7}" srcOrd="2" destOrd="0" presId="urn:microsoft.com/office/officeart/2008/layout/VerticalCurvedList"/>
    <dgm:cxn modelId="{CAC19D2F-1D1F-4507-898E-4CF6DCED5003}" type="presParOf" srcId="{1D87206E-568E-4FE1-99A3-CEED4AF8B1F7}" destId="{5CC10D51-B7FC-41C5-928A-055160CD8039}" srcOrd="0" destOrd="0" presId="urn:microsoft.com/office/officeart/2008/layout/VerticalCurvedList"/>
    <dgm:cxn modelId="{FB0398A0-619C-42B8-8672-CC623201A635}" type="presParOf" srcId="{0FED9187-6728-49B8-B3A8-04D304AE1ECC}" destId="{CDB87FD8-A326-46A3-838F-5FDAD89D3BD4}" srcOrd="3" destOrd="0" presId="urn:microsoft.com/office/officeart/2008/layout/VerticalCurvedList"/>
    <dgm:cxn modelId="{2F9062BB-37EA-4E2E-A2B1-39CC506548CF}" type="presParOf" srcId="{0FED9187-6728-49B8-B3A8-04D304AE1ECC}" destId="{4C449E84-84E6-4099-82CC-81ECA1EE7701}" srcOrd="4" destOrd="0" presId="urn:microsoft.com/office/officeart/2008/layout/VerticalCurvedList"/>
    <dgm:cxn modelId="{FAE5ED1A-F07C-4AA3-87D3-3B7DC0B32374}" type="presParOf" srcId="{4C449E84-84E6-4099-82CC-81ECA1EE7701}" destId="{12360552-9C40-418A-98FC-4D785301AF72}" srcOrd="0" destOrd="0" presId="urn:microsoft.com/office/officeart/2008/layout/VerticalCurvedList"/>
    <dgm:cxn modelId="{4E78C4DE-0B2C-45C2-814D-D0AE55C7F885}" type="presParOf" srcId="{0FED9187-6728-49B8-B3A8-04D304AE1ECC}" destId="{26DA5460-33B9-48A2-B672-7908FC1D3EA7}" srcOrd="5" destOrd="0" presId="urn:microsoft.com/office/officeart/2008/layout/VerticalCurvedList"/>
    <dgm:cxn modelId="{063B0DBC-E36F-4438-8DAA-8BFEF9FBE017}" type="presParOf" srcId="{0FED9187-6728-49B8-B3A8-04D304AE1ECC}" destId="{84CAB6FF-260C-48DF-BD5F-E47BD16A4181}" srcOrd="6" destOrd="0" presId="urn:microsoft.com/office/officeart/2008/layout/VerticalCurvedList"/>
    <dgm:cxn modelId="{8A0B5D2F-CA10-43DB-A48E-4E340B3B7849}" type="presParOf" srcId="{84CAB6FF-260C-48DF-BD5F-E47BD16A4181}" destId="{312F1603-F550-4F30-9B91-4EE0510FDD80}" srcOrd="0" destOrd="0" presId="urn:microsoft.com/office/officeart/2008/layout/VerticalCurvedList"/>
    <dgm:cxn modelId="{AC87067C-9EB2-42D0-92B4-0C1892F76817}" type="presParOf" srcId="{0FED9187-6728-49B8-B3A8-04D304AE1ECC}" destId="{62C5D578-D729-4AAD-921A-653C39B25B15}" srcOrd="7" destOrd="0" presId="urn:microsoft.com/office/officeart/2008/layout/VerticalCurvedList"/>
    <dgm:cxn modelId="{253985B1-15CD-4A09-8351-C58F38225454}" type="presParOf" srcId="{0FED9187-6728-49B8-B3A8-04D304AE1ECC}" destId="{79288BC3-08A0-430B-A491-011EF15DB2CF}" srcOrd="8" destOrd="0" presId="urn:microsoft.com/office/officeart/2008/layout/VerticalCurvedList"/>
    <dgm:cxn modelId="{AAF990B8-7BAB-4A75-B510-CB810B43D15D}" type="presParOf" srcId="{79288BC3-08A0-430B-A491-011EF15DB2CF}" destId="{2F6E9CFA-275C-413E-A461-C5E2E94D6B37}" srcOrd="0" destOrd="0" presId="urn:microsoft.com/office/officeart/2008/layout/VerticalCurvedList"/>
    <dgm:cxn modelId="{FCA43802-2F08-4557-86F9-0E4047AB149A}" type="presParOf" srcId="{0FED9187-6728-49B8-B3A8-04D304AE1ECC}" destId="{D4264AA0-FEF7-498D-9108-6CEAC35613DE}" srcOrd="9" destOrd="0" presId="urn:microsoft.com/office/officeart/2008/layout/VerticalCurvedList"/>
    <dgm:cxn modelId="{D40CB0FE-1831-4F0B-BD0F-0D829B4673EC}" type="presParOf" srcId="{0FED9187-6728-49B8-B3A8-04D304AE1ECC}" destId="{8336ADB7-12F8-48D4-9F0C-A8B2DD2F5516}" srcOrd="10" destOrd="0" presId="urn:microsoft.com/office/officeart/2008/layout/VerticalCurvedList"/>
    <dgm:cxn modelId="{68AFC76B-1BF7-46DC-A119-66601B8F3DF1}" type="presParOf" srcId="{8336ADB7-12F8-48D4-9F0C-A8B2DD2F5516}" destId="{B955B52E-83D6-4150-8295-416515A81533}" srcOrd="0" destOrd="0" presId="urn:microsoft.com/office/officeart/2008/layout/VerticalCurvedList"/>
    <dgm:cxn modelId="{3E028C39-F5AA-4E47-8374-08CBC8421078}" type="presParOf" srcId="{0FED9187-6728-49B8-B3A8-04D304AE1ECC}" destId="{CD62E625-5B9A-469D-BF53-402BC11D7A2B}" srcOrd="11" destOrd="0" presId="urn:microsoft.com/office/officeart/2008/layout/VerticalCurvedList"/>
    <dgm:cxn modelId="{FBBCC103-35A0-4FDE-BCC6-8D1A5B41892C}" type="presParOf" srcId="{0FED9187-6728-49B8-B3A8-04D304AE1ECC}" destId="{09151402-FD38-49A8-B670-EC257B7946ED}" srcOrd="12" destOrd="0" presId="urn:microsoft.com/office/officeart/2008/layout/VerticalCurvedList"/>
    <dgm:cxn modelId="{4666B162-F062-4C2D-9833-C7F42CEAD3DD}" type="presParOf" srcId="{09151402-FD38-49A8-B670-EC257B7946ED}" destId="{BD12C064-BDD8-485B-AA9E-81A504D3DFDA}" srcOrd="0" destOrd="0" presId="urn:microsoft.com/office/officeart/2008/layout/VerticalCurvedList"/>
    <dgm:cxn modelId="{1F4C7173-E664-4A38-B1E9-B8B36F13802A}" type="presParOf" srcId="{0FED9187-6728-49B8-B3A8-04D304AE1ECC}" destId="{0872B65F-3995-44C6-BC96-8CE45350F745}" srcOrd="13" destOrd="0" presId="urn:microsoft.com/office/officeart/2008/layout/VerticalCurvedList"/>
    <dgm:cxn modelId="{0DADEFE6-6198-410B-818D-B4FFA8A613ED}" type="presParOf" srcId="{0FED9187-6728-49B8-B3A8-04D304AE1ECC}" destId="{6B8BE2AE-0DCE-419C-9BFD-C8CDD11CC11C}" srcOrd="14" destOrd="0" presId="urn:microsoft.com/office/officeart/2008/layout/VerticalCurvedList"/>
    <dgm:cxn modelId="{68FE0763-5CA4-4528-AF1C-4A431B035D32}" type="presParOf" srcId="{6B8BE2AE-0DCE-419C-9BFD-C8CDD11CC11C}" destId="{21D30A18-8F56-48E0-A7C7-01F04A45D7D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2A3E07-40FC-4807-AA4C-2A11EAAB9FE1}" type="doc">
      <dgm:prSet loTypeId="urn:microsoft.com/office/officeart/2005/8/layout/pyramid2" loCatId="pyramid" qsTypeId="urn:microsoft.com/office/officeart/2005/8/quickstyle/simple1" qsCatId="simple" csTypeId="urn:microsoft.com/office/officeart/2005/8/colors/accent2_2" csCatId="accent2"/>
      <dgm:spPr/>
      <dgm:t>
        <a:bodyPr/>
        <a:lstStyle/>
        <a:p>
          <a:endParaRPr lang="en-IN"/>
        </a:p>
      </dgm:t>
    </dgm:pt>
    <dgm:pt modelId="{B7647047-41F0-4CBB-A4FF-63E74459B95A}">
      <dgm:prSet/>
      <dgm:spPr/>
      <dgm:t>
        <a:bodyPr/>
        <a:lstStyle/>
        <a:p>
          <a:pPr rtl="0"/>
          <a:r>
            <a:rPr lang="en-IN" b="1" smtClean="0"/>
            <a:t>Intramural Grants</a:t>
          </a:r>
          <a:endParaRPr lang="en-IN" b="1" dirty="0"/>
        </a:p>
      </dgm:t>
    </dgm:pt>
    <dgm:pt modelId="{B0A4F23B-DB91-4D38-AE7D-B7C18A9E8CCC}" type="parTrans" cxnId="{29F6DF6D-6E69-4DBC-86AC-B3A1177FCEF8}">
      <dgm:prSet/>
      <dgm:spPr/>
      <dgm:t>
        <a:bodyPr/>
        <a:lstStyle/>
        <a:p>
          <a:endParaRPr lang="en-IN"/>
        </a:p>
      </dgm:t>
    </dgm:pt>
    <dgm:pt modelId="{6010FA00-BBCD-4B5A-BC25-F95D333A9F8D}" type="sibTrans" cxnId="{29F6DF6D-6E69-4DBC-86AC-B3A1177FCEF8}">
      <dgm:prSet/>
      <dgm:spPr/>
      <dgm:t>
        <a:bodyPr/>
        <a:lstStyle/>
        <a:p>
          <a:endParaRPr lang="en-IN"/>
        </a:p>
      </dgm:t>
    </dgm:pt>
    <dgm:pt modelId="{98F6F337-80BF-4CB6-B6B7-E5403C94C5D2}">
      <dgm:prSet/>
      <dgm:spPr/>
      <dgm:t>
        <a:bodyPr/>
        <a:lstStyle/>
        <a:p>
          <a:pPr rtl="0"/>
          <a:r>
            <a:rPr lang="en-IN" b="1" smtClean="0"/>
            <a:t>Extramural Grants</a:t>
          </a:r>
          <a:endParaRPr lang="en-IN" b="1" dirty="0"/>
        </a:p>
      </dgm:t>
    </dgm:pt>
    <dgm:pt modelId="{3A8E1EA5-DF79-4DA3-B84E-DBEDF972E604}" type="parTrans" cxnId="{9C894D45-9701-4660-A0AB-669BB98CA3AB}">
      <dgm:prSet/>
      <dgm:spPr/>
      <dgm:t>
        <a:bodyPr/>
        <a:lstStyle/>
        <a:p>
          <a:endParaRPr lang="en-IN"/>
        </a:p>
      </dgm:t>
    </dgm:pt>
    <dgm:pt modelId="{BD05B70C-62C2-4D91-98EA-96909815AD51}" type="sibTrans" cxnId="{9C894D45-9701-4660-A0AB-669BB98CA3AB}">
      <dgm:prSet/>
      <dgm:spPr/>
      <dgm:t>
        <a:bodyPr/>
        <a:lstStyle/>
        <a:p>
          <a:endParaRPr lang="en-IN"/>
        </a:p>
      </dgm:t>
    </dgm:pt>
    <dgm:pt modelId="{152B1A52-9B8E-4CA0-97DC-64E16C51C348}">
      <dgm:prSet/>
      <dgm:spPr/>
      <dgm:t>
        <a:bodyPr/>
        <a:lstStyle/>
        <a:p>
          <a:pPr rtl="0"/>
          <a:r>
            <a:rPr lang="en-IN" b="1" dirty="0" smtClean="0"/>
            <a:t>National Health Research Programme</a:t>
          </a:r>
          <a:endParaRPr lang="en-IN" b="1" dirty="0"/>
        </a:p>
      </dgm:t>
    </dgm:pt>
    <dgm:pt modelId="{C7E93D77-4486-43FD-8A3C-3818F6071136}" type="parTrans" cxnId="{28FA657F-E888-40D6-AD98-CA7E506DAEDD}">
      <dgm:prSet/>
      <dgm:spPr/>
      <dgm:t>
        <a:bodyPr/>
        <a:lstStyle/>
        <a:p>
          <a:endParaRPr lang="en-IN"/>
        </a:p>
      </dgm:t>
    </dgm:pt>
    <dgm:pt modelId="{44AB7544-D614-47C9-B907-848757662126}" type="sibTrans" cxnId="{28FA657F-E888-40D6-AD98-CA7E506DAEDD}">
      <dgm:prSet/>
      <dgm:spPr/>
      <dgm:t>
        <a:bodyPr/>
        <a:lstStyle/>
        <a:p>
          <a:endParaRPr lang="en-IN"/>
        </a:p>
      </dgm:t>
    </dgm:pt>
    <dgm:pt modelId="{C50D0703-AC91-444E-A1A8-250B7DE3FEA8}">
      <dgm:prSet/>
      <dgm:spPr/>
      <dgm:t>
        <a:bodyPr/>
        <a:lstStyle/>
        <a:p>
          <a:pPr rtl="0"/>
          <a:r>
            <a:rPr lang="en-IN" b="1" smtClean="0"/>
            <a:t>Fellowships</a:t>
          </a:r>
          <a:endParaRPr lang="en-IN" b="1" dirty="0"/>
        </a:p>
      </dgm:t>
    </dgm:pt>
    <dgm:pt modelId="{10120E3E-06E4-48E9-B47B-D9C869280B0B}" type="parTrans" cxnId="{A2E660D0-99F8-48F0-A977-4E2D99ECADCD}">
      <dgm:prSet/>
      <dgm:spPr/>
      <dgm:t>
        <a:bodyPr/>
        <a:lstStyle/>
        <a:p>
          <a:endParaRPr lang="en-IN"/>
        </a:p>
      </dgm:t>
    </dgm:pt>
    <dgm:pt modelId="{F4155F59-6547-4AC7-9D6E-186B3BE6EC39}" type="sibTrans" cxnId="{A2E660D0-99F8-48F0-A977-4E2D99ECADCD}">
      <dgm:prSet/>
      <dgm:spPr/>
      <dgm:t>
        <a:bodyPr/>
        <a:lstStyle/>
        <a:p>
          <a:endParaRPr lang="en-IN"/>
        </a:p>
      </dgm:t>
    </dgm:pt>
    <dgm:pt modelId="{957382A9-1991-465F-AAE1-42D7F9739EB3}">
      <dgm:prSet/>
      <dgm:spPr/>
      <dgm:t>
        <a:bodyPr/>
        <a:lstStyle/>
        <a:p>
          <a:pPr rtl="0"/>
          <a:r>
            <a:rPr lang="en-IN" b="1" dirty="0" smtClean="0"/>
            <a:t>Research Support</a:t>
          </a:r>
          <a:endParaRPr lang="en-IN" b="1" dirty="0"/>
        </a:p>
      </dgm:t>
    </dgm:pt>
    <dgm:pt modelId="{1F21E3FB-6F96-4C63-8049-197D1C7C97A6}" type="parTrans" cxnId="{61A98D55-4F87-4E8B-A899-811BAAF8802A}">
      <dgm:prSet/>
      <dgm:spPr/>
      <dgm:t>
        <a:bodyPr/>
        <a:lstStyle/>
        <a:p>
          <a:endParaRPr lang="en-IN"/>
        </a:p>
      </dgm:t>
    </dgm:pt>
    <dgm:pt modelId="{4F46D25D-BB83-41A4-86D1-ED513755231F}" type="sibTrans" cxnId="{61A98D55-4F87-4E8B-A899-811BAAF8802A}">
      <dgm:prSet/>
      <dgm:spPr/>
      <dgm:t>
        <a:bodyPr/>
        <a:lstStyle/>
        <a:p>
          <a:endParaRPr lang="en-IN"/>
        </a:p>
      </dgm:t>
    </dgm:pt>
    <dgm:pt modelId="{9F498EA6-BF3C-4D7A-A510-8D11BBDDB7C5}" type="pres">
      <dgm:prSet presAssocID="{0A2A3E07-40FC-4807-AA4C-2A11EAAB9FE1}" presName="compositeShape" presStyleCnt="0">
        <dgm:presLayoutVars>
          <dgm:dir/>
          <dgm:resizeHandles/>
        </dgm:presLayoutVars>
      </dgm:prSet>
      <dgm:spPr/>
      <dgm:t>
        <a:bodyPr/>
        <a:lstStyle/>
        <a:p>
          <a:endParaRPr lang="en-IN"/>
        </a:p>
      </dgm:t>
    </dgm:pt>
    <dgm:pt modelId="{39357198-2DAD-4650-8DE5-1D373C064598}" type="pres">
      <dgm:prSet presAssocID="{0A2A3E07-40FC-4807-AA4C-2A11EAAB9FE1}" presName="pyramid" presStyleLbl="node1" presStyleIdx="0" presStyleCnt="1"/>
      <dgm:spPr/>
      <dgm:t>
        <a:bodyPr/>
        <a:lstStyle/>
        <a:p>
          <a:endParaRPr lang="en-IN"/>
        </a:p>
      </dgm:t>
    </dgm:pt>
    <dgm:pt modelId="{7A111831-A487-432E-885E-46F285CA0E35}" type="pres">
      <dgm:prSet presAssocID="{0A2A3E07-40FC-4807-AA4C-2A11EAAB9FE1}" presName="theList" presStyleCnt="0"/>
      <dgm:spPr/>
      <dgm:t>
        <a:bodyPr/>
        <a:lstStyle/>
        <a:p>
          <a:endParaRPr lang="en-IN"/>
        </a:p>
      </dgm:t>
    </dgm:pt>
    <dgm:pt modelId="{27F78D97-D240-4D59-9B4D-43E0F7A9C9AE}" type="pres">
      <dgm:prSet presAssocID="{B7647047-41F0-4CBB-A4FF-63E74459B95A}" presName="aNode" presStyleLbl="fgAcc1" presStyleIdx="0" presStyleCnt="5" custLinFactY="92924" custLinFactNeighborX="2489" custLinFactNeighborY="100000">
        <dgm:presLayoutVars>
          <dgm:bulletEnabled val="1"/>
        </dgm:presLayoutVars>
      </dgm:prSet>
      <dgm:spPr/>
      <dgm:t>
        <a:bodyPr/>
        <a:lstStyle/>
        <a:p>
          <a:endParaRPr lang="en-IN"/>
        </a:p>
      </dgm:t>
    </dgm:pt>
    <dgm:pt modelId="{4D4304FC-A023-4CFF-A8A9-5C7826DB21D7}" type="pres">
      <dgm:prSet presAssocID="{B7647047-41F0-4CBB-A4FF-63E74459B95A}" presName="aSpace" presStyleCnt="0"/>
      <dgm:spPr/>
      <dgm:t>
        <a:bodyPr/>
        <a:lstStyle/>
        <a:p>
          <a:endParaRPr lang="en-IN"/>
        </a:p>
      </dgm:t>
    </dgm:pt>
    <dgm:pt modelId="{84F4E608-0E36-4A45-987B-E72FEB2B0F63}" type="pres">
      <dgm:prSet presAssocID="{98F6F337-80BF-4CB6-B6B7-E5403C94C5D2}" presName="aNode" presStyleLbl="fgAcc1" presStyleIdx="1" presStyleCnt="5" custLinFactY="94192" custLinFactNeighborX="2489" custLinFactNeighborY="100000">
        <dgm:presLayoutVars>
          <dgm:bulletEnabled val="1"/>
        </dgm:presLayoutVars>
      </dgm:prSet>
      <dgm:spPr/>
      <dgm:t>
        <a:bodyPr/>
        <a:lstStyle/>
        <a:p>
          <a:endParaRPr lang="en-IN"/>
        </a:p>
      </dgm:t>
    </dgm:pt>
    <dgm:pt modelId="{E422EAD2-23CA-4725-93A2-5AE93EC4BE0A}" type="pres">
      <dgm:prSet presAssocID="{98F6F337-80BF-4CB6-B6B7-E5403C94C5D2}" presName="aSpace" presStyleCnt="0"/>
      <dgm:spPr/>
      <dgm:t>
        <a:bodyPr/>
        <a:lstStyle/>
        <a:p>
          <a:endParaRPr lang="en-IN"/>
        </a:p>
      </dgm:t>
    </dgm:pt>
    <dgm:pt modelId="{A84FA8DE-1CE1-443C-896B-63487297D065}" type="pres">
      <dgm:prSet presAssocID="{152B1A52-9B8E-4CA0-97DC-64E16C51C348}" presName="aNode" presStyleLbl="fgAcc1" presStyleIdx="2" presStyleCnt="5" custLinFactY="-200000" custLinFactNeighborX="2489" custLinFactNeighborY="-266746">
        <dgm:presLayoutVars>
          <dgm:bulletEnabled val="1"/>
        </dgm:presLayoutVars>
      </dgm:prSet>
      <dgm:spPr/>
      <dgm:t>
        <a:bodyPr/>
        <a:lstStyle/>
        <a:p>
          <a:endParaRPr lang="en-IN"/>
        </a:p>
      </dgm:t>
    </dgm:pt>
    <dgm:pt modelId="{17EC8178-2972-4067-AB5E-515CA68EF4F6}" type="pres">
      <dgm:prSet presAssocID="{152B1A52-9B8E-4CA0-97DC-64E16C51C348}" presName="aSpace" presStyleCnt="0"/>
      <dgm:spPr/>
      <dgm:t>
        <a:bodyPr/>
        <a:lstStyle/>
        <a:p>
          <a:endParaRPr lang="en-IN"/>
        </a:p>
      </dgm:t>
    </dgm:pt>
    <dgm:pt modelId="{B3E4EDC8-C7DD-47C6-9EB0-23E9FCA74B12}" type="pres">
      <dgm:prSet presAssocID="{C50D0703-AC91-444E-A1A8-250B7DE3FEA8}" presName="aNode" presStyleLbl="fgAcc1" presStyleIdx="3" presStyleCnt="5">
        <dgm:presLayoutVars>
          <dgm:bulletEnabled val="1"/>
        </dgm:presLayoutVars>
      </dgm:prSet>
      <dgm:spPr/>
      <dgm:t>
        <a:bodyPr/>
        <a:lstStyle/>
        <a:p>
          <a:endParaRPr lang="en-IN"/>
        </a:p>
      </dgm:t>
    </dgm:pt>
    <dgm:pt modelId="{26F74C38-A6F9-4C9C-B9FD-4F4E34DD6FDB}" type="pres">
      <dgm:prSet presAssocID="{C50D0703-AC91-444E-A1A8-250B7DE3FEA8}" presName="aSpace" presStyleCnt="0"/>
      <dgm:spPr/>
      <dgm:t>
        <a:bodyPr/>
        <a:lstStyle/>
        <a:p>
          <a:endParaRPr lang="en-IN"/>
        </a:p>
      </dgm:t>
    </dgm:pt>
    <dgm:pt modelId="{56259904-C52B-4812-898D-FF2F9CC9D7C5}" type="pres">
      <dgm:prSet presAssocID="{957382A9-1991-465F-AAE1-42D7F9739EB3}" presName="aNode" presStyleLbl="fgAcc1" presStyleIdx="4" presStyleCnt="5">
        <dgm:presLayoutVars>
          <dgm:bulletEnabled val="1"/>
        </dgm:presLayoutVars>
      </dgm:prSet>
      <dgm:spPr/>
      <dgm:t>
        <a:bodyPr/>
        <a:lstStyle/>
        <a:p>
          <a:endParaRPr lang="en-IN"/>
        </a:p>
      </dgm:t>
    </dgm:pt>
    <dgm:pt modelId="{F975D0E9-BF05-4058-8473-96C63DF4FA6A}" type="pres">
      <dgm:prSet presAssocID="{957382A9-1991-465F-AAE1-42D7F9739EB3}" presName="aSpace" presStyleCnt="0"/>
      <dgm:spPr/>
      <dgm:t>
        <a:bodyPr/>
        <a:lstStyle/>
        <a:p>
          <a:endParaRPr lang="en-IN"/>
        </a:p>
      </dgm:t>
    </dgm:pt>
  </dgm:ptLst>
  <dgm:cxnLst>
    <dgm:cxn modelId="{28FA657F-E888-40D6-AD98-CA7E506DAEDD}" srcId="{0A2A3E07-40FC-4807-AA4C-2A11EAAB9FE1}" destId="{152B1A52-9B8E-4CA0-97DC-64E16C51C348}" srcOrd="2" destOrd="0" parTransId="{C7E93D77-4486-43FD-8A3C-3818F6071136}" sibTransId="{44AB7544-D614-47C9-B907-848757662126}"/>
    <dgm:cxn modelId="{61A98D55-4F87-4E8B-A899-811BAAF8802A}" srcId="{0A2A3E07-40FC-4807-AA4C-2A11EAAB9FE1}" destId="{957382A9-1991-465F-AAE1-42D7F9739EB3}" srcOrd="4" destOrd="0" parTransId="{1F21E3FB-6F96-4C63-8049-197D1C7C97A6}" sibTransId="{4F46D25D-BB83-41A4-86D1-ED513755231F}"/>
    <dgm:cxn modelId="{2C1BAA48-35ED-4BF7-8DE1-1F2CE5A00BAB}" type="presOf" srcId="{C50D0703-AC91-444E-A1A8-250B7DE3FEA8}" destId="{B3E4EDC8-C7DD-47C6-9EB0-23E9FCA74B12}" srcOrd="0" destOrd="0" presId="urn:microsoft.com/office/officeart/2005/8/layout/pyramid2"/>
    <dgm:cxn modelId="{29F6DF6D-6E69-4DBC-86AC-B3A1177FCEF8}" srcId="{0A2A3E07-40FC-4807-AA4C-2A11EAAB9FE1}" destId="{B7647047-41F0-4CBB-A4FF-63E74459B95A}" srcOrd="0" destOrd="0" parTransId="{B0A4F23B-DB91-4D38-AE7D-B7C18A9E8CCC}" sibTransId="{6010FA00-BBCD-4B5A-BC25-F95D333A9F8D}"/>
    <dgm:cxn modelId="{05CE43BD-2165-43B6-A594-A00AA2734E55}" type="presOf" srcId="{0A2A3E07-40FC-4807-AA4C-2A11EAAB9FE1}" destId="{9F498EA6-BF3C-4D7A-A510-8D11BBDDB7C5}" srcOrd="0" destOrd="0" presId="urn:microsoft.com/office/officeart/2005/8/layout/pyramid2"/>
    <dgm:cxn modelId="{A2E660D0-99F8-48F0-A977-4E2D99ECADCD}" srcId="{0A2A3E07-40FC-4807-AA4C-2A11EAAB9FE1}" destId="{C50D0703-AC91-444E-A1A8-250B7DE3FEA8}" srcOrd="3" destOrd="0" parTransId="{10120E3E-06E4-48E9-B47B-D9C869280B0B}" sibTransId="{F4155F59-6547-4AC7-9D6E-186B3BE6EC39}"/>
    <dgm:cxn modelId="{7CF5FD74-C7A0-4B3C-B1B6-F4A2750D2EB0}" type="presOf" srcId="{957382A9-1991-465F-AAE1-42D7F9739EB3}" destId="{56259904-C52B-4812-898D-FF2F9CC9D7C5}" srcOrd="0" destOrd="0" presId="urn:microsoft.com/office/officeart/2005/8/layout/pyramid2"/>
    <dgm:cxn modelId="{8BD4B535-2D06-4527-9B44-E1B9ED7E4F01}" type="presOf" srcId="{98F6F337-80BF-4CB6-B6B7-E5403C94C5D2}" destId="{84F4E608-0E36-4A45-987B-E72FEB2B0F63}" srcOrd="0" destOrd="0" presId="urn:microsoft.com/office/officeart/2005/8/layout/pyramid2"/>
    <dgm:cxn modelId="{9C894D45-9701-4660-A0AB-669BB98CA3AB}" srcId="{0A2A3E07-40FC-4807-AA4C-2A11EAAB9FE1}" destId="{98F6F337-80BF-4CB6-B6B7-E5403C94C5D2}" srcOrd="1" destOrd="0" parTransId="{3A8E1EA5-DF79-4DA3-B84E-DBEDF972E604}" sibTransId="{BD05B70C-62C2-4D91-98EA-96909815AD51}"/>
    <dgm:cxn modelId="{8082D7F1-EDF3-4B13-B617-8738044FD797}" type="presOf" srcId="{B7647047-41F0-4CBB-A4FF-63E74459B95A}" destId="{27F78D97-D240-4D59-9B4D-43E0F7A9C9AE}" srcOrd="0" destOrd="0" presId="urn:microsoft.com/office/officeart/2005/8/layout/pyramid2"/>
    <dgm:cxn modelId="{99A72C52-A2E0-4CEC-925E-76709C73D0E1}" type="presOf" srcId="{152B1A52-9B8E-4CA0-97DC-64E16C51C348}" destId="{A84FA8DE-1CE1-443C-896B-63487297D065}" srcOrd="0" destOrd="0" presId="urn:microsoft.com/office/officeart/2005/8/layout/pyramid2"/>
    <dgm:cxn modelId="{84DC9543-A847-460A-8E02-1CC2822B89A8}" type="presParOf" srcId="{9F498EA6-BF3C-4D7A-A510-8D11BBDDB7C5}" destId="{39357198-2DAD-4650-8DE5-1D373C064598}" srcOrd="0" destOrd="0" presId="urn:microsoft.com/office/officeart/2005/8/layout/pyramid2"/>
    <dgm:cxn modelId="{7398CC2C-D04E-4B83-AA4F-7FE013269C62}" type="presParOf" srcId="{9F498EA6-BF3C-4D7A-A510-8D11BBDDB7C5}" destId="{7A111831-A487-432E-885E-46F285CA0E35}" srcOrd="1" destOrd="0" presId="urn:microsoft.com/office/officeart/2005/8/layout/pyramid2"/>
    <dgm:cxn modelId="{383BE7FE-50E2-45C2-BF85-6E92CC204ED7}" type="presParOf" srcId="{7A111831-A487-432E-885E-46F285CA0E35}" destId="{27F78D97-D240-4D59-9B4D-43E0F7A9C9AE}" srcOrd="0" destOrd="0" presId="urn:microsoft.com/office/officeart/2005/8/layout/pyramid2"/>
    <dgm:cxn modelId="{FCA65E44-C552-4A1A-9E8C-ACE076ADA222}" type="presParOf" srcId="{7A111831-A487-432E-885E-46F285CA0E35}" destId="{4D4304FC-A023-4CFF-A8A9-5C7826DB21D7}" srcOrd="1" destOrd="0" presId="urn:microsoft.com/office/officeart/2005/8/layout/pyramid2"/>
    <dgm:cxn modelId="{0596E938-79C3-4459-8671-AFBBB3D7B79C}" type="presParOf" srcId="{7A111831-A487-432E-885E-46F285CA0E35}" destId="{84F4E608-0E36-4A45-987B-E72FEB2B0F63}" srcOrd="2" destOrd="0" presId="urn:microsoft.com/office/officeart/2005/8/layout/pyramid2"/>
    <dgm:cxn modelId="{50052FEF-942C-4B17-AD7C-ABACA142FB2E}" type="presParOf" srcId="{7A111831-A487-432E-885E-46F285CA0E35}" destId="{E422EAD2-23CA-4725-93A2-5AE93EC4BE0A}" srcOrd="3" destOrd="0" presId="urn:microsoft.com/office/officeart/2005/8/layout/pyramid2"/>
    <dgm:cxn modelId="{2F83EAD9-6705-4C6C-B780-D8E41008642F}" type="presParOf" srcId="{7A111831-A487-432E-885E-46F285CA0E35}" destId="{A84FA8DE-1CE1-443C-896B-63487297D065}" srcOrd="4" destOrd="0" presId="urn:microsoft.com/office/officeart/2005/8/layout/pyramid2"/>
    <dgm:cxn modelId="{0B25F7E4-64B8-4D5D-8B8D-5528C5CFF453}" type="presParOf" srcId="{7A111831-A487-432E-885E-46F285CA0E35}" destId="{17EC8178-2972-4067-AB5E-515CA68EF4F6}" srcOrd="5" destOrd="0" presId="urn:microsoft.com/office/officeart/2005/8/layout/pyramid2"/>
    <dgm:cxn modelId="{F210B917-7D1D-4714-91A1-248A033776BA}" type="presParOf" srcId="{7A111831-A487-432E-885E-46F285CA0E35}" destId="{B3E4EDC8-C7DD-47C6-9EB0-23E9FCA74B12}" srcOrd="6" destOrd="0" presId="urn:microsoft.com/office/officeart/2005/8/layout/pyramid2"/>
    <dgm:cxn modelId="{29C7C10F-01FE-4124-A460-DAC9947185A7}" type="presParOf" srcId="{7A111831-A487-432E-885E-46F285CA0E35}" destId="{26F74C38-A6F9-4C9C-B9FD-4F4E34DD6FDB}" srcOrd="7" destOrd="0" presId="urn:microsoft.com/office/officeart/2005/8/layout/pyramid2"/>
    <dgm:cxn modelId="{034C15EE-2AED-4AE8-AAB5-84BA18427BFE}" type="presParOf" srcId="{7A111831-A487-432E-885E-46F285CA0E35}" destId="{56259904-C52B-4812-898D-FF2F9CC9D7C5}" srcOrd="8" destOrd="0" presId="urn:microsoft.com/office/officeart/2005/8/layout/pyramid2"/>
    <dgm:cxn modelId="{B4CD5FEB-8A36-42CF-BEE5-FCFA475C432D}" type="presParOf" srcId="{7A111831-A487-432E-885E-46F285CA0E35}" destId="{F975D0E9-BF05-4058-8473-96C63DF4FA6A}"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B5E9CB-04DD-422D-93BA-03819FD969E0}"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IN"/>
        </a:p>
      </dgm:t>
    </dgm:pt>
    <dgm:pt modelId="{DE593264-DDF6-48FC-9C61-76485557BCD6}">
      <dgm:prSet custT="1"/>
      <dgm:spPr/>
      <dgm:t>
        <a:bodyPr/>
        <a:lstStyle/>
        <a:p>
          <a:pPr algn="l" rtl="0"/>
          <a:r>
            <a:rPr lang="en-IN" sz="1800" b="1" dirty="0" smtClean="0"/>
            <a:t>1. Antimicrobial Resistance (AMR)</a:t>
          </a:r>
          <a:endParaRPr lang="en-IN" sz="1800" dirty="0"/>
        </a:p>
      </dgm:t>
    </dgm:pt>
    <dgm:pt modelId="{BE9E1D33-214F-4660-9B7B-646513AB594E}" type="parTrans" cxnId="{60C23322-CA80-4B91-B373-CD1F232BE0D6}">
      <dgm:prSet/>
      <dgm:spPr/>
      <dgm:t>
        <a:bodyPr/>
        <a:lstStyle/>
        <a:p>
          <a:endParaRPr lang="en-IN"/>
        </a:p>
      </dgm:t>
    </dgm:pt>
    <dgm:pt modelId="{7B559FE5-783F-48D4-B36B-5427942C5DF1}" type="sibTrans" cxnId="{60C23322-CA80-4B91-B373-CD1F232BE0D6}">
      <dgm:prSet/>
      <dgm:spPr/>
      <dgm:t>
        <a:bodyPr/>
        <a:lstStyle/>
        <a:p>
          <a:endParaRPr lang="en-IN"/>
        </a:p>
      </dgm:t>
    </dgm:pt>
    <dgm:pt modelId="{D0A8F92D-AEC5-49E9-B073-702D30A1EEBB}">
      <dgm:prSet custT="1"/>
      <dgm:spPr/>
      <dgm:t>
        <a:bodyPr/>
        <a:lstStyle/>
        <a:p>
          <a:pPr algn="l" rtl="0"/>
          <a:r>
            <a:rPr lang="en-IN" sz="1800" b="1" dirty="0" smtClean="0"/>
            <a:t>2. One Health</a:t>
          </a:r>
          <a:endParaRPr lang="en-IN" sz="1800" dirty="0"/>
        </a:p>
      </dgm:t>
    </dgm:pt>
    <dgm:pt modelId="{06EB7343-ED76-48AF-B8C3-3BAEB590C0A8}" type="parTrans" cxnId="{3705D8FE-5972-4C21-AC6A-114D91F66B1F}">
      <dgm:prSet/>
      <dgm:spPr/>
      <dgm:t>
        <a:bodyPr/>
        <a:lstStyle/>
        <a:p>
          <a:endParaRPr lang="en-IN"/>
        </a:p>
      </dgm:t>
    </dgm:pt>
    <dgm:pt modelId="{62D2399C-75B0-42CF-802A-980F1B52C8F1}" type="sibTrans" cxnId="{3705D8FE-5972-4C21-AC6A-114D91F66B1F}">
      <dgm:prSet/>
      <dgm:spPr/>
      <dgm:t>
        <a:bodyPr/>
        <a:lstStyle/>
        <a:p>
          <a:endParaRPr lang="en-IN"/>
        </a:p>
      </dgm:t>
    </dgm:pt>
    <dgm:pt modelId="{F8396DBC-DE2E-460D-80E0-7C0128F27371}">
      <dgm:prSet custT="1"/>
      <dgm:spPr/>
      <dgm:t>
        <a:bodyPr/>
        <a:lstStyle/>
        <a:p>
          <a:pPr algn="l" rtl="0"/>
          <a:r>
            <a:rPr lang="en-IN" sz="1800" b="1" dirty="0" smtClean="0"/>
            <a:t>3. Tuberculosis</a:t>
          </a:r>
          <a:endParaRPr lang="en-IN" sz="1800" dirty="0"/>
        </a:p>
      </dgm:t>
    </dgm:pt>
    <dgm:pt modelId="{CFE3D53B-DE23-4AFA-BBE4-3E855379F913}" type="parTrans" cxnId="{1BE426B9-D6D9-456D-B753-AD67FD9D8007}">
      <dgm:prSet/>
      <dgm:spPr/>
      <dgm:t>
        <a:bodyPr/>
        <a:lstStyle/>
        <a:p>
          <a:endParaRPr lang="en-IN"/>
        </a:p>
      </dgm:t>
    </dgm:pt>
    <dgm:pt modelId="{34BEC949-53C9-4663-A08E-15D4CEF12964}" type="sibTrans" cxnId="{1BE426B9-D6D9-456D-B753-AD67FD9D8007}">
      <dgm:prSet/>
      <dgm:spPr/>
      <dgm:t>
        <a:bodyPr/>
        <a:lstStyle/>
        <a:p>
          <a:endParaRPr lang="en-IN"/>
        </a:p>
      </dgm:t>
    </dgm:pt>
    <dgm:pt modelId="{427D6168-EC12-4D67-BDEC-AEF2436C591D}">
      <dgm:prSet custT="1"/>
      <dgm:spPr/>
      <dgm:t>
        <a:bodyPr/>
        <a:lstStyle/>
        <a:p>
          <a:pPr algn="l" rtl="0"/>
          <a:r>
            <a:rPr lang="en-IN" sz="1800" b="1" dirty="0" smtClean="0"/>
            <a:t>4. Vector-borne Diseases</a:t>
          </a:r>
          <a:endParaRPr lang="en-IN" sz="1800" dirty="0"/>
        </a:p>
      </dgm:t>
    </dgm:pt>
    <dgm:pt modelId="{EFECB52F-4CA7-4613-A5C1-FA1D216855F0}" type="parTrans" cxnId="{58A4FE18-15E5-450F-B1BC-ED662AD4E6C7}">
      <dgm:prSet/>
      <dgm:spPr/>
      <dgm:t>
        <a:bodyPr/>
        <a:lstStyle/>
        <a:p>
          <a:endParaRPr lang="en-IN"/>
        </a:p>
      </dgm:t>
    </dgm:pt>
    <dgm:pt modelId="{C3D29ED8-7DEF-46BD-B082-C853E19659CB}" type="sibTrans" cxnId="{58A4FE18-15E5-450F-B1BC-ED662AD4E6C7}">
      <dgm:prSet/>
      <dgm:spPr/>
      <dgm:t>
        <a:bodyPr/>
        <a:lstStyle/>
        <a:p>
          <a:endParaRPr lang="en-IN"/>
        </a:p>
      </dgm:t>
    </dgm:pt>
    <dgm:pt modelId="{A5D38260-1C56-4934-A960-EC27160EEADB}">
      <dgm:prSet custT="1"/>
      <dgm:spPr/>
      <dgm:t>
        <a:bodyPr/>
        <a:lstStyle/>
        <a:p>
          <a:pPr algn="l" rtl="0"/>
          <a:r>
            <a:rPr lang="en-IN" sz="1800" b="1" dirty="0" smtClean="0"/>
            <a:t>5. Cancer</a:t>
          </a:r>
          <a:endParaRPr lang="en-IN" sz="1800" dirty="0"/>
        </a:p>
      </dgm:t>
    </dgm:pt>
    <dgm:pt modelId="{E3DBB402-35C5-4D19-B984-7FFCEB3C8094}" type="parTrans" cxnId="{00089FD7-6200-4AAC-BC93-74D0264A22CF}">
      <dgm:prSet/>
      <dgm:spPr/>
      <dgm:t>
        <a:bodyPr/>
        <a:lstStyle/>
        <a:p>
          <a:endParaRPr lang="en-IN"/>
        </a:p>
      </dgm:t>
    </dgm:pt>
    <dgm:pt modelId="{AC9F07AC-EDCF-47C9-B1DF-497A9B12E35C}" type="sibTrans" cxnId="{00089FD7-6200-4AAC-BC93-74D0264A22CF}">
      <dgm:prSet/>
      <dgm:spPr/>
      <dgm:t>
        <a:bodyPr/>
        <a:lstStyle/>
        <a:p>
          <a:endParaRPr lang="en-IN"/>
        </a:p>
      </dgm:t>
    </dgm:pt>
    <dgm:pt modelId="{68B51070-C54D-4B41-9280-342F636C49E3}">
      <dgm:prSet custT="1"/>
      <dgm:spPr/>
      <dgm:t>
        <a:bodyPr/>
        <a:lstStyle/>
        <a:p>
          <a:pPr algn="l" rtl="0"/>
          <a:r>
            <a:rPr lang="en-IN" sz="1800" b="1" dirty="0" smtClean="0"/>
            <a:t>6. Ambulatory Non-Communicable Disease (NCD) Care,</a:t>
          </a:r>
          <a:endParaRPr lang="en-IN" sz="1800" dirty="0"/>
        </a:p>
      </dgm:t>
    </dgm:pt>
    <dgm:pt modelId="{8169746F-0D6A-4F8B-BA39-77268EC11633}" type="parTrans" cxnId="{DDBB006A-9A2D-42A1-AAF7-F57E89292341}">
      <dgm:prSet/>
      <dgm:spPr/>
      <dgm:t>
        <a:bodyPr/>
        <a:lstStyle/>
        <a:p>
          <a:endParaRPr lang="en-IN"/>
        </a:p>
      </dgm:t>
    </dgm:pt>
    <dgm:pt modelId="{AA9D270D-6180-4D16-B686-F13A2D0F3974}" type="sibTrans" cxnId="{DDBB006A-9A2D-42A1-AAF7-F57E89292341}">
      <dgm:prSet/>
      <dgm:spPr/>
      <dgm:t>
        <a:bodyPr/>
        <a:lstStyle/>
        <a:p>
          <a:endParaRPr lang="en-IN"/>
        </a:p>
      </dgm:t>
    </dgm:pt>
    <dgm:pt modelId="{CF32E4AF-4BD5-47C4-B245-F398A711EDE7}">
      <dgm:prSet custT="1"/>
      <dgm:spPr/>
      <dgm:t>
        <a:bodyPr/>
        <a:lstStyle/>
        <a:p>
          <a:pPr algn="l" rtl="0"/>
          <a:r>
            <a:rPr lang="en-IN" sz="1800" b="1" dirty="0" smtClean="0"/>
            <a:t>7. Mental Health</a:t>
          </a:r>
          <a:endParaRPr lang="en-IN" sz="1800" dirty="0"/>
        </a:p>
      </dgm:t>
    </dgm:pt>
    <dgm:pt modelId="{EB54CAA9-CE09-4B27-A182-6C90AAEE6A4C}" type="parTrans" cxnId="{B74E5E30-F720-4A0A-B73C-4DB0252A8D12}">
      <dgm:prSet/>
      <dgm:spPr/>
      <dgm:t>
        <a:bodyPr/>
        <a:lstStyle/>
        <a:p>
          <a:endParaRPr lang="en-IN"/>
        </a:p>
      </dgm:t>
    </dgm:pt>
    <dgm:pt modelId="{2504547A-B332-4E4C-8F93-A10D8F19D240}" type="sibTrans" cxnId="{B74E5E30-F720-4A0A-B73C-4DB0252A8D12}">
      <dgm:prSet/>
      <dgm:spPr/>
      <dgm:t>
        <a:bodyPr/>
        <a:lstStyle/>
        <a:p>
          <a:endParaRPr lang="en-IN"/>
        </a:p>
      </dgm:t>
    </dgm:pt>
    <dgm:pt modelId="{17927794-9482-4FF3-B9E9-4AB36966DCF5}">
      <dgm:prSet custT="1"/>
      <dgm:spPr/>
      <dgm:t>
        <a:bodyPr/>
        <a:lstStyle/>
        <a:p>
          <a:pPr algn="l" rtl="0"/>
          <a:r>
            <a:rPr lang="en-IN" sz="1800" b="1" dirty="0" smtClean="0"/>
            <a:t>8. </a:t>
          </a:r>
          <a:r>
            <a:rPr lang="en-IN" sz="1800" b="1" dirty="0" err="1" smtClean="0"/>
            <a:t>Anemia</a:t>
          </a:r>
          <a:r>
            <a:rPr lang="en-IN" sz="1800" b="1" dirty="0" smtClean="0"/>
            <a:t>, Stunting and Wasting</a:t>
          </a:r>
          <a:endParaRPr lang="en-IN" sz="1800" dirty="0"/>
        </a:p>
      </dgm:t>
    </dgm:pt>
    <dgm:pt modelId="{48D3FF59-CCC3-469A-B663-EFEDFD4E24C3}" type="parTrans" cxnId="{5CD0AECB-8928-4845-9CBD-4B5069667F08}">
      <dgm:prSet/>
      <dgm:spPr/>
      <dgm:t>
        <a:bodyPr/>
        <a:lstStyle/>
        <a:p>
          <a:endParaRPr lang="en-IN"/>
        </a:p>
      </dgm:t>
    </dgm:pt>
    <dgm:pt modelId="{47253D8E-D8A3-4B7E-85AA-9925656BD0D6}" type="sibTrans" cxnId="{5CD0AECB-8928-4845-9CBD-4B5069667F08}">
      <dgm:prSet/>
      <dgm:spPr/>
      <dgm:t>
        <a:bodyPr/>
        <a:lstStyle/>
        <a:p>
          <a:endParaRPr lang="en-IN"/>
        </a:p>
      </dgm:t>
    </dgm:pt>
    <dgm:pt modelId="{38EEB6AD-B01C-4F43-BAB3-368ACF868909}">
      <dgm:prSet custT="1"/>
      <dgm:spPr/>
      <dgm:t>
        <a:bodyPr/>
        <a:lstStyle/>
        <a:p>
          <a:pPr algn="l" rtl="0"/>
          <a:r>
            <a:rPr lang="en-IN" sz="1800" b="1" dirty="0" smtClean="0"/>
            <a:t>9. Neonatal Mortality</a:t>
          </a:r>
          <a:endParaRPr lang="en-IN" sz="1800" dirty="0"/>
        </a:p>
      </dgm:t>
    </dgm:pt>
    <dgm:pt modelId="{E36D85B5-B1CA-4756-882C-C580192B4798}" type="parTrans" cxnId="{F367B905-7163-4D7B-A6E2-CE49C4752644}">
      <dgm:prSet/>
      <dgm:spPr/>
      <dgm:t>
        <a:bodyPr/>
        <a:lstStyle/>
        <a:p>
          <a:endParaRPr lang="en-IN"/>
        </a:p>
      </dgm:t>
    </dgm:pt>
    <dgm:pt modelId="{75CAB94F-D9FC-4261-B90A-1644AD62401F}" type="sibTrans" cxnId="{F367B905-7163-4D7B-A6E2-CE49C4752644}">
      <dgm:prSet/>
      <dgm:spPr/>
      <dgm:t>
        <a:bodyPr/>
        <a:lstStyle/>
        <a:p>
          <a:endParaRPr lang="en-IN"/>
        </a:p>
      </dgm:t>
    </dgm:pt>
    <dgm:pt modelId="{1B5D059D-10BA-4BC8-AA6B-AE0180E5A514}">
      <dgm:prSet custT="1"/>
      <dgm:spPr/>
      <dgm:t>
        <a:bodyPr/>
        <a:lstStyle/>
        <a:p>
          <a:pPr algn="l" rtl="0"/>
          <a:r>
            <a:rPr lang="en-IN" sz="1800" b="1" dirty="0" smtClean="0"/>
            <a:t>10. Acute Emergency Care</a:t>
          </a:r>
          <a:endParaRPr lang="en-IN" sz="1800" dirty="0"/>
        </a:p>
      </dgm:t>
    </dgm:pt>
    <dgm:pt modelId="{6F58AC51-B943-4493-BD0A-82C29E4780B1}" type="parTrans" cxnId="{2890EA02-61D5-44E0-8193-968ACC0FB16C}">
      <dgm:prSet/>
      <dgm:spPr/>
      <dgm:t>
        <a:bodyPr/>
        <a:lstStyle/>
        <a:p>
          <a:endParaRPr lang="en-IN"/>
        </a:p>
      </dgm:t>
    </dgm:pt>
    <dgm:pt modelId="{4CDE9955-A5D2-4C57-8881-D30E8155A02B}" type="sibTrans" cxnId="{2890EA02-61D5-44E0-8193-968ACC0FB16C}">
      <dgm:prSet/>
      <dgm:spPr/>
      <dgm:t>
        <a:bodyPr/>
        <a:lstStyle/>
        <a:p>
          <a:endParaRPr lang="en-IN"/>
        </a:p>
      </dgm:t>
    </dgm:pt>
    <dgm:pt modelId="{98596B81-BDC6-4BA7-A7B9-E804D54DF220}">
      <dgm:prSet custT="1"/>
      <dgm:spPr>
        <a:solidFill>
          <a:srgbClr val="00B050"/>
        </a:solidFill>
      </dgm:spPr>
      <dgm:t>
        <a:bodyPr/>
        <a:lstStyle/>
        <a:p>
          <a:pPr algn="l" rtl="0"/>
          <a:r>
            <a:rPr lang="en-IN" sz="1800" b="1" dirty="0" smtClean="0"/>
            <a:t>11. Oral Health</a:t>
          </a:r>
          <a:endParaRPr lang="en-IN" sz="1800" dirty="0"/>
        </a:p>
      </dgm:t>
    </dgm:pt>
    <dgm:pt modelId="{B29910B7-1687-437E-959A-87707D2DD302}" type="parTrans" cxnId="{78094CE0-EC22-4877-8B27-414CFC936784}">
      <dgm:prSet/>
      <dgm:spPr/>
      <dgm:t>
        <a:bodyPr/>
        <a:lstStyle/>
        <a:p>
          <a:endParaRPr lang="en-IN"/>
        </a:p>
      </dgm:t>
    </dgm:pt>
    <dgm:pt modelId="{E7067AAF-10FA-4AF0-865A-C27ACE66D7BC}" type="sibTrans" cxnId="{78094CE0-EC22-4877-8B27-414CFC936784}">
      <dgm:prSet/>
      <dgm:spPr/>
      <dgm:t>
        <a:bodyPr/>
        <a:lstStyle/>
        <a:p>
          <a:endParaRPr lang="en-IN"/>
        </a:p>
      </dgm:t>
    </dgm:pt>
    <dgm:pt modelId="{11168865-28E1-4EE7-9EDB-339566D7E73B}" type="pres">
      <dgm:prSet presAssocID="{C6B5E9CB-04DD-422D-93BA-03819FD969E0}" presName="linear" presStyleCnt="0">
        <dgm:presLayoutVars>
          <dgm:animLvl val="lvl"/>
          <dgm:resizeHandles val="exact"/>
        </dgm:presLayoutVars>
      </dgm:prSet>
      <dgm:spPr/>
      <dgm:t>
        <a:bodyPr/>
        <a:lstStyle/>
        <a:p>
          <a:endParaRPr lang="en-IN"/>
        </a:p>
      </dgm:t>
    </dgm:pt>
    <dgm:pt modelId="{3BA8CDA3-027B-468E-AB9B-92F26CDCF98D}" type="pres">
      <dgm:prSet presAssocID="{DE593264-DDF6-48FC-9C61-76485557BCD6}" presName="parentText" presStyleLbl="node1" presStyleIdx="0" presStyleCnt="11">
        <dgm:presLayoutVars>
          <dgm:chMax val="0"/>
          <dgm:bulletEnabled val="1"/>
        </dgm:presLayoutVars>
      </dgm:prSet>
      <dgm:spPr/>
      <dgm:t>
        <a:bodyPr/>
        <a:lstStyle/>
        <a:p>
          <a:endParaRPr lang="en-IN"/>
        </a:p>
      </dgm:t>
    </dgm:pt>
    <dgm:pt modelId="{6D521652-BC01-49C3-A13D-CC1E3D469202}" type="pres">
      <dgm:prSet presAssocID="{7B559FE5-783F-48D4-B36B-5427942C5DF1}" presName="spacer" presStyleCnt="0"/>
      <dgm:spPr/>
    </dgm:pt>
    <dgm:pt modelId="{C18095BD-8187-4B2F-8910-52AC78FB7076}" type="pres">
      <dgm:prSet presAssocID="{D0A8F92D-AEC5-49E9-B073-702D30A1EEBB}" presName="parentText" presStyleLbl="node1" presStyleIdx="1" presStyleCnt="11">
        <dgm:presLayoutVars>
          <dgm:chMax val="0"/>
          <dgm:bulletEnabled val="1"/>
        </dgm:presLayoutVars>
      </dgm:prSet>
      <dgm:spPr/>
      <dgm:t>
        <a:bodyPr/>
        <a:lstStyle/>
        <a:p>
          <a:endParaRPr lang="en-IN"/>
        </a:p>
      </dgm:t>
    </dgm:pt>
    <dgm:pt modelId="{ABCA62C6-52EA-4375-8709-7CB62A359144}" type="pres">
      <dgm:prSet presAssocID="{62D2399C-75B0-42CF-802A-980F1B52C8F1}" presName="spacer" presStyleCnt="0"/>
      <dgm:spPr/>
    </dgm:pt>
    <dgm:pt modelId="{F286C147-157B-462E-B8BF-BED0FDEC9174}" type="pres">
      <dgm:prSet presAssocID="{F8396DBC-DE2E-460D-80E0-7C0128F27371}" presName="parentText" presStyleLbl="node1" presStyleIdx="2" presStyleCnt="11">
        <dgm:presLayoutVars>
          <dgm:chMax val="0"/>
          <dgm:bulletEnabled val="1"/>
        </dgm:presLayoutVars>
      </dgm:prSet>
      <dgm:spPr/>
      <dgm:t>
        <a:bodyPr/>
        <a:lstStyle/>
        <a:p>
          <a:endParaRPr lang="en-IN"/>
        </a:p>
      </dgm:t>
    </dgm:pt>
    <dgm:pt modelId="{FA664D51-E7F9-49B6-92BA-6930DA398034}" type="pres">
      <dgm:prSet presAssocID="{34BEC949-53C9-4663-A08E-15D4CEF12964}" presName="spacer" presStyleCnt="0"/>
      <dgm:spPr/>
    </dgm:pt>
    <dgm:pt modelId="{1DA30529-7304-482C-A294-7B516DCCF5A2}" type="pres">
      <dgm:prSet presAssocID="{427D6168-EC12-4D67-BDEC-AEF2436C591D}" presName="parentText" presStyleLbl="node1" presStyleIdx="3" presStyleCnt="11">
        <dgm:presLayoutVars>
          <dgm:chMax val="0"/>
          <dgm:bulletEnabled val="1"/>
        </dgm:presLayoutVars>
      </dgm:prSet>
      <dgm:spPr/>
      <dgm:t>
        <a:bodyPr/>
        <a:lstStyle/>
        <a:p>
          <a:endParaRPr lang="en-IN"/>
        </a:p>
      </dgm:t>
    </dgm:pt>
    <dgm:pt modelId="{6CB10A2F-D3C8-40BE-A316-B672272A9F7F}" type="pres">
      <dgm:prSet presAssocID="{C3D29ED8-7DEF-46BD-B082-C853E19659CB}" presName="spacer" presStyleCnt="0"/>
      <dgm:spPr/>
    </dgm:pt>
    <dgm:pt modelId="{ECAE36CE-1699-4625-9A01-400DD122D13A}" type="pres">
      <dgm:prSet presAssocID="{A5D38260-1C56-4934-A960-EC27160EEADB}" presName="parentText" presStyleLbl="node1" presStyleIdx="4" presStyleCnt="11">
        <dgm:presLayoutVars>
          <dgm:chMax val="0"/>
          <dgm:bulletEnabled val="1"/>
        </dgm:presLayoutVars>
      </dgm:prSet>
      <dgm:spPr/>
      <dgm:t>
        <a:bodyPr/>
        <a:lstStyle/>
        <a:p>
          <a:endParaRPr lang="en-IN"/>
        </a:p>
      </dgm:t>
    </dgm:pt>
    <dgm:pt modelId="{15EEAA7F-ACDD-4E87-B254-0A680EECEC9C}" type="pres">
      <dgm:prSet presAssocID="{AC9F07AC-EDCF-47C9-B1DF-497A9B12E35C}" presName="spacer" presStyleCnt="0"/>
      <dgm:spPr/>
    </dgm:pt>
    <dgm:pt modelId="{609D2DCD-7451-4903-93FB-0CED024EBDC4}" type="pres">
      <dgm:prSet presAssocID="{68B51070-C54D-4B41-9280-342F636C49E3}" presName="parentText" presStyleLbl="node1" presStyleIdx="5" presStyleCnt="11">
        <dgm:presLayoutVars>
          <dgm:chMax val="0"/>
          <dgm:bulletEnabled val="1"/>
        </dgm:presLayoutVars>
      </dgm:prSet>
      <dgm:spPr/>
      <dgm:t>
        <a:bodyPr/>
        <a:lstStyle/>
        <a:p>
          <a:endParaRPr lang="en-IN"/>
        </a:p>
      </dgm:t>
    </dgm:pt>
    <dgm:pt modelId="{A5436899-2DA2-4078-8BF0-3A0AEEEA11C3}" type="pres">
      <dgm:prSet presAssocID="{AA9D270D-6180-4D16-B686-F13A2D0F3974}" presName="spacer" presStyleCnt="0"/>
      <dgm:spPr/>
    </dgm:pt>
    <dgm:pt modelId="{F6124FD1-2C4C-4C9C-9B3C-8B2A20548262}" type="pres">
      <dgm:prSet presAssocID="{CF32E4AF-4BD5-47C4-B245-F398A711EDE7}" presName="parentText" presStyleLbl="node1" presStyleIdx="6" presStyleCnt="11">
        <dgm:presLayoutVars>
          <dgm:chMax val="0"/>
          <dgm:bulletEnabled val="1"/>
        </dgm:presLayoutVars>
      </dgm:prSet>
      <dgm:spPr/>
      <dgm:t>
        <a:bodyPr/>
        <a:lstStyle/>
        <a:p>
          <a:endParaRPr lang="en-IN"/>
        </a:p>
      </dgm:t>
    </dgm:pt>
    <dgm:pt modelId="{6DE66F0C-FA1F-4935-AB4D-2B9491F56505}" type="pres">
      <dgm:prSet presAssocID="{2504547A-B332-4E4C-8F93-A10D8F19D240}" presName="spacer" presStyleCnt="0"/>
      <dgm:spPr/>
    </dgm:pt>
    <dgm:pt modelId="{AEFB55A5-AB2E-4AD4-B694-B6E672A3E9DD}" type="pres">
      <dgm:prSet presAssocID="{17927794-9482-4FF3-B9E9-4AB36966DCF5}" presName="parentText" presStyleLbl="node1" presStyleIdx="7" presStyleCnt="11">
        <dgm:presLayoutVars>
          <dgm:chMax val="0"/>
          <dgm:bulletEnabled val="1"/>
        </dgm:presLayoutVars>
      </dgm:prSet>
      <dgm:spPr/>
      <dgm:t>
        <a:bodyPr/>
        <a:lstStyle/>
        <a:p>
          <a:endParaRPr lang="en-IN"/>
        </a:p>
      </dgm:t>
    </dgm:pt>
    <dgm:pt modelId="{30CD2D8B-E819-4E16-874E-2FEBF1D1D2CF}" type="pres">
      <dgm:prSet presAssocID="{47253D8E-D8A3-4B7E-85AA-9925656BD0D6}" presName="spacer" presStyleCnt="0"/>
      <dgm:spPr/>
    </dgm:pt>
    <dgm:pt modelId="{41806B47-9841-42B9-9B99-2BF6D3511DAA}" type="pres">
      <dgm:prSet presAssocID="{38EEB6AD-B01C-4F43-BAB3-368ACF868909}" presName="parentText" presStyleLbl="node1" presStyleIdx="8" presStyleCnt="11">
        <dgm:presLayoutVars>
          <dgm:chMax val="0"/>
          <dgm:bulletEnabled val="1"/>
        </dgm:presLayoutVars>
      </dgm:prSet>
      <dgm:spPr/>
      <dgm:t>
        <a:bodyPr/>
        <a:lstStyle/>
        <a:p>
          <a:endParaRPr lang="en-IN"/>
        </a:p>
      </dgm:t>
    </dgm:pt>
    <dgm:pt modelId="{9F0F5409-C8F2-4F3B-BA70-AF249F4D20BD}" type="pres">
      <dgm:prSet presAssocID="{75CAB94F-D9FC-4261-B90A-1644AD62401F}" presName="spacer" presStyleCnt="0"/>
      <dgm:spPr/>
    </dgm:pt>
    <dgm:pt modelId="{DC57D638-1008-4BBB-844A-B6C61CA530F2}" type="pres">
      <dgm:prSet presAssocID="{1B5D059D-10BA-4BC8-AA6B-AE0180E5A514}" presName="parentText" presStyleLbl="node1" presStyleIdx="9" presStyleCnt="11">
        <dgm:presLayoutVars>
          <dgm:chMax val="0"/>
          <dgm:bulletEnabled val="1"/>
        </dgm:presLayoutVars>
      </dgm:prSet>
      <dgm:spPr/>
      <dgm:t>
        <a:bodyPr/>
        <a:lstStyle/>
        <a:p>
          <a:endParaRPr lang="en-IN"/>
        </a:p>
      </dgm:t>
    </dgm:pt>
    <dgm:pt modelId="{BCB3ACC9-9049-4884-A4C2-565934E010B5}" type="pres">
      <dgm:prSet presAssocID="{4CDE9955-A5D2-4C57-8881-D30E8155A02B}" presName="spacer" presStyleCnt="0"/>
      <dgm:spPr/>
    </dgm:pt>
    <dgm:pt modelId="{228B286C-26D8-4420-BC68-00A0C7C7D9A7}" type="pres">
      <dgm:prSet presAssocID="{98596B81-BDC6-4BA7-A7B9-E804D54DF220}" presName="parentText" presStyleLbl="node1" presStyleIdx="10" presStyleCnt="11">
        <dgm:presLayoutVars>
          <dgm:chMax val="0"/>
          <dgm:bulletEnabled val="1"/>
        </dgm:presLayoutVars>
      </dgm:prSet>
      <dgm:spPr/>
      <dgm:t>
        <a:bodyPr/>
        <a:lstStyle/>
        <a:p>
          <a:endParaRPr lang="en-IN"/>
        </a:p>
      </dgm:t>
    </dgm:pt>
  </dgm:ptLst>
  <dgm:cxnLst>
    <dgm:cxn modelId="{DDBB006A-9A2D-42A1-AAF7-F57E89292341}" srcId="{C6B5E9CB-04DD-422D-93BA-03819FD969E0}" destId="{68B51070-C54D-4B41-9280-342F636C49E3}" srcOrd="5" destOrd="0" parTransId="{8169746F-0D6A-4F8B-BA39-77268EC11633}" sibTransId="{AA9D270D-6180-4D16-B686-F13A2D0F3974}"/>
    <dgm:cxn modelId="{60C23322-CA80-4B91-B373-CD1F232BE0D6}" srcId="{C6B5E9CB-04DD-422D-93BA-03819FD969E0}" destId="{DE593264-DDF6-48FC-9C61-76485557BCD6}" srcOrd="0" destOrd="0" parTransId="{BE9E1D33-214F-4660-9B7B-646513AB594E}" sibTransId="{7B559FE5-783F-48D4-B36B-5427942C5DF1}"/>
    <dgm:cxn modelId="{A816A891-D87D-42D4-8500-A87A1FDBBD71}" type="presOf" srcId="{98596B81-BDC6-4BA7-A7B9-E804D54DF220}" destId="{228B286C-26D8-4420-BC68-00A0C7C7D9A7}" srcOrd="0" destOrd="0" presId="urn:microsoft.com/office/officeart/2005/8/layout/vList2"/>
    <dgm:cxn modelId="{B74E5E30-F720-4A0A-B73C-4DB0252A8D12}" srcId="{C6B5E9CB-04DD-422D-93BA-03819FD969E0}" destId="{CF32E4AF-4BD5-47C4-B245-F398A711EDE7}" srcOrd="6" destOrd="0" parTransId="{EB54CAA9-CE09-4B27-A182-6C90AAEE6A4C}" sibTransId="{2504547A-B332-4E4C-8F93-A10D8F19D240}"/>
    <dgm:cxn modelId="{344AC4B9-235F-4C08-8AF5-4216832B044D}" type="presOf" srcId="{1B5D059D-10BA-4BC8-AA6B-AE0180E5A514}" destId="{DC57D638-1008-4BBB-844A-B6C61CA530F2}" srcOrd="0" destOrd="0" presId="urn:microsoft.com/office/officeart/2005/8/layout/vList2"/>
    <dgm:cxn modelId="{96147238-5A54-43E7-A6F8-1CF03BC9A941}" type="presOf" srcId="{427D6168-EC12-4D67-BDEC-AEF2436C591D}" destId="{1DA30529-7304-482C-A294-7B516DCCF5A2}" srcOrd="0" destOrd="0" presId="urn:microsoft.com/office/officeart/2005/8/layout/vList2"/>
    <dgm:cxn modelId="{1BE426B9-D6D9-456D-B753-AD67FD9D8007}" srcId="{C6B5E9CB-04DD-422D-93BA-03819FD969E0}" destId="{F8396DBC-DE2E-460D-80E0-7C0128F27371}" srcOrd="2" destOrd="0" parTransId="{CFE3D53B-DE23-4AFA-BBE4-3E855379F913}" sibTransId="{34BEC949-53C9-4663-A08E-15D4CEF12964}"/>
    <dgm:cxn modelId="{E7D149B8-F289-4889-86FF-292CD80ABBAF}" type="presOf" srcId="{38EEB6AD-B01C-4F43-BAB3-368ACF868909}" destId="{41806B47-9841-42B9-9B99-2BF6D3511DAA}" srcOrd="0" destOrd="0" presId="urn:microsoft.com/office/officeart/2005/8/layout/vList2"/>
    <dgm:cxn modelId="{2890EA02-61D5-44E0-8193-968ACC0FB16C}" srcId="{C6B5E9CB-04DD-422D-93BA-03819FD969E0}" destId="{1B5D059D-10BA-4BC8-AA6B-AE0180E5A514}" srcOrd="9" destOrd="0" parTransId="{6F58AC51-B943-4493-BD0A-82C29E4780B1}" sibTransId="{4CDE9955-A5D2-4C57-8881-D30E8155A02B}"/>
    <dgm:cxn modelId="{FC656615-8DF5-4627-B636-0A6F2AC883A5}" type="presOf" srcId="{D0A8F92D-AEC5-49E9-B073-702D30A1EEBB}" destId="{C18095BD-8187-4B2F-8910-52AC78FB7076}" srcOrd="0" destOrd="0" presId="urn:microsoft.com/office/officeart/2005/8/layout/vList2"/>
    <dgm:cxn modelId="{3705D8FE-5972-4C21-AC6A-114D91F66B1F}" srcId="{C6B5E9CB-04DD-422D-93BA-03819FD969E0}" destId="{D0A8F92D-AEC5-49E9-B073-702D30A1EEBB}" srcOrd="1" destOrd="0" parTransId="{06EB7343-ED76-48AF-B8C3-3BAEB590C0A8}" sibTransId="{62D2399C-75B0-42CF-802A-980F1B52C8F1}"/>
    <dgm:cxn modelId="{00089FD7-6200-4AAC-BC93-74D0264A22CF}" srcId="{C6B5E9CB-04DD-422D-93BA-03819FD969E0}" destId="{A5D38260-1C56-4934-A960-EC27160EEADB}" srcOrd="4" destOrd="0" parTransId="{E3DBB402-35C5-4D19-B984-7FFCEB3C8094}" sibTransId="{AC9F07AC-EDCF-47C9-B1DF-497A9B12E35C}"/>
    <dgm:cxn modelId="{49D3950D-BC9F-4814-97DF-5B911E1266E8}" type="presOf" srcId="{68B51070-C54D-4B41-9280-342F636C49E3}" destId="{609D2DCD-7451-4903-93FB-0CED024EBDC4}" srcOrd="0" destOrd="0" presId="urn:microsoft.com/office/officeart/2005/8/layout/vList2"/>
    <dgm:cxn modelId="{78094CE0-EC22-4877-8B27-414CFC936784}" srcId="{C6B5E9CB-04DD-422D-93BA-03819FD969E0}" destId="{98596B81-BDC6-4BA7-A7B9-E804D54DF220}" srcOrd="10" destOrd="0" parTransId="{B29910B7-1687-437E-959A-87707D2DD302}" sibTransId="{E7067AAF-10FA-4AF0-865A-C27ACE66D7BC}"/>
    <dgm:cxn modelId="{D024B152-0983-4B0A-8272-70675B39F2E2}" type="presOf" srcId="{17927794-9482-4FF3-B9E9-4AB36966DCF5}" destId="{AEFB55A5-AB2E-4AD4-B694-B6E672A3E9DD}" srcOrd="0" destOrd="0" presId="urn:microsoft.com/office/officeart/2005/8/layout/vList2"/>
    <dgm:cxn modelId="{58A4FE18-15E5-450F-B1BC-ED662AD4E6C7}" srcId="{C6B5E9CB-04DD-422D-93BA-03819FD969E0}" destId="{427D6168-EC12-4D67-BDEC-AEF2436C591D}" srcOrd="3" destOrd="0" parTransId="{EFECB52F-4CA7-4613-A5C1-FA1D216855F0}" sibTransId="{C3D29ED8-7DEF-46BD-B082-C853E19659CB}"/>
    <dgm:cxn modelId="{53CB069F-E173-47BC-AA8D-7FC47775DC3D}" type="presOf" srcId="{DE593264-DDF6-48FC-9C61-76485557BCD6}" destId="{3BA8CDA3-027B-468E-AB9B-92F26CDCF98D}" srcOrd="0" destOrd="0" presId="urn:microsoft.com/office/officeart/2005/8/layout/vList2"/>
    <dgm:cxn modelId="{348B722B-CFF5-47DC-81D3-6C8E08BE1752}" type="presOf" srcId="{C6B5E9CB-04DD-422D-93BA-03819FD969E0}" destId="{11168865-28E1-4EE7-9EDB-339566D7E73B}" srcOrd="0" destOrd="0" presId="urn:microsoft.com/office/officeart/2005/8/layout/vList2"/>
    <dgm:cxn modelId="{0E5AB75D-C081-43FB-ADCC-C63D889D9A86}" type="presOf" srcId="{A5D38260-1C56-4934-A960-EC27160EEADB}" destId="{ECAE36CE-1699-4625-9A01-400DD122D13A}" srcOrd="0" destOrd="0" presId="urn:microsoft.com/office/officeart/2005/8/layout/vList2"/>
    <dgm:cxn modelId="{F367B905-7163-4D7B-A6E2-CE49C4752644}" srcId="{C6B5E9CB-04DD-422D-93BA-03819FD969E0}" destId="{38EEB6AD-B01C-4F43-BAB3-368ACF868909}" srcOrd="8" destOrd="0" parTransId="{E36D85B5-B1CA-4756-882C-C580192B4798}" sibTransId="{75CAB94F-D9FC-4261-B90A-1644AD62401F}"/>
    <dgm:cxn modelId="{5CD0AECB-8928-4845-9CBD-4B5069667F08}" srcId="{C6B5E9CB-04DD-422D-93BA-03819FD969E0}" destId="{17927794-9482-4FF3-B9E9-4AB36966DCF5}" srcOrd="7" destOrd="0" parTransId="{48D3FF59-CCC3-469A-B663-EFEDFD4E24C3}" sibTransId="{47253D8E-D8A3-4B7E-85AA-9925656BD0D6}"/>
    <dgm:cxn modelId="{5C7AF516-B79B-412D-8B5C-7AEC3ECA7628}" type="presOf" srcId="{CF32E4AF-4BD5-47C4-B245-F398A711EDE7}" destId="{F6124FD1-2C4C-4C9C-9B3C-8B2A20548262}" srcOrd="0" destOrd="0" presId="urn:microsoft.com/office/officeart/2005/8/layout/vList2"/>
    <dgm:cxn modelId="{F8B3D1A2-2F6A-45BF-8CB3-0571A6FE4E2C}" type="presOf" srcId="{F8396DBC-DE2E-460D-80E0-7C0128F27371}" destId="{F286C147-157B-462E-B8BF-BED0FDEC9174}" srcOrd="0" destOrd="0" presId="urn:microsoft.com/office/officeart/2005/8/layout/vList2"/>
    <dgm:cxn modelId="{A8E1787D-21CE-4EC4-B3B1-87EB1CEBB069}" type="presParOf" srcId="{11168865-28E1-4EE7-9EDB-339566D7E73B}" destId="{3BA8CDA3-027B-468E-AB9B-92F26CDCF98D}" srcOrd="0" destOrd="0" presId="urn:microsoft.com/office/officeart/2005/8/layout/vList2"/>
    <dgm:cxn modelId="{ED565FC5-1AA6-4867-8BDC-051500C21FD7}" type="presParOf" srcId="{11168865-28E1-4EE7-9EDB-339566D7E73B}" destId="{6D521652-BC01-49C3-A13D-CC1E3D469202}" srcOrd="1" destOrd="0" presId="urn:microsoft.com/office/officeart/2005/8/layout/vList2"/>
    <dgm:cxn modelId="{182E2675-36A9-4EEC-A1B1-5885E23CC467}" type="presParOf" srcId="{11168865-28E1-4EE7-9EDB-339566D7E73B}" destId="{C18095BD-8187-4B2F-8910-52AC78FB7076}" srcOrd="2" destOrd="0" presId="urn:microsoft.com/office/officeart/2005/8/layout/vList2"/>
    <dgm:cxn modelId="{1CC40165-5A4D-48E8-B30C-741C706F009D}" type="presParOf" srcId="{11168865-28E1-4EE7-9EDB-339566D7E73B}" destId="{ABCA62C6-52EA-4375-8709-7CB62A359144}" srcOrd="3" destOrd="0" presId="urn:microsoft.com/office/officeart/2005/8/layout/vList2"/>
    <dgm:cxn modelId="{E4BF64FD-46AB-4C89-9A2A-3040AA9C4F83}" type="presParOf" srcId="{11168865-28E1-4EE7-9EDB-339566D7E73B}" destId="{F286C147-157B-462E-B8BF-BED0FDEC9174}" srcOrd="4" destOrd="0" presId="urn:microsoft.com/office/officeart/2005/8/layout/vList2"/>
    <dgm:cxn modelId="{1265586A-E748-486A-BB2B-EA06075007CB}" type="presParOf" srcId="{11168865-28E1-4EE7-9EDB-339566D7E73B}" destId="{FA664D51-E7F9-49B6-92BA-6930DA398034}" srcOrd="5" destOrd="0" presId="urn:microsoft.com/office/officeart/2005/8/layout/vList2"/>
    <dgm:cxn modelId="{A444CE3C-F380-4702-B51C-222308867006}" type="presParOf" srcId="{11168865-28E1-4EE7-9EDB-339566D7E73B}" destId="{1DA30529-7304-482C-A294-7B516DCCF5A2}" srcOrd="6" destOrd="0" presId="urn:microsoft.com/office/officeart/2005/8/layout/vList2"/>
    <dgm:cxn modelId="{6893AC18-DE2B-4FBA-A7F6-30D7C0505A1B}" type="presParOf" srcId="{11168865-28E1-4EE7-9EDB-339566D7E73B}" destId="{6CB10A2F-D3C8-40BE-A316-B672272A9F7F}" srcOrd="7" destOrd="0" presId="urn:microsoft.com/office/officeart/2005/8/layout/vList2"/>
    <dgm:cxn modelId="{FB57C2E5-A849-4191-AB1A-6DF6929D6B2A}" type="presParOf" srcId="{11168865-28E1-4EE7-9EDB-339566D7E73B}" destId="{ECAE36CE-1699-4625-9A01-400DD122D13A}" srcOrd="8" destOrd="0" presId="urn:microsoft.com/office/officeart/2005/8/layout/vList2"/>
    <dgm:cxn modelId="{353C6108-EEAA-43CA-8B33-74D13972EEEB}" type="presParOf" srcId="{11168865-28E1-4EE7-9EDB-339566D7E73B}" destId="{15EEAA7F-ACDD-4E87-B254-0A680EECEC9C}" srcOrd="9" destOrd="0" presId="urn:microsoft.com/office/officeart/2005/8/layout/vList2"/>
    <dgm:cxn modelId="{57376481-6AA7-45D6-933D-A94AD93484D7}" type="presParOf" srcId="{11168865-28E1-4EE7-9EDB-339566D7E73B}" destId="{609D2DCD-7451-4903-93FB-0CED024EBDC4}" srcOrd="10" destOrd="0" presId="urn:microsoft.com/office/officeart/2005/8/layout/vList2"/>
    <dgm:cxn modelId="{9D738C90-B607-4A9A-98BD-C88E2B45D3D2}" type="presParOf" srcId="{11168865-28E1-4EE7-9EDB-339566D7E73B}" destId="{A5436899-2DA2-4078-8BF0-3A0AEEEA11C3}" srcOrd="11" destOrd="0" presId="urn:microsoft.com/office/officeart/2005/8/layout/vList2"/>
    <dgm:cxn modelId="{21A86E3A-4FA6-4F74-A1FE-942272679886}" type="presParOf" srcId="{11168865-28E1-4EE7-9EDB-339566D7E73B}" destId="{F6124FD1-2C4C-4C9C-9B3C-8B2A20548262}" srcOrd="12" destOrd="0" presId="urn:microsoft.com/office/officeart/2005/8/layout/vList2"/>
    <dgm:cxn modelId="{CE53AC1D-84A8-4535-8AEC-B987E6F32994}" type="presParOf" srcId="{11168865-28E1-4EE7-9EDB-339566D7E73B}" destId="{6DE66F0C-FA1F-4935-AB4D-2B9491F56505}" srcOrd="13" destOrd="0" presId="urn:microsoft.com/office/officeart/2005/8/layout/vList2"/>
    <dgm:cxn modelId="{B2C1DDD4-F5D6-4B06-A645-CB72663FBB51}" type="presParOf" srcId="{11168865-28E1-4EE7-9EDB-339566D7E73B}" destId="{AEFB55A5-AB2E-4AD4-B694-B6E672A3E9DD}" srcOrd="14" destOrd="0" presId="urn:microsoft.com/office/officeart/2005/8/layout/vList2"/>
    <dgm:cxn modelId="{D3A18D22-D394-429B-8AAD-34833E308A34}" type="presParOf" srcId="{11168865-28E1-4EE7-9EDB-339566D7E73B}" destId="{30CD2D8B-E819-4E16-874E-2FEBF1D1D2CF}" srcOrd="15" destOrd="0" presId="urn:microsoft.com/office/officeart/2005/8/layout/vList2"/>
    <dgm:cxn modelId="{C747BD14-111B-4D6E-939C-88C4DD7783F3}" type="presParOf" srcId="{11168865-28E1-4EE7-9EDB-339566D7E73B}" destId="{41806B47-9841-42B9-9B99-2BF6D3511DAA}" srcOrd="16" destOrd="0" presId="urn:microsoft.com/office/officeart/2005/8/layout/vList2"/>
    <dgm:cxn modelId="{11278344-363C-428D-9EB1-84B1388B1C62}" type="presParOf" srcId="{11168865-28E1-4EE7-9EDB-339566D7E73B}" destId="{9F0F5409-C8F2-4F3B-BA70-AF249F4D20BD}" srcOrd="17" destOrd="0" presId="urn:microsoft.com/office/officeart/2005/8/layout/vList2"/>
    <dgm:cxn modelId="{F2DE42B4-DD24-4FF5-9DB3-9D02840C984F}" type="presParOf" srcId="{11168865-28E1-4EE7-9EDB-339566D7E73B}" destId="{DC57D638-1008-4BBB-844A-B6C61CA530F2}" srcOrd="18" destOrd="0" presId="urn:microsoft.com/office/officeart/2005/8/layout/vList2"/>
    <dgm:cxn modelId="{B8F8F709-A309-413F-9FE2-016B975F4E78}" type="presParOf" srcId="{11168865-28E1-4EE7-9EDB-339566D7E73B}" destId="{BCB3ACC9-9049-4884-A4C2-565934E010B5}" srcOrd="19" destOrd="0" presId="urn:microsoft.com/office/officeart/2005/8/layout/vList2"/>
    <dgm:cxn modelId="{AD0D257A-241A-4599-9832-866BC83B2289}" type="presParOf" srcId="{11168865-28E1-4EE7-9EDB-339566D7E73B}" destId="{228B286C-26D8-4420-BC68-00A0C7C7D9A7}" srcOrd="2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6DD87B-2F61-454A-9FC3-5785C9E0156E}" type="doc">
      <dgm:prSet loTypeId="urn:microsoft.com/office/officeart/2005/8/layout/target2" loCatId="relationship" qsTypeId="urn:microsoft.com/office/officeart/2005/8/quickstyle/simple1" qsCatId="simple" csTypeId="urn:microsoft.com/office/officeart/2005/8/colors/colorful5" csCatId="colorful" phldr="1"/>
      <dgm:spPr/>
      <dgm:t>
        <a:bodyPr/>
        <a:lstStyle/>
        <a:p>
          <a:endParaRPr lang="en-IN"/>
        </a:p>
      </dgm:t>
    </dgm:pt>
    <dgm:pt modelId="{D17B04CC-3B54-4025-9294-4C6F7D7DCB47}">
      <dgm:prSet custT="1"/>
      <dgm:spPr/>
      <dgm:t>
        <a:bodyPr/>
        <a:lstStyle/>
        <a:p>
          <a:pPr rtl="0"/>
          <a:r>
            <a:rPr lang="en-US" sz="2400" b="1" i="1" dirty="0" smtClean="0">
              <a:solidFill>
                <a:srgbClr val="FFFF00"/>
              </a:solidFill>
            </a:rPr>
            <a:t>Small Grant</a:t>
          </a:r>
          <a:endParaRPr lang="en-IN" sz="2400" b="1" i="1" dirty="0">
            <a:solidFill>
              <a:srgbClr val="FFFF00"/>
            </a:solidFill>
          </a:endParaRPr>
        </a:p>
      </dgm:t>
    </dgm:pt>
    <dgm:pt modelId="{6A92E89C-BE77-499E-BF2E-FFA15D31A42A}" type="parTrans" cxnId="{ACAB0282-27FE-4F11-9EC3-BD76CDA4A425}">
      <dgm:prSet/>
      <dgm:spPr/>
      <dgm:t>
        <a:bodyPr/>
        <a:lstStyle/>
        <a:p>
          <a:endParaRPr lang="en-IN"/>
        </a:p>
      </dgm:t>
    </dgm:pt>
    <dgm:pt modelId="{B0DCBB36-C149-4D0E-8D7B-4B81E9FB6D8B}" type="sibTrans" cxnId="{ACAB0282-27FE-4F11-9EC3-BD76CDA4A425}">
      <dgm:prSet/>
      <dgm:spPr/>
      <dgm:t>
        <a:bodyPr/>
        <a:lstStyle/>
        <a:p>
          <a:endParaRPr lang="en-IN"/>
        </a:p>
      </dgm:t>
    </dgm:pt>
    <dgm:pt modelId="{331B7C27-5730-4D6C-838C-6A80AD727D24}">
      <dgm:prSet custT="1"/>
      <dgm:spPr/>
      <dgm:t>
        <a:bodyPr/>
        <a:lstStyle/>
        <a:p>
          <a:pPr rtl="0"/>
          <a:r>
            <a:rPr lang="en-US" sz="2400" b="1" i="1" dirty="0" smtClean="0">
              <a:solidFill>
                <a:srgbClr val="FFFF00"/>
              </a:solidFill>
            </a:rPr>
            <a:t>Intermediate Grant</a:t>
          </a:r>
          <a:endParaRPr lang="en-IN" sz="2400" b="1" i="1" dirty="0">
            <a:solidFill>
              <a:srgbClr val="FFFF00"/>
            </a:solidFill>
          </a:endParaRPr>
        </a:p>
      </dgm:t>
    </dgm:pt>
    <dgm:pt modelId="{4C55CE86-9AAE-4683-B289-F0C191CA39D1}" type="parTrans" cxnId="{6D8D7A59-EDEB-4011-9D34-CD407E44A319}">
      <dgm:prSet/>
      <dgm:spPr/>
      <dgm:t>
        <a:bodyPr/>
        <a:lstStyle/>
        <a:p>
          <a:endParaRPr lang="en-IN"/>
        </a:p>
      </dgm:t>
    </dgm:pt>
    <dgm:pt modelId="{9DFC0F7A-1B82-4A47-8D9C-21E61E9261D0}" type="sibTrans" cxnId="{6D8D7A59-EDEB-4011-9D34-CD407E44A319}">
      <dgm:prSet/>
      <dgm:spPr/>
      <dgm:t>
        <a:bodyPr/>
        <a:lstStyle/>
        <a:p>
          <a:endParaRPr lang="en-IN"/>
        </a:p>
      </dgm:t>
    </dgm:pt>
    <dgm:pt modelId="{FE777B06-CFD8-4C45-9B48-1CCF330D016B}">
      <dgm:prSet custT="1"/>
      <dgm:spPr/>
      <dgm:t>
        <a:bodyPr/>
        <a:lstStyle/>
        <a:p>
          <a:pPr rtl="0"/>
          <a:r>
            <a:rPr lang="en-US" sz="2400" b="1" i="1" dirty="0" smtClean="0">
              <a:solidFill>
                <a:srgbClr val="FFFF00"/>
              </a:solidFill>
            </a:rPr>
            <a:t>Advanced Research Grant</a:t>
          </a:r>
          <a:endParaRPr lang="en-IN" sz="2400" b="1" i="1" dirty="0">
            <a:solidFill>
              <a:srgbClr val="FFFF00"/>
            </a:solidFill>
          </a:endParaRPr>
        </a:p>
      </dgm:t>
    </dgm:pt>
    <dgm:pt modelId="{9B54BF00-966E-4DA8-946A-1CDA51CC667D}" type="parTrans" cxnId="{511A56FE-02B2-4E0B-9CE8-2A60E65A2A6D}">
      <dgm:prSet/>
      <dgm:spPr/>
      <dgm:t>
        <a:bodyPr/>
        <a:lstStyle/>
        <a:p>
          <a:endParaRPr lang="en-IN"/>
        </a:p>
      </dgm:t>
    </dgm:pt>
    <dgm:pt modelId="{A5A5367A-A241-4E84-916F-17F2045A49A0}" type="sibTrans" cxnId="{511A56FE-02B2-4E0B-9CE8-2A60E65A2A6D}">
      <dgm:prSet/>
      <dgm:spPr/>
      <dgm:t>
        <a:bodyPr/>
        <a:lstStyle/>
        <a:p>
          <a:endParaRPr lang="en-IN"/>
        </a:p>
      </dgm:t>
    </dgm:pt>
    <dgm:pt modelId="{6FA2CEE4-D4BE-4FF3-B95A-208D8ED88FBA}" type="pres">
      <dgm:prSet presAssocID="{B46DD87B-2F61-454A-9FC3-5785C9E0156E}" presName="Name0" presStyleCnt="0">
        <dgm:presLayoutVars>
          <dgm:chMax val="3"/>
          <dgm:chPref val="1"/>
          <dgm:dir/>
          <dgm:animLvl val="lvl"/>
          <dgm:resizeHandles/>
        </dgm:presLayoutVars>
      </dgm:prSet>
      <dgm:spPr/>
      <dgm:t>
        <a:bodyPr/>
        <a:lstStyle/>
        <a:p>
          <a:endParaRPr lang="en-IN"/>
        </a:p>
      </dgm:t>
    </dgm:pt>
    <dgm:pt modelId="{C77E96C5-E272-4BAD-AC96-1E3A465BCAF1}" type="pres">
      <dgm:prSet presAssocID="{B46DD87B-2F61-454A-9FC3-5785C9E0156E}" presName="outerBox" presStyleCnt="0"/>
      <dgm:spPr/>
    </dgm:pt>
    <dgm:pt modelId="{B43F75A6-CA8C-4324-9061-CB9A317038E7}" type="pres">
      <dgm:prSet presAssocID="{B46DD87B-2F61-454A-9FC3-5785C9E0156E}" presName="outerBoxParent" presStyleLbl="node1" presStyleIdx="0" presStyleCnt="3"/>
      <dgm:spPr/>
      <dgm:t>
        <a:bodyPr/>
        <a:lstStyle/>
        <a:p>
          <a:endParaRPr lang="en-IN"/>
        </a:p>
      </dgm:t>
    </dgm:pt>
    <dgm:pt modelId="{30139AA5-4C57-4289-ADE6-4C6F748C4DFB}" type="pres">
      <dgm:prSet presAssocID="{B46DD87B-2F61-454A-9FC3-5785C9E0156E}" presName="outerBoxChildren" presStyleCnt="0"/>
      <dgm:spPr/>
    </dgm:pt>
    <dgm:pt modelId="{2414D52D-E8AA-4172-8FB4-70AECC7D9C32}" type="pres">
      <dgm:prSet presAssocID="{B46DD87B-2F61-454A-9FC3-5785C9E0156E}" presName="middleBox" presStyleCnt="0"/>
      <dgm:spPr/>
    </dgm:pt>
    <dgm:pt modelId="{57215CF4-8623-4AA6-8D73-3768763ABDAD}" type="pres">
      <dgm:prSet presAssocID="{B46DD87B-2F61-454A-9FC3-5785C9E0156E}" presName="middleBoxParent" presStyleLbl="node1" presStyleIdx="1" presStyleCnt="3"/>
      <dgm:spPr/>
      <dgm:t>
        <a:bodyPr/>
        <a:lstStyle/>
        <a:p>
          <a:endParaRPr lang="en-IN"/>
        </a:p>
      </dgm:t>
    </dgm:pt>
    <dgm:pt modelId="{9DFF2557-AEE6-4DA7-B7B9-4426B6BC868D}" type="pres">
      <dgm:prSet presAssocID="{B46DD87B-2F61-454A-9FC3-5785C9E0156E}" presName="middleBoxChildren" presStyleCnt="0"/>
      <dgm:spPr/>
    </dgm:pt>
    <dgm:pt modelId="{2D7670CD-8C40-4D82-98C2-F6F509B13521}" type="pres">
      <dgm:prSet presAssocID="{B46DD87B-2F61-454A-9FC3-5785C9E0156E}" presName="centerBox" presStyleCnt="0"/>
      <dgm:spPr/>
    </dgm:pt>
    <dgm:pt modelId="{FEDE2C1D-4085-4D1A-980C-D0BBD9CEE458}" type="pres">
      <dgm:prSet presAssocID="{B46DD87B-2F61-454A-9FC3-5785C9E0156E}" presName="centerBoxParent" presStyleLbl="node1" presStyleIdx="2" presStyleCnt="3"/>
      <dgm:spPr/>
      <dgm:t>
        <a:bodyPr/>
        <a:lstStyle/>
        <a:p>
          <a:endParaRPr lang="en-IN"/>
        </a:p>
      </dgm:t>
    </dgm:pt>
  </dgm:ptLst>
  <dgm:cxnLst>
    <dgm:cxn modelId="{ACAB0282-27FE-4F11-9EC3-BD76CDA4A425}" srcId="{B46DD87B-2F61-454A-9FC3-5785C9E0156E}" destId="{D17B04CC-3B54-4025-9294-4C6F7D7DCB47}" srcOrd="0" destOrd="0" parTransId="{6A92E89C-BE77-499E-BF2E-FFA15D31A42A}" sibTransId="{B0DCBB36-C149-4D0E-8D7B-4B81E9FB6D8B}"/>
    <dgm:cxn modelId="{511A56FE-02B2-4E0B-9CE8-2A60E65A2A6D}" srcId="{B46DD87B-2F61-454A-9FC3-5785C9E0156E}" destId="{FE777B06-CFD8-4C45-9B48-1CCF330D016B}" srcOrd="2" destOrd="0" parTransId="{9B54BF00-966E-4DA8-946A-1CDA51CC667D}" sibTransId="{A5A5367A-A241-4E84-916F-17F2045A49A0}"/>
    <dgm:cxn modelId="{58DE0F35-1BCC-4050-935E-9CB3EA074CA4}" type="presOf" srcId="{B46DD87B-2F61-454A-9FC3-5785C9E0156E}" destId="{6FA2CEE4-D4BE-4FF3-B95A-208D8ED88FBA}" srcOrd="0" destOrd="0" presId="urn:microsoft.com/office/officeart/2005/8/layout/target2"/>
    <dgm:cxn modelId="{7BBDFC40-672C-41E6-8D1B-37854EC6C46D}" type="presOf" srcId="{331B7C27-5730-4D6C-838C-6A80AD727D24}" destId="{57215CF4-8623-4AA6-8D73-3768763ABDAD}" srcOrd="0" destOrd="0" presId="urn:microsoft.com/office/officeart/2005/8/layout/target2"/>
    <dgm:cxn modelId="{6D8D7A59-EDEB-4011-9D34-CD407E44A319}" srcId="{B46DD87B-2F61-454A-9FC3-5785C9E0156E}" destId="{331B7C27-5730-4D6C-838C-6A80AD727D24}" srcOrd="1" destOrd="0" parTransId="{4C55CE86-9AAE-4683-B289-F0C191CA39D1}" sibTransId="{9DFC0F7A-1B82-4A47-8D9C-21E61E9261D0}"/>
    <dgm:cxn modelId="{3711E3F1-4175-46E4-A070-319ED5900F87}" type="presOf" srcId="{FE777B06-CFD8-4C45-9B48-1CCF330D016B}" destId="{FEDE2C1D-4085-4D1A-980C-D0BBD9CEE458}" srcOrd="0" destOrd="0" presId="urn:microsoft.com/office/officeart/2005/8/layout/target2"/>
    <dgm:cxn modelId="{3E1357FD-D672-4373-A132-DB5412183CEE}" type="presOf" srcId="{D17B04CC-3B54-4025-9294-4C6F7D7DCB47}" destId="{B43F75A6-CA8C-4324-9061-CB9A317038E7}" srcOrd="0" destOrd="0" presId="urn:microsoft.com/office/officeart/2005/8/layout/target2"/>
    <dgm:cxn modelId="{684341A7-F670-4C89-A9D9-37840F24BEE2}" type="presParOf" srcId="{6FA2CEE4-D4BE-4FF3-B95A-208D8ED88FBA}" destId="{C77E96C5-E272-4BAD-AC96-1E3A465BCAF1}" srcOrd="0" destOrd="0" presId="urn:microsoft.com/office/officeart/2005/8/layout/target2"/>
    <dgm:cxn modelId="{516A1137-5790-4092-8612-D477C086651E}" type="presParOf" srcId="{C77E96C5-E272-4BAD-AC96-1E3A465BCAF1}" destId="{B43F75A6-CA8C-4324-9061-CB9A317038E7}" srcOrd="0" destOrd="0" presId="urn:microsoft.com/office/officeart/2005/8/layout/target2"/>
    <dgm:cxn modelId="{DA230E03-ACCE-48D2-8C37-28B94C98B62F}" type="presParOf" srcId="{C77E96C5-E272-4BAD-AC96-1E3A465BCAF1}" destId="{30139AA5-4C57-4289-ADE6-4C6F748C4DFB}" srcOrd="1" destOrd="0" presId="urn:microsoft.com/office/officeart/2005/8/layout/target2"/>
    <dgm:cxn modelId="{615CBFF7-8B18-487D-B8E6-43E49515C6DB}" type="presParOf" srcId="{6FA2CEE4-D4BE-4FF3-B95A-208D8ED88FBA}" destId="{2414D52D-E8AA-4172-8FB4-70AECC7D9C32}" srcOrd="1" destOrd="0" presId="urn:microsoft.com/office/officeart/2005/8/layout/target2"/>
    <dgm:cxn modelId="{AA777882-419D-4447-8A29-C6F79D5953CB}" type="presParOf" srcId="{2414D52D-E8AA-4172-8FB4-70AECC7D9C32}" destId="{57215CF4-8623-4AA6-8D73-3768763ABDAD}" srcOrd="0" destOrd="0" presId="urn:microsoft.com/office/officeart/2005/8/layout/target2"/>
    <dgm:cxn modelId="{710596B9-21B2-4309-B2D4-C0EA9C91369B}" type="presParOf" srcId="{2414D52D-E8AA-4172-8FB4-70AECC7D9C32}" destId="{9DFF2557-AEE6-4DA7-B7B9-4426B6BC868D}" srcOrd="1" destOrd="0" presId="urn:microsoft.com/office/officeart/2005/8/layout/target2"/>
    <dgm:cxn modelId="{DFBF1F4D-5EB9-4C54-B7AF-7DAFD9BB2219}" type="presParOf" srcId="{6FA2CEE4-D4BE-4FF3-B95A-208D8ED88FBA}" destId="{2D7670CD-8C40-4D82-98C2-F6F509B13521}" srcOrd="2" destOrd="0" presId="urn:microsoft.com/office/officeart/2005/8/layout/target2"/>
    <dgm:cxn modelId="{DC3A0A9C-E786-4F9E-A925-42BF0203F474}" type="presParOf" srcId="{2D7670CD-8C40-4D82-98C2-F6F509B13521}" destId="{FEDE2C1D-4085-4D1A-980C-D0BBD9CEE458}" srcOrd="0"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E2FBC0-2B7A-4260-AF81-924AA334523D}" type="doc">
      <dgm:prSet loTypeId="urn:microsoft.com/office/officeart/2005/8/layout/hList6" loCatId="list" qsTypeId="urn:microsoft.com/office/officeart/2005/8/quickstyle/3d2" qsCatId="3D" csTypeId="urn:microsoft.com/office/officeart/2005/8/colors/colorful1" csCatId="colorful" phldr="1"/>
      <dgm:spPr/>
      <dgm:t>
        <a:bodyPr/>
        <a:lstStyle/>
        <a:p>
          <a:endParaRPr lang="en-IN"/>
        </a:p>
      </dgm:t>
    </dgm:pt>
    <dgm:pt modelId="{B5FABEC6-7069-4063-99B9-0CD4F8D60809}">
      <dgm:prSet/>
      <dgm:spPr/>
      <dgm:t>
        <a:bodyPr/>
        <a:lstStyle/>
        <a:p>
          <a:pPr rtl="0"/>
          <a:r>
            <a:rPr lang="en-IN" b="1" dirty="0" err="1" smtClean="0"/>
            <a:t>Upto</a:t>
          </a:r>
          <a:r>
            <a:rPr lang="en-IN" b="1" dirty="0" smtClean="0"/>
            <a:t> 2 </a:t>
          </a:r>
          <a:r>
            <a:rPr lang="en-IN" b="1" dirty="0" err="1" smtClean="0"/>
            <a:t>crores</a:t>
          </a:r>
          <a:r>
            <a:rPr lang="en-IN" b="1" dirty="0" smtClean="0"/>
            <a:t> </a:t>
          </a:r>
          <a:endParaRPr lang="en-IN" dirty="0"/>
        </a:p>
      </dgm:t>
    </dgm:pt>
    <dgm:pt modelId="{B8279844-46DC-4CF7-8D02-9CD92D07C7E1}" type="parTrans" cxnId="{65A8F24F-D5B0-4E0C-A45D-BAA8E7DE4696}">
      <dgm:prSet/>
      <dgm:spPr/>
      <dgm:t>
        <a:bodyPr/>
        <a:lstStyle/>
        <a:p>
          <a:endParaRPr lang="en-IN"/>
        </a:p>
      </dgm:t>
    </dgm:pt>
    <dgm:pt modelId="{4E34FFF8-C260-41A3-928E-8EBFEEA9688A}" type="sibTrans" cxnId="{65A8F24F-D5B0-4E0C-A45D-BAA8E7DE4696}">
      <dgm:prSet/>
      <dgm:spPr/>
      <dgm:t>
        <a:bodyPr/>
        <a:lstStyle/>
        <a:p>
          <a:endParaRPr lang="en-IN"/>
        </a:p>
      </dgm:t>
    </dgm:pt>
    <dgm:pt modelId="{4C39F3C4-30CD-44CE-BDF7-A562E85CF05E}">
      <dgm:prSet/>
      <dgm:spPr/>
      <dgm:t>
        <a:bodyPr/>
        <a:lstStyle/>
        <a:p>
          <a:pPr rtl="0"/>
          <a:r>
            <a:rPr lang="en-IN" b="1" dirty="0" smtClean="0"/>
            <a:t>4 years</a:t>
          </a:r>
          <a:endParaRPr lang="en-IN" dirty="0"/>
        </a:p>
      </dgm:t>
    </dgm:pt>
    <dgm:pt modelId="{D93DD0F6-A3A4-4E2F-9BEE-70FBA396E1C4}" type="parTrans" cxnId="{B07D9F09-DAF4-4365-893E-0036C7B4E08A}">
      <dgm:prSet/>
      <dgm:spPr/>
      <dgm:t>
        <a:bodyPr/>
        <a:lstStyle/>
        <a:p>
          <a:endParaRPr lang="en-IN"/>
        </a:p>
      </dgm:t>
    </dgm:pt>
    <dgm:pt modelId="{A46FCAAE-9E39-4F95-A1CE-E0D817A19E4F}" type="sibTrans" cxnId="{B07D9F09-DAF4-4365-893E-0036C7B4E08A}">
      <dgm:prSet/>
      <dgm:spPr/>
      <dgm:t>
        <a:bodyPr/>
        <a:lstStyle/>
        <a:p>
          <a:endParaRPr lang="en-IN"/>
        </a:p>
      </dgm:t>
    </dgm:pt>
    <dgm:pt modelId="{D3DA07A8-24E0-4D1D-AD87-9587D3B1DFD8}">
      <dgm:prSet/>
      <dgm:spPr/>
      <dgm:t>
        <a:bodyPr/>
        <a:lstStyle/>
        <a:p>
          <a:pPr rtl="0"/>
          <a:r>
            <a:rPr lang="en-IN" b="1" dirty="0" smtClean="0"/>
            <a:t>Multidisciplinary projects addressing priority diseases and conditions.</a:t>
          </a:r>
          <a:endParaRPr lang="en-IN" dirty="0"/>
        </a:p>
      </dgm:t>
    </dgm:pt>
    <dgm:pt modelId="{B7C4EB05-7C3E-49A2-AF67-24C4FA6A04AE}" type="parTrans" cxnId="{41E7F763-80A0-4BCE-8205-0F9348B9C24E}">
      <dgm:prSet/>
      <dgm:spPr/>
      <dgm:t>
        <a:bodyPr/>
        <a:lstStyle/>
        <a:p>
          <a:endParaRPr lang="en-IN"/>
        </a:p>
      </dgm:t>
    </dgm:pt>
    <dgm:pt modelId="{C0736025-8530-4C5B-A42C-AD5CD34C16C2}" type="sibTrans" cxnId="{41E7F763-80A0-4BCE-8205-0F9348B9C24E}">
      <dgm:prSet/>
      <dgm:spPr/>
      <dgm:t>
        <a:bodyPr/>
        <a:lstStyle/>
        <a:p>
          <a:endParaRPr lang="en-IN"/>
        </a:p>
      </dgm:t>
    </dgm:pt>
    <dgm:pt modelId="{D4E22E0C-761A-4FD7-8BFD-25F399278F33}">
      <dgm:prSet/>
      <dgm:spPr/>
      <dgm:t>
        <a:bodyPr/>
        <a:lstStyle/>
        <a:p>
          <a:pPr rtl="0"/>
          <a:r>
            <a:rPr lang="en-IN" b="1" dirty="0" smtClean="0"/>
            <a:t>Proposals that build on findings from previous ICMR grants will be prioritized for funding.</a:t>
          </a:r>
          <a:endParaRPr lang="en-IN" dirty="0"/>
        </a:p>
      </dgm:t>
    </dgm:pt>
    <dgm:pt modelId="{EB4BAB30-75C9-4A1D-B011-8AB3DCDA50DF}" type="parTrans" cxnId="{56B5F299-2DFA-42D3-9A00-73123B32E32B}">
      <dgm:prSet/>
      <dgm:spPr/>
      <dgm:t>
        <a:bodyPr/>
        <a:lstStyle/>
        <a:p>
          <a:endParaRPr lang="en-IN"/>
        </a:p>
      </dgm:t>
    </dgm:pt>
    <dgm:pt modelId="{CA9E4D00-402B-4EE8-B7EB-BC3C26A1424C}" type="sibTrans" cxnId="{56B5F299-2DFA-42D3-9A00-73123B32E32B}">
      <dgm:prSet/>
      <dgm:spPr/>
      <dgm:t>
        <a:bodyPr/>
        <a:lstStyle/>
        <a:p>
          <a:endParaRPr lang="en-IN"/>
        </a:p>
      </dgm:t>
    </dgm:pt>
    <dgm:pt modelId="{00D3D548-FC84-4ABC-A246-FCEE1BDFB030}" type="pres">
      <dgm:prSet presAssocID="{E9E2FBC0-2B7A-4260-AF81-924AA334523D}" presName="Name0" presStyleCnt="0">
        <dgm:presLayoutVars>
          <dgm:dir/>
          <dgm:resizeHandles val="exact"/>
        </dgm:presLayoutVars>
      </dgm:prSet>
      <dgm:spPr/>
      <dgm:t>
        <a:bodyPr/>
        <a:lstStyle/>
        <a:p>
          <a:endParaRPr lang="en-IN"/>
        </a:p>
      </dgm:t>
    </dgm:pt>
    <dgm:pt modelId="{A407FD58-2811-4D30-93A6-B688CF8DC13B}" type="pres">
      <dgm:prSet presAssocID="{B5FABEC6-7069-4063-99B9-0CD4F8D60809}" presName="node" presStyleLbl="node1" presStyleIdx="0" presStyleCnt="4">
        <dgm:presLayoutVars>
          <dgm:bulletEnabled val="1"/>
        </dgm:presLayoutVars>
      </dgm:prSet>
      <dgm:spPr/>
      <dgm:t>
        <a:bodyPr/>
        <a:lstStyle/>
        <a:p>
          <a:endParaRPr lang="en-IN"/>
        </a:p>
      </dgm:t>
    </dgm:pt>
    <dgm:pt modelId="{5AAF03DB-21AA-4FDD-95C9-BE5B7ABED8C0}" type="pres">
      <dgm:prSet presAssocID="{4E34FFF8-C260-41A3-928E-8EBFEEA9688A}" presName="sibTrans" presStyleCnt="0"/>
      <dgm:spPr/>
    </dgm:pt>
    <dgm:pt modelId="{38F60DD2-6B64-4F83-B89B-C3E250FED70F}" type="pres">
      <dgm:prSet presAssocID="{4C39F3C4-30CD-44CE-BDF7-A562E85CF05E}" presName="node" presStyleLbl="node1" presStyleIdx="1" presStyleCnt="4">
        <dgm:presLayoutVars>
          <dgm:bulletEnabled val="1"/>
        </dgm:presLayoutVars>
      </dgm:prSet>
      <dgm:spPr/>
      <dgm:t>
        <a:bodyPr/>
        <a:lstStyle/>
        <a:p>
          <a:endParaRPr lang="en-IN"/>
        </a:p>
      </dgm:t>
    </dgm:pt>
    <dgm:pt modelId="{82A4DC34-BA60-481D-87E4-5E7673F476A8}" type="pres">
      <dgm:prSet presAssocID="{A46FCAAE-9E39-4F95-A1CE-E0D817A19E4F}" presName="sibTrans" presStyleCnt="0"/>
      <dgm:spPr/>
    </dgm:pt>
    <dgm:pt modelId="{49EBB6BE-0292-4D9A-8575-C9C844E9864C}" type="pres">
      <dgm:prSet presAssocID="{D3DA07A8-24E0-4D1D-AD87-9587D3B1DFD8}" presName="node" presStyleLbl="node1" presStyleIdx="2" presStyleCnt="4">
        <dgm:presLayoutVars>
          <dgm:bulletEnabled val="1"/>
        </dgm:presLayoutVars>
      </dgm:prSet>
      <dgm:spPr/>
      <dgm:t>
        <a:bodyPr/>
        <a:lstStyle/>
        <a:p>
          <a:endParaRPr lang="en-IN"/>
        </a:p>
      </dgm:t>
    </dgm:pt>
    <dgm:pt modelId="{99A87CD1-AB44-4D1C-AE9F-2648A385B555}" type="pres">
      <dgm:prSet presAssocID="{C0736025-8530-4C5B-A42C-AD5CD34C16C2}" presName="sibTrans" presStyleCnt="0"/>
      <dgm:spPr/>
    </dgm:pt>
    <dgm:pt modelId="{59E985CF-08E6-4CC8-A3BA-E95E062237C8}" type="pres">
      <dgm:prSet presAssocID="{D4E22E0C-761A-4FD7-8BFD-25F399278F33}" presName="node" presStyleLbl="node1" presStyleIdx="3" presStyleCnt="4">
        <dgm:presLayoutVars>
          <dgm:bulletEnabled val="1"/>
        </dgm:presLayoutVars>
      </dgm:prSet>
      <dgm:spPr/>
      <dgm:t>
        <a:bodyPr/>
        <a:lstStyle/>
        <a:p>
          <a:endParaRPr lang="en-IN"/>
        </a:p>
      </dgm:t>
    </dgm:pt>
  </dgm:ptLst>
  <dgm:cxnLst>
    <dgm:cxn modelId="{B07D9F09-DAF4-4365-893E-0036C7B4E08A}" srcId="{E9E2FBC0-2B7A-4260-AF81-924AA334523D}" destId="{4C39F3C4-30CD-44CE-BDF7-A562E85CF05E}" srcOrd="1" destOrd="0" parTransId="{D93DD0F6-A3A4-4E2F-9BEE-70FBA396E1C4}" sibTransId="{A46FCAAE-9E39-4F95-A1CE-E0D817A19E4F}"/>
    <dgm:cxn modelId="{51D0A1DD-5FC7-4224-A413-3B43103C63BA}" type="presOf" srcId="{4C39F3C4-30CD-44CE-BDF7-A562E85CF05E}" destId="{38F60DD2-6B64-4F83-B89B-C3E250FED70F}" srcOrd="0" destOrd="0" presId="urn:microsoft.com/office/officeart/2005/8/layout/hList6"/>
    <dgm:cxn modelId="{32FC4422-F8D1-4FE3-A8BD-AE5BF94127A2}" type="presOf" srcId="{D3DA07A8-24E0-4D1D-AD87-9587D3B1DFD8}" destId="{49EBB6BE-0292-4D9A-8575-C9C844E9864C}" srcOrd="0" destOrd="0" presId="urn:microsoft.com/office/officeart/2005/8/layout/hList6"/>
    <dgm:cxn modelId="{60BF629B-4015-464A-A286-B04F79763D21}" type="presOf" srcId="{B5FABEC6-7069-4063-99B9-0CD4F8D60809}" destId="{A407FD58-2811-4D30-93A6-B688CF8DC13B}" srcOrd="0" destOrd="0" presId="urn:microsoft.com/office/officeart/2005/8/layout/hList6"/>
    <dgm:cxn modelId="{B5823ED2-AB52-4C9B-88DB-C3F487F4FBEB}" type="presOf" srcId="{E9E2FBC0-2B7A-4260-AF81-924AA334523D}" destId="{00D3D548-FC84-4ABC-A246-FCEE1BDFB030}" srcOrd="0" destOrd="0" presId="urn:microsoft.com/office/officeart/2005/8/layout/hList6"/>
    <dgm:cxn modelId="{65A8F24F-D5B0-4E0C-A45D-BAA8E7DE4696}" srcId="{E9E2FBC0-2B7A-4260-AF81-924AA334523D}" destId="{B5FABEC6-7069-4063-99B9-0CD4F8D60809}" srcOrd="0" destOrd="0" parTransId="{B8279844-46DC-4CF7-8D02-9CD92D07C7E1}" sibTransId="{4E34FFF8-C260-41A3-928E-8EBFEEA9688A}"/>
    <dgm:cxn modelId="{D9928C5D-7500-4514-9BF4-453923928212}" type="presOf" srcId="{D4E22E0C-761A-4FD7-8BFD-25F399278F33}" destId="{59E985CF-08E6-4CC8-A3BA-E95E062237C8}" srcOrd="0" destOrd="0" presId="urn:microsoft.com/office/officeart/2005/8/layout/hList6"/>
    <dgm:cxn modelId="{41E7F763-80A0-4BCE-8205-0F9348B9C24E}" srcId="{E9E2FBC0-2B7A-4260-AF81-924AA334523D}" destId="{D3DA07A8-24E0-4D1D-AD87-9587D3B1DFD8}" srcOrd="2" destOrd="0" parTransId="{B7C4EB05-7C3E-49A2-AF67-24C4FA6A04AE}" sibTransId="{C0736025-8530-4C5B-A42C-AD5CD34C16C2}"/>
    <dgm:cxn modelId="{56B5F299-2DFA-42D3-9A00-73123B32E32B}" srcId="{E9E2FBC0-2B7A-4260-AF81-924AA334523D}" destId="{D4E22E0C-761A-4FD7-8BFD-25F399278F33}" srcOrd="3" destOrd="0" parTransId="{EB4BAB30-75C9-4A1D-B011-8AB3DCDA50DF}" sibTransId="{CA9E4D00-402B-4EE8-B7EB-BC3C26A1424C}"/>
    <dgm:cxn modelId="{5C2A7D06-C679-4712-BEA2-6343B59E5E56}" type="presParOf" srcId="{00D3D548-FC84-4ABC-A246-FCEE1BDFB030}" destId="{A407FD58-2811-4D30-93A6-B688CF8DC13B}" srcOrd="0" destOrd="0" presId="urn:microsoft.com/office/officeart/2005/8/layout/hList6"/>
    <dgm:cxn modelId="{AC85F1E1-3864-4409-9DFA-3D3FC95FE19F}" type="presParOf" srcId="{00D3D548-FC84-4ABC-A246-FCEE1BDFB030}" destId="{5AAF03DB-21AA-4FDD-95C9-BE5B7ABED8C0}" srcOrd="1" destOrd="0" presId="urn:microsoft.com/office/officeart/2005/8/layout/hList6"/>
    <dgm:cxn modelId="{49E47DC7-5D12-4325-A764-DC7B977AAEB0}" type="presParOf" srcId="{00D3D548-FC84-4ABC-A246-FCEE1BDFB030}" destId="{38F60DD2-6B64-4F83-B89B-C3E250FED70F}" srcOrd="2" destOrd="0" presId="urn:microsoft.com/office/officeart/2005/8/layout/hList6"/>
    <dgm:cxn modelId="{1131432D-6CF6-4D12-ACCC-0959839EC5DD}" type="presParOf" srcId="{00D3D548-FC84-4ABC-A246-FCEE1BDFB030}" destId="{82A4DC34-BA60-481D-87E4-5E7673F476A8}" srcOrd="3" destOrd="0" presId="urn:microsoft.com/office/officeart/2005/8/layout/hList6"/>
    <dgm:cxn modelId="{7D58D4EF-69C1-4ED6-975C-C022ED5815A0}" type="presParOf" srcId="{00D3D548-FC84-4ABC-A246-FCEE1BDFB030}" destId="{49EBB6BE-0292-4D9A-8575-C9C844E9864C}" srcOrd="4" destOrd="0" presId="urn:microsoft.com/office/officeart/2005/8/layout/hList6"/>
    <dgm:cxn modelId="{1FB0D8BD-40C7-4248-98F5-38DA705320C2}" type="presParOf" srcId="{00D3D548-FC84-4ABC-A246-FCEE1BDFB030}" destId="{99A87CD1-AB44-4D1C-AE9F-2648A385B555}" srcOrd="5" destOrd="0" presId="urn:microsoft.com/office/officeart/2005/8/layout/hList6"/>
    <dgm:cxn modelId="{631D78F0-F67E-419C-B2AE-C2703A270CA8}" type="presParOf" srcId="{00D3D548-FC84-4ABC-A246-FCEE1BDFB030}" destId="{59E985CF-08E6-4CC8-A3BA-E95E062237C8}"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25F856-1368-430D-9A71-15B00A83110E}" type="doc">
      <dgm:prSet loTypeId="urn:microsoft.com/office/officeart/2005/8/layout/orgChart1" loCatId="hierarchy" qsTypeId="urn:microsoft.com/office/officeart/2005/8/quickstyle/3d5" qsCatId="3D" csTypeId="urn:microsoft.com/office/officeart/2005/8/colors/accent3_2" csCatId="accent3"/>
      <dgm:spPr/>
      <dgm:t>
        <a:bodyPr/>
        <a:lstStyle/>
        <a:p>
          <a:endParaRPr lang="en-IN"/>
        </a:p>
      </dgm:t>
    </dgm:pt>
    <dgm:pt modelId="{85C47767-99E7-4530-80D1-327A115170D0}">
      <dgm:prSet custT="1"/>
      <dgm:spPr/>
      <dgm:t>
        <a:bodyPr/>
        <a:lstStyle/>
        <a:p>
          <a:pPr rtl="0"/>
          <a:r>
            <a:rPr lang="en-IN" sz="2800" b="1" dirty="0" smtClean="0"/>
            <a:t>2-8 </a:t>
          </a:r>
          <a:r>
            <a:rPr lang="en-IN" sz="2800" b="1" dirty="0" err="1" smtClean="0"/>
            <a:t>crores</a:t>
          </a:r>
          <a:r>
            <a:rPr lang="en-IN" sz="2800" b="1" dirty="0" smtClean="0"/>
            <a:t> per project</a:t>
          </a:r>
          <a:endParaRPr lang="en-IN" sz="2800" dirty="0"/>
        </a:p>
      </dgm:t>
    </dgm:pt>
    <dgm:pt modelId="{5D35F412-9ABE-4D6A-BEDF-FB8BC5942601}" type="parTrans" cxnId="{F0FDE8C3-CCB5-40A0-97CC-DE455C397DF9}">
      <dgm:prSet/>
      <dgm:spPr/>
      <dgm:t>
        <a:bodyPr/>
        <a:lstStyle/>
        <a:p>
          <a:endParaRPr lang="en-IN"/>
        </a:p>
      </dgm:t>
    </dgm:pt>
    <dgm:pt modelId="{041E91E4-297E-4441-A44D-72D65B3A5AD5}" type="sibTrans" cxnId="{F0FDE8C3-CCB5-40A0-97CC-DE455C397DF9}">
      <dgm:prSet/>
      <dgm:spPr/>
      <dgm:t>
        <a:bodyPr/>
        <a:lstStyle/>
        <a:p>
          <a:endParaRPr lang="en-IN"/>
        </a:p>
      </dgm:t>
    </dgm:pt>
    <dgm:pt modelId="{5DCC797C-8255-4FC9-AF6F-717ADCC00D24}">
      <dgm:prSet custT="1"/>
      <dgm:spPr/>
      <dgm:t>
        <a:bodyPr/>
        <a:lstStyle/>
        <a:p>
          <a:pPr rtl="0"/>
          <a:r>
            <a:rPr lang="en-IN" sz="2800" b="1" dirty="0" smtClean="0"/>
            <a:t>4 years</a:t>
          </a:r>
          <a:endParaRPr lang="en-IN" sz="2800" dirty="0"/>
        </a:p>
      </dgm:t>
    </dgm:pt>
    <dgm:pt modelId="{01EB5A7F-701A-41FD-8D1E-D952F5EE61D2}" type="parTrans" cxnId="{F5A76CA4-AE0E-4CDC-913D-AAD6D1772B7F}">
      <dgm:prSet/>
      <dgm:spPr/>
      <dgm:t>
        <a:bodyPr/>
        <a:lstStyle/>
        <a:p>
          <a:endParaRPr lang="en-IN"/>
        </a:p>
      </dgm:t>
    </dgm:pt>
    <dgm:pt modelId="{68829D55-3F35-40CB-82C7-7D7473DB69B9}" type="sibTrans" cxnId="{F5A76CA4-AE0E-4CDC-913D-AAD6D1772B7F}">
      <dgm:prSet/>
      <dgm:spPr/>
      <dgm:t>
        <a:bodyPr/>
        <a:lstStyle/>
        <a:p>
          <a:endParaRPr lang="en-IN"/>
        </a:p>
      </dgm:t>
    </dgm:pt>
    <dgm:pt modelId="{4659E27A-749C-41EA-B8EF-55BCA66177C0}" type="pres">
      <dgm:prSet presAssocID="{A725F856-1368-430D-9A71-15B00A83110E}" presName="hierChild1" presStyleCnt="0">
        <dgm:presLayoutVars>
          <dgm:orgChart val="1"/>
          <dgm:chPref val="1"/>
          <dgm:dir/>
          <dgm:animOne val="branch"/>
          <dgm:animLvl val="lvl"/>
          <dgm:resizeHandles/>
        </dgm:presLayoutVars>
      </dgm:prSet>
      <dgm:spPr/>
      <dgm:t>
        <a:bodyPr/>
        <a:lstStyle/>
        <a:p>
          <a:endParaRPr lang="en-IN"/>
        </a:p>
      </dgm:t>
    </dgm:pt>
    <dgm:pt modelId="{5F4DF98E-3042-4F83-A3C0-D9C9AFD873B3}" type="pres">
      <dgm:prSet presAssocID="{85C47767-99E7-4530-80D1-327A115170D0}" presName="hierRoot1" presStyleCnt="0">
        <dgm:presLayoutVars>
          <dgm:hierBranch val="init"/>
        </dgm:presLayoutVars>
      </dgm:prSet>
      <dgm:spPr/>
    </dgm:pt>
    <dgm:pt modelId="{283546B3-C19E-4F4A-B094-962F8EF5EB1B}" type="pres">
      <dgm:prSet presAssocID="{85C47767-99E7-4530-80D1-327A115170D0}" presName="rootComposite1" presStyleCnt="0"/>
      <dgm:spPr/>
    </dgm:pt>
    <dgm:pt modelId="{77C29794-A883-4C69-818A-104D03038408}" type="pres">
      <dgm:prSet presAssocID="{85C47767-99E7-4530-80D1-327A115170D0}" presName="rootText1" presStyleLbl="node0" presStyleIdx="0" presStyleCnt="2">
        <dgm:presLayoutVars>
          <dgm:chPref val="3"/>
        </dgm:presLayoutVars>
      </dgm:prSet>
      <dgm:spPr/>
      <dgm:t>
        <a:bodyPr/>
        <a:lstStyle/>
        <a:p>
          <a:endParaRPr lang="en-IN"/>
        </a:p>
      </dgm:t>
    </dgm:pt>
    <dgm:pt modelId="{5CE6FB5C-4088-471D-846C-7FD3B9C16B98}" type="pres">
      <dgm:prSet presAssocID="{85C47767-99E7-4530-80D1-327A115170D0}" presName="rootConnector1" presStyleLbl="node1" presStyleIdx="0" presStyleCnt="0"/>
      <dgm:spPr/>
      <dgm:t>
        <a:bodyPr/>
        <a:lstStyle/>
        <a:p>
          <a:endParaRPr lang="en-IN"/>
        </a:p>
      </dgm:t>
    </dgm:pt>
    <dgm:pt modelId="{4EC96703-6691-4D09-9103-55E0D0667E84}" type="pres">
      <dgm:prSet presAssocID="{85C47767-99E7-4530-80D1-327A115170D0}" presName="hierChild2" presStyleCnt="0"/>
      <dgm:spPr/>
    </dgm:pt>
    <dgm:pt modelId="{D51A0858-1ED9-4904-94DB-294578D0D7CE}" type="pres">
      <dgm:prSet presAssocID="{85C47767-99E7-4530-80D1-327A115170D0}" presName="hierChild3" presStyleCnt="0"/>
      <dgm:spPr/>
    </dgm:pt>
    <dgm:pt modelId="{CB5326F6-6A7C-4C86-8DE4-7BCCBCB274CB}" type="pres">
      <dgm:prSet presAssocID="{5DCC797C-8255-4FC9-AF6F-717ADCC00D24}" presName="hierRoot1" presStyleCnt="0">
        <dgm:presLayoutVars>
          <dgm:hierBranch val="init"/>
        </dgm:presLayoutVars>
      </dgm:prSet>
      <dgm:spPr/>
    </dgm:pt>
    <dgm:pt modelId="{CA237FD0-F075-4D4D-939E-9BC359553361}" type="pres">
      <dgm:prSet presAssocID="{5DCC797C-8255-4FC9-AF6F-717ADCC00D24}" presName="rootComposite1" presStyleCnt="0"/>
      <dgm:spPr/>
    </dgm:pt>
    <dgm:pt modelId="{120A8B45-0675-4B0E-BE75-7C6166A5CCD4}" type="pres">
      <dgm:prSet presAssocID="{5DCC797C-8255-4FC9-AF6F-717ADCC00D24}" presName="rootText1" presStyleLbl="node0" presStyleIdx="1" presStyleCnt="2">
        <dgm:presLayoutVars>
          <dgm:chPref val="3"/>
        </dgm:presLayoutVars>
      </dgm:prSet>
      <dgm:spPr/>
      <dgm:t>
        <a:bodyPr/>
        <a:lstStyle/>
        <a:p>
          <a:endParaRPr lang="en-IN"/>
        </a:p>
      </dgm:t>
    </dgm:pt>
    <dgm:pt modelId="{FCA49A40-7643-4E79-9A39-5608D21B866F}" type="pres">
      <dgm:prSet presAssocID="{5DCC797C-8255-4FC9-AF6F-717ADCC00D24}" presName="rootConnector1" presStyleLbl="node1" presStyleIdx="0" presStyleCnt="0"/>
      <dgm:spPr/>
      <dgm:t>
        <a:bodyPr/>
        <a:lstStyle/>
        <a:p>
          <a:endParaRPr lang="en-IN"/>
        </a:p>
      </dgm:t>
    </dgm:pt>
    <dgm:pt modelId="{BA7B92C9-526D-44FC-A12D-05AFBB2ACE54}" type="pres">
      <dgm:prSet presAssocID="{5DCC797C-8255-4FC9-AF6F-717ADCC00D24}" presName="hierChild2" presStyleCnt="0"/>
      <dgm:spPr/>
    </dgm:pt>
    <dgm:pt modelId="{E03F7815-3098-4568-B913-3FA143EF6843}" type="pres">
      <dgm:prSet presAssocID="{5DCC797C-8255-4FC9-AF6F-717ADCC00D24}" presName="hierChild3" presStyleCnt="0"/>
      <dgm:spPr/>
    </dgm:pt>
  </dgm:ptLst>
  <dgm:cxnLst>
    <dgm:cxn modelId="{EA3890DA-C739-4BD3-950A-461DAF621AA8}" type="presOf" srcId="{85C47767-99E7-4530-80D1-327A115170D0}" destId="{77C29794-A883-4C69-818A-104D03038408}" srcOrd="0" destOrd="0" presId="urn:microsoft.com/office/officeart/2005/8/layout/orgChart1"/>
    <dgm:cxn modelId="{F0FDE8C3-CCB5-40A0-97CC-DE455C397DF9}" srcId="{A725F856-1368-430D-9A71-15B00A83110E}" destId="{85C47767-99E7-4530-80D1-327A115170D0}" srcOrd="0" destOrd="0" parTransId="{5D35F412-9ABE-4D6A-BEDF-FB8BC5942601}" sibTransId="{041E91E4-297E-4441-A44D-72D65B3A5AD5}"/>
    <dgm:cxn modelId="{8C33BDA3-402D-486D-B601-632E23E986DA}" type="presOf" srcId="{5DCC797C-8255-4FC9-AF6F-717ADCC00D24}" destId="{120A8B45-0675-4B0E-BE75-7C6166A5CCD4}" srcOrd="0" destOrd="0" presId="urn:microsoft.com/office/officeart/2005/8/layout/orgChart1"/>
    <dgm:cxn modelId="{F5A76CA4-AE0E-4CDC-913D-AAD6D1772B7F}" srcId="{A725F856-1368-430D-9A71-15B00A83110E}" destId="{5DCC797C-8255-4FC9-AF6F-717ADCC00D24}" srcOrd="1" destOrd="0" parTransId="{01EB5A7F-701A-41FD-8D1E-D952F5EE61D2}" sibTransId="{68829D55-3F35-40CB-82C7-7D7473DB69B9}"/>
    <dgm:cxn modelId="{4DCBEAB2-553A-40C9-A243-61041B1EED85}" type="presOf" srcId="{5DCC797C-8255-4FC9-AF6F-717ADCC00D24}" destId="{FCA49A40-7643-4E79-9A39-5608D21B866F}" srcOrd="1" destOrd="0" presId="urn:microsoft.com/office/officeart/2005/8/layout/orgChart1"/>
    <dgm:cxn modelId="{06258F08-5BD0-4591-B186-680F1E5607FA}" type="presOf" srcId="{85C47767-99E7-4530-80D1-327A115170D0}" destId="{5CE6FB5C-4088-471D-846C-7FD3B9C16B98}" srcOrd="1" destOrd="0" presId="urn:microsoft.com/office/officeart/2005/8/layout/orgChart1"/>
    <dgm:cxn modelId="{B846B98A-14F4-4365-9FCA-C6CB2418C0D9}" type="presOf" srcId="{A725F856-1368-430D-9A71-15B00A83110E}" destId="{4659E27A-749C-41EA-B8EF-55BCA66177C0}" srcOrd="0" destOrd="0" presId="urn:microsoft.com/office/officeart/2005/8/layout/orgChart1"/>
    <dgm:cxn modelId="{87BA9A2D-7F33-44A2-BB27-D61EC2A29818}" type="presParOf" srcId="{4659E27A-749C-41EA-B8EF-55BCA66177C0}" destId="{5F4DF98E-3042-4F83-A3C0-D9C9AFD873B3}" srcOrd="0" destOrd="0" presId="urn:microsoft.com/office/officeart/2005/8/layout/orgChart1"/>
    <dgm:cxn modelId="{456B6432-C756-47FD-AE07-F61703FDE595}" type="presParOf" srcId="{5F4DF98E-3042-4F83-A3C0-D9C9AFD873B3}" destId="{283546B3-C19E-4F4A-B094-962F8EF5EB1B}" srcOrd="0" destOrd="0" presId="urn:microsoft.com/office/officeart/2005/8/layout/orgChart1"/>
    <dgm:cxn modelId="{0F95E808-5E5F-4658-837C-1435C908D663}" type="presParOf" srcId="{283546B3-C19E-4F4A-B094-962F8EF5EB1B}" destId="{77C29794-A883-4C69-818A-104D03038408}" srcOrd="0" destOrd="0" presId="urn:microsoft.com/office/officeart/2005/8/layout/orgChart1"/>
    <dgm:cxn modelId="{46E81CDD-41E2-47DB-AF00-2C886F1EA257}" type="presParOf" srcId="{283546B3-C19E-4F4A-B094-962F8EF5EB1B}" destId="{5CE6FB5C-4088-471D-846C-7FD3B9C16B98}" srcOrd="1" destOrd="0" presId="urn:microsoft.com/office/officeart/2005/8/layout/orgChart1"/>
    <dgm:cxn modelId="{C755EBD1-54BD-417F-A3E7-A50B2AF31993}" type="presParOf" srcId="{5F4DF98E-3042-4F83-A3C0-D9C9AFD873B3}" destId="{4EC96703-6691-4D09-9103-55E0D0667E84}" srcOrd="1" destOrd="0" presId="urn:microsoft.com/office/officeart/2005/8/layout/orgChart1"/>
    <dgm:cxn modelId="{727D4241-61A8-41EF-9CD7-9C641D598B9C}" type="presParOf" srcId="{5F4DF98E-3042-4F83-A3C0-D9C9AFD873B3}" destId="{D51A0858-1ED9-4904-94DB-294578D0D7CE}" srcOrd="2" destOrd="0" presId="urn:microsoft.com/office/officeart/2005/8/layout/orgChart1"/>
    <dgm:cxn modelId="{A9FF0DEB-700F-4229-82C5-9E1615BDA1E6}" type="presParOf" srcId="{4659E27A-749C-41EA-B8EF-55BCA66177C0}" destId="{CB5326F6-6A7C-4C86-8DE4-7BCCBCB274CB}" srcOrd="1" destOrd="0" presId="urn:microsoft.com/office/officeart/2005/8/layout/orgChart1"/>
    <dgm:cxn modelId="{3CEAF5FA-7689-44A8-A6FE-61D9278FEB75}" type="presParOf" srcId="{CB5326F6-6A7C-4C86-8DE4-7BCCBCB274CB}" destId="{CA237FD0-F075-4D4D-939E-9BC359553361}" srcOrd="0" destOrd="0" presId="urn:microsoft.com/office/officeart/2005/8/layout/orgChart1"/>
    <dgm:cxn modelId="{B04E1670-D7A8-4968-86C4-91DBE097DFBE}" type="presParOf" srcId="{CA237FD0-F075-4D4D-939E-9BC359553361}" destId="{120A8B45-0675-4B0E-BE75-7C6166A5CCD4}" srcOrd="0" destOrd="0" presId="urn:microsoft.com/office/officeart/2005/8/layout/orgChart1"/>
    <dgm:cxn modelId="{FDFD7F20-86F0-4398-9242-A29FFC61F800}" type="presParOf" srcId="{CA237FD0-F075-4D4D-939E-9BC359553361}" destId="{FCA49A40-7643-4E79-9A39-5608D21B866F}" srcOrd="1" destOrd="0" presId="urn:microsoft.com/office/officeart/2005/8/layout/orgChart1"/>
    <dgm:cxn modelId="{93DD219B-D47B-4280-8B05-3E91248A7400}" type="presParOf" srcId="{CB5326F6-6A7C-4C86-8DE4-7BCCBCB274CB}" destId="{BA7B92C9-526D-44FC-A12D-05AFBB2ACE54}" srcOrd="1" destOrd="0" presId="urn:microsoft.com/office/officeart/2005/8/layout/orgChart1"/>
    <dgm:cxn modelId="{140A7C64-FD8C-4980-898C-4EC2F3AF3012}" type="presParOf" srcId="{CB5326F6-6A7C-4C86-8DE4-7BCCBCB274CB}" destId="{E03F7815-3098-4568-B913-3FA143EF684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FB4D831-4F4B-44DA-AA8A-45B29F6B4B82}" type="doc">
      <dgm:prSet loTypeId="urn:microsoft.com/office/officeart/2005/8/layout/lProcess3" loCatId="process" qsTypeId="urn:microsoft.com/office/officeart/2005/8/quickstyle/3d2" qsCatId="3D" csTypeId="urn:microsoft.com/office/officeart/2005/8/colors/colorful4" csCatId="colorful" phldr="1"/>
      <dgm:spPr/>
      <dgm:t>
        <a:bodyPr/>
        <a:lstStyle/>
        <a:p>
          <a:endParaRPr lang="en-IN"/>
        </a:p>
      </dgm:t>
    </dgm:pt>
    <dgm:pt modelId="{2E92F163-93EE-4826-9F87-F7F6D1363AE9}">
      <dgm:prSet custT="1"/>
      <dgm:spPr/>
      <dgm:t>
        <a:bodyPr/>
        <a:lstStyle/>
        <a:p>
          <a:pPr rtl="0"/>
          <a:r>
            <a:rPr lang="en-IN" sz="2000" b="1" i="1" dirty="0" err="1" smtClean="0">
              <a:solidFill>
                <a:srgbClr val="FFFF00"/>
              </a:solidFill>
            </a:rPr>
            <a:t>Upto</a:t>
          </a:r>
          <a:r>
            <a:rPr lang="en-IN" sz="2000" b="1" i="1" dirty="0" smtClean="0">
              <a:solidFill>
                <a:srgbClr val="FFFF00"/>
              </a:solidFill>
            </a:rPr>
            <a:t> 15 </a:t>
          </a:r>
          <a:r>
            <a:rPr lang="en-IN" sz="2000" b="1" i="1" dirty="0" err="1" smtClean="0">
              <a:solidFill>
                <a:srgbClr val="FFFF00"/>
              </a:solidFill>
            </a:rPr>
            <a:t>crores</a:t>
          </a:r>
          <a:r>
            <a:rPr lang="en-IN" sz="2000" b="1" i="1" dirty="0" smtClean="0">
              <a:solidFill>
                <a:srgbClr val="FFFF00"/>
              </a:solidFill>
            </a:rPr>
            <a:t> </a:t>
          </a:r>
        </a:p>
        <a:p>
          <a:pPr rtl="0"/>
          <a:r>
            <a:rPr lang="en-IN" sz="2000" b="1" i="1" dirty="0" smtClean="0">
              <a:solidFill>
                <a:srgbClr val="FFFF00"/>
              </a:solidFill>
            </a:rPr>
            <a:t>5 years</a:t>
          </a:r>
          <a:endParaRPr lang="en-IN" sz="2000" b="1" i="1" dirty="0">
            <a:solidFill>
              <a:srgbClr val="FFFF00"/>
            </a:solidFill>
          </a:endParaRPr>
        </a:p>
      </dgm:t>
    </dgm:pt>
    <dgm:pt modelId="{E46A7A7E-2E8C-4FB9-A849-3DE66F54B7C8}" type="parTrans" cxnId="{7017AEBE-54F4-49EB-A10D-748860FD1498}">
      <dgm:prSet/>
      <dgm:spPr/>
      <dgm:t>
        <a:bodyPr/>
        <a:lstStyle/>
        <a:p>
          <a:endParaRPr lang="en-IN"/>
        </a:p>
      </dgm:t>
    </dgm:pt>
    <dgm:pt modelId="{CB955127-BEED-47EB-B94B-C2E5BA50E5EC}" type="sibTrans" cxnId="{7017AEBE-54F4-49EB-A10D-748860FD1498}">
      <dgm:prSet/>
      <dgm:spPr/>
      <dgm:t>
        <a:bodyPr/>
        <a:lstStyle/>
        <a:p>
          <a:endParaRPr lang="en-IN"/>
        </a:p>
      </dgm:t>
    </dgm:pt>
    <dgm:pt modelId="{C8FB8C8D-3ACC-4FFD-82D3-B1FC5C541B22}">
      <dgm:prSet custT="1"/>
      <dgm:spPr/>
      <dgm:t>
        <a:bodyPr/>
        <a:lstStyle/>
        <a:p>
          <a:pPr rtl="0"/>
          <a:r>
            <a:rPr lang="en-IN" sz="2000" b="1" i="1" dirty="0" smtClean="0">
              <a:solidFill>
                <a:srgbClr val="FFFF00"/>
              </a:solidFill>
            </a:rPr>
            <a:t>Advanced studies by experienced research teams.</a:t>
          </a:r>
          <a:endParaRPr lang="en-IN" sz="2000" b="1" i="1" dirty="0">
            <a:solidFill>
              <a:srgbClr val="FFFF00"/>
            </a:solidFill>
          </a:endParaRPr>
        </a:p>
      </dgm:t>
    </dgm:pt>
    <dgm:pt modelId="{EE875B32-FE11-45B9-B3AF-AB6D8C24B047}" type="parTrans" cxnId="{0B9AD13B-4D0D-41DD-97DC-9AEF553CFA77}">
      <dgm:prSet/>
      <dgm:spPr/>
      <dgm:t>
        <a:bodyPr/>
        <a:lstStyle/>
        <a:p>
          <a:endParaRPr lang="en-IN"/>
        </a:p>
      </dgm:t>
    </dgm:pt>
    <dgm:pt modelId="{57A296C9-9F4E-45EA-A0C9-A3DE727F4EA9}" type="sibTrans" cxnId="{0B9AD13B-4D0D-41DD-97DC-9AEF553CFA77}">
      <dgm:prSet/>
      <dgm:spPr/>
      <dgm:t>
        <a:bodyPr/>
        <a:lstStyle/>
        <a:p>
          <a:endParaRPr lang="en-IN"/>
        </a:p>
      </dgm:t>
    </dgm:pt>
    <dgm:pt modelId="{3D768AD8-DCAB-4A49-8672-87B1CF9179A9}">
      <dgm:prSet custT="1"/>
      <dgm:spPr/>
      <dgm:t>
        <a:bodyPr/>
        <a:lstStyle/>
        <a:p>
          <a:pPr rtl="0"/>
          <a:r>
            <a:rPr lang="en-IN" sz="2000" b="1" i="1" dirty="0" smtClean="0">
              <a:solidFill>
                <a:srgbClr val="FFFF00"/>
              </a:solidFill>
            </a:rPr>
            <a:t>Identify priority areas through an open call for proposals</a:t>
          </a:r>
          <a:endParaRPr lang="en-IN" sz="2000" b="1" i="1" dirty="0">
            <a:solidFill>
              <a:srgbClr val="FFFF00"/>
            </a:solidFill>
          </a:endParaRPr>
        </a:p>
      </dgm:t>
    </dgm:pt>
    <dgm:pt modelId="{E4EBF80D-CDE0-4CCB-BAB6-2504E7E8A046}" type="parTrans" cxnId="{88F4BB5D-58B1-407A-A131-C923604F95F1}">
      <dgm:prSet/>
      <dgm:spPr/>
      <dgm:t>
        <a:bodyPr/>
        <a:lstStyle/>
        <a:p>
          <a:endParaRPr lang="en-IN"/>
        </a:p>
      </dgm:t>
    </dgm:pt>
    <dgm:pt modelId="{4F83AFD8-B5A9-4789-B2E7-152D5BBE6304}" type="sibTrans" cxnId="{88F4BB5D-58B1-407A-A131-C923604F95F1}">
      <dgm:prSet/>
      <dgm:spPr/>
      <dgm:t>
        <a:bodyPr/>
        <a:lstStyle/>
        <a:p>
          <a:endParaRPr lang="en-IN"/>
        </a:p>
      </dgm:t>
    </dgm:pt>
    <dgm:pt modelId="{5A4F03F0-CE04-401B-A961-3F271AAA328B}" type="pres">
      <dgm:prSet presAssocID="{6FB4D831-4F4B-44DA-AA8A-45B29F6B4B82}" presName="Name0" presStyleCnt="0">
        <dgm:presLayoutVars>
          <dgm:chPref val="3"/>
          <dgm:dir/>
          <dgm:animLvl val="lvl"/>
          <dgm:resizeHandles/>
        </dgm:presLayoutVars>
      </dgm:prSet>
      <dgm:spPr/>
      <dgm:t>
        <a:bodyPr/>
        <a:lstStyle/>
        <a:p>
          <a:endParaRPr lang="en-IN"/>
        </a:p>
      </dgm:t>
    </dgm:pt>
    <dgm:pt modelId="{53636515-0F30-4753-BA1B-954BD186A316}" type="pres">
      <dgm:prSet presAssocID="{2E92F163-93EE-4826-9F87-F7F6D1363AE9}" presName="horFlow" presStyleCnt="0"/>
      <dgm:spPr/>
    </dgm:pt>
    <dgm:pt modelId="{686869C6-25B7-454E-BA67-58F75EF10171}" type="pres">
      <dgm:prSet presAssocID="{2E92F163-93EE-4826-9F87-F7F6D1363AE9}" presName="bigChev" presStyleLbl="node1" presStyleIdx="0" presStyleCnt="3" custLinFactNeighborX="-44198" custLinFactNeighborY="8405"/>
      <dgm:spPr/>
      <dgm:t>
        <a:bodyPr/>
        <a:lstStyle/>
        <a:p>
          <a:endParaRPr lang="en-IN"/>
        </a:p>
      </dgm:t>
    </dgm:pt>
    <dgm:pt modelId="{298265D7-7AC3-4480-BD90-AD9B2ED94E6B}" type="pres">
      <dgm:prSet presAssocID="{2E92F163-93EE-4826-9F87-F7F6D1363AE9}" presName="vSp" presStyleCnt="0"/>
      <dgm:spPr/>
    </dgm:pt>
    <dgm:pt modelId="{D12131DD-FE45-4149-866D-786CF6AFA15C}" type="pres">
      <dgm:prSet presAssocID="{C8FB8C8D-3ACC-4FFD-82D3-B1FC5C541B22}" presName="horFlow" presStyleCnt="0"/>
      <dgm:spPr/>
    </dgm:pt>
    <dgm:pt modelId="{B62579BD-76CD-4259-9E4D-5AC6FA8BE583}" type="pres">
      <dgm:prSet presAssocID="{C8FB8C8D-3ACC-4FFD-82D3-B1FC5C541B22}" presName="bigChev" presStyleLbl="node1" presStyleIdx="1" presStyleCnt="3" custScaleX="111946" custLinFactNeighborX="57655" custLinFactNeighborY="-4668"/>
      <dgm:spPr/>
      <dgm:t>
        <a:bodyPr/>
        <a:lstStyle/>
        <a:p>
          <a:endParaRPr lang="en-IN"/>
        </a:p>
      </dgm:t>
    </dgm:pt>
    <dgm:pt modelId="{3FF73FE4-0B1A-4A81-8220-A3BC4E9A1357}" type="pres">
      <dgm:prSet presAssocID="{C8FB8C8D-3ACC-4FFD-82D3-B1FC5C541B22}" presName="vSp" presStyleCnt="0"/>
      <dgm:spPr/>
    </dgm:pt>
    <dgm:pt modelId="{898B7CE9-F639-482C-951A-58DBB04C594A}" type="pres">
      <dgm:prSet presAssocID="{3D768AD8-DCAB-4A49-8672-87B1CF9179A9}" presName="horFlow" presStyleCnt="0"/>
      <dgm:spPr/>
    </dgm:pt>
    <dgm:pt modelId="{CAC714F9-A9E6-4341-993A-8091636E3A44}" type="pres">
      <dgm:prSet presAssocID="{3D768AD8-DCAB-4A49-8672-87B1CF9179A9}" presName="bigChev" presStyleLbl="node1" presStyleIdx="2" presStyleCnt="3" custScaleX="155681" custLinFactNeighborX="-22331" custLinFactNeighborY="-13537"/>
      <dgm:spPr/>
      <dgm:t>
        <a:bodyPr/>
        <a:lstStyle/>
        <a:p>
          <a:endParaRPr lang="en-IN"/>
        </a:p>
      </dgm:t>
    </dgm:pt>
  </dgm:ptLst>
  <dgm:cxnLst>
    <dgm:cxn modelId="{703835B5-6FD8-4ED3-A7B4-9E697A953D50}" type="presOf" srcId="{2E92F163-93EE-4826-9F87-F7F6D1363AE9}" destId="{686869C6-25B7-454E-BA67-58F75EF10171}" srcOrd="0" destOrd="0" presId="urn:microsoft.com/office/officeart/2005/8/layout/lProcess3"/>
    <dgm:cxn modelId="{1703622D-F4E4-4950-B744-B7DD0545466B}" type="presOf" srcId="{3D768AD8-DCAB-4A49-8672-87B1CF9179A9}" destId="{CAC714F9-A9E6-4341-993A-8091636E3A44}" srcOrd="0" destOrd="0" presId="urn:microsoft.com/office/officeart/2005/8/layout/lProcess3"/>
    <dgm:cxn modelId="{7017AEBE-54F4-49EB-A10D-748860FD1498}" srcId="{6FB4D831-4F4B-44DA-AA8A-45B29F6B4B82}" destId="{2E92F163-93EE-4826-9F87-F7F6D1363AE9}" srcOrd="0" destOrd="0" parTransId="{E46A7A7E-2E8C-4FB9-A849-3DE66F54B7C8}" sibTransId="{CB955127-BEED-47EB-B94B-C2E5BA50E5EC}"/>
    <dgm:cxn modelId="{26552C83-08BB-4F0E-8C43-3EB07C111835}" type="presOf" srcId="{C8FB8C8D-3ACC-4FFD-82D3-B1FC5C541B22}" destId="{B62579BD-76CD-4259-9E4D-5AC6FA8BE583}" srcOrd="0" destOrd="0" presId="urn:microsoft.com/office/officeart/2005/8/layout/lProcess3"/>
    <dgm:cxn modelId="{88F4BB5D-58B1-407A-A131-C923604F95F1}" srcId="{6FB4D831-4F4B-44DA-AA8A-45B29F6B4B82}" destId="{3D768AD8-DCAB-4A49-8672-87B1CF9179A9}" srcOrd="2" destOrd="0" parTransId="{E4EBF80D-CDE0-4CCB-BAB6-2504E7E8A046}" sibTransId="{4F83AFD8-B5A9-4789-B2E7-152D5BBE6304}"/>
    <dgm:cxn modelId="{0B9AD13B-4D0D-41DD-97DC-9AEF553CFA77}" srcId="{6FB4D831-4F4B-44DA-AA8A-45B29F6B4B82}" destId="{C8FB8C8D-3ACC-4FFD-82D3-B1FC5C541B22}" srcOrd="1" destOrd="0" parTransId="{EE875B32-FE11-45B9-B3AF-AB6D8C24B047}" sibTransId="{57A296C9-9F4E-45EA-A0C9-A3DE727F4EA9}"/>
    <dgm:cxn modelId="{89654206-35E3-45AC-8EF5-28F9686DFF03}" type="presOf" srcId="{6FB4D831-4F4B-44DA-AA8A-45B29F6B4B82}" destId="{5A4F03F0-CE04-401B-A961-3F271AAA328B}" srcOrd="0" destOrd="0" presId="urn:microsoft.com/office/officeart/2005/8/layout/lProcess3"/>
    <dgm:cxn modelId="{52DDCFD1-24E8-48BD-B3BA-66E25E23782E}" type="presParOf" srcId="{5A4F03F0-CE04-401B-A961-3F271AAA328B}" destId="{53636515-0F30-4753-BA1B-954BD186A316}" srcOrd="0" destOrd="0" presId="urn:microsoft.com/office/officeart/2005/8/layout/lProcess3"/>
    <dgm:cxn modelId="{51EF26A9-1F73-4C3E-B66E-E9C46F97F420}" type="presParOf" srcId="{53636515-0F30-4753-BA1B-954BD186A316}" destId="{686869C6-25B7-454E-BA67-58F75EF10171}" srcOrd="0" destOrd="0" presId="urn:microsoft.com/office/officeart/2005/8/layout/lProcess3"/>
    <dgm:cxn modelId="{196C18A1-9C8F-433D-BE39-962F96437091}" type="presParOf" srcId="{5A4F03F0-CE04-401B-A961-3F271AAA328B}" destId="{298265D7-7AC3-4480-BD90-AD9B2ED94E6B}" srcOrd="1" destOrd="0" presId="urn:microsoft.com/office/officeart/2005/8/layout/lProcess3"/>
    <dgm:cxn modelId="{CFB2244D-5E5A-4A63-A31C-61FDF3D2F50F}" type="presParOf" srcId="{5A4F03F0-CE04-401B-A961-3F271AAA328B}" destId="{D12131DD-FE45-4149-866D-786CF6AFA15C}" srcOrd="2" destOrd="0" presId="urn:microsoft.com/office/officeart/2005/8/layout/lProcess3"/>
    <dgm:cxn modelId="{93B55EED-0732-4E62-8FF6-135D154F3793}" type="presParOf" srcId="{D12131DD-FE45-4149-866D-786CF6AFA15C}" destId="{B62579BD-76CD-4259-9E4D-5AC6FA8BE583}" srcOrd="0" destOrd="0" presId="urn:microsoft.com/office/officeart/2005/8/layout/lProcess3"/>
    <dgm:cxn modelId="{DBCFDD05-C5AF-4CD5-851F-413BA1670B50}" type="presParOf" srcId="{5A4F03F0-CE04-401B-A961-3F271AAA328B}" destId="{3FF73FE4-0B1A-4A81-8220-A3BC4E9A1357}" srcOrd="3" destOrd="0" presId="urn:microsoft.com/office/officeart/2005/8/layout/lProcess3"/>
    <dgm:cxn modelId="{5EFDB5DB-FA5A-4D19-80E5-3705E8097181}" type="presParOf" srcId="{5A4F03F0-CE04-401B-A961-3F271AAA328B}" destId="{898B7CE9-F639-482C-951A-58DBB04C594A}" srcOrd="4" destOrd="0" presId="urn:microsoft.com/office/officeart/2005/8/layout/lProcess3"/>
    <dgm:cxn modelId="{F7F6AA79-61D3-4C44-9900-E92C3B5466C7}" type="presParOf" srcId="{898B7CE9-F639-482C-951A-58DBB04C594A}" destId="{CAC714F9-A9E6-4341-993A-8091636E3A44}"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2B71943-B666-4B40-8198-6498271E2EA7}" type="doc">
      <dgm:prSet loTypeId="urn:microsoft.com/office/officeart/2005/8/layout/default" loCatId="list" qsTypeId="urn:microsoft.com/office/officeart/2005/8/quickstyle/3d2" qsCatId="3D" csTypeId="urn:microsoft.com/office/officeart/2005/8/colors/accent2_2" csCatId="accent2" phldr="1"/>
      <dgm:spPr/>
      <dgm:t>
        <a:bodyPr/>
        <a:lstStyle/>
        <a:p>
          <a:endParaRPr lang="en-IN"/>
        </a:p>
      </dgm:t>
    </dgm:pt>
    <dgm:pt modelId="{41FA5B09-86DB-4E58-8D65-35D12EFD6E77}">
      <dgm:prSet custT="1"/>
      <dgm:spPr/>
      <dgm:t>
        <a:bodyPr/>
        <a:lstStyle/>
        <a:p>
          <a:pPr rtl="0"/>
          <a:r>
            <a:rPr lang="en-US" sz="2000" b="1" dirty="0" smtClean="0"/>
            <a:t>Adjuvant Faculty program</a:t>
          </a:r>
          <a:endParaRPr lang="en-IN" sz="2000" b="1" dirty="0"/>
        </a:p>
      </dgm:t>
    </dgm:pt>
    <dgm:pt modelId="{7D14DCF6-753F-4F12-8847-C54E84E71166}" type="parTrans" cxnId="{6B3036B4-3C76-45FB-918A-DFF91387AE19}">
      <dgm:prSet/>
      <dgm:spPr/>
      <dgm:t>
        <a:bodyPr/>
        <a:lstStyle/>
        <a:p>
          <a:endParaRPr lang="en-IN"/>
        </a:p>
      </dgm:t>
    </dgm:pt>
    <dgm:pt modelId="{05F148E4-D55F-417F-BA6F-9E92F52381EB}" type="sibTrans" cxnId="{6B3036B4-3C76-45FB-918A-DFF91387AE19}">
      <dgm:prSet/>
      <dgm:spPr/>
      <dgm:t>
        <a:bodyPr/>
        <a:lstStyle/>
        <a:p>
          <a:endParaRPr lang="en-IN"/>
        </a:p>
      </dgm:t>
    </dgm:pt>
    <dgm:pt modelId="{CF157C2B-83BA-4345-BA9A-D29676E6E2B6}">
      <dgm:prSet custT="1"/>
      <dgm:spPr/>
      <dgm:t>
        <a:bodyPr/>
        <a:lstStyle/>
        <a:p>
          <a:pPr rtl="0"/>
          <a:r>
            <a:rPr lang="en-IN" sz="2000" b="1" dirty="0" smtClean="0"/>
            <a:t>ICMR Emeritus Scientist</a:t>
          </a:r>
          <a:endParaRPr lang="en-IN" sz="2000" b="1" dirty="0"/>
        </a:p>
      </dgm:t>
    </dgm:pt>
    <dgm:pt modelId="{1360E34C-6E5D-47F4-BF43-B5A93E72B1BF}" type="parTrans" cxnId="{D0D864B5-DF44-4001-A118-4245A28505AF}">
      <dgm:prSet/>
      <dgm:spPr/>
      <dgm:t>
        <a:bodyPr/>
        <a:lstStyle/>
        <a:p>
          <a:endParaRPr lang="en-IN"/>
        </a:p>
      </dgm:t>
    </dgm:pt>
    <dgm:pt modelId="{E5A3508F-5F05-4C9D-A3D0-E688FF3ADFE2}" type="sibTrans" cxnId="{D0D864B5-DF44-4001-A118-4245A28505AF}">
      <dgm:prSet/>
      <dgm:spPr/>
      <dgm:t>
        <a:bodyPr/>
        <a:lstStyle/>
        <a:p>
          <a:endParaRPr lang="en-IN"/>
        </a:p>
      </dgm:t>
    </dgm:pt>
    <dgm:pt modelId="{A1A2DA30-4799-44EB-91D8-55EE2681D1A0}">
      <dgm:prSet custT="1"/>
      <dgm:spPr/>
      <dgm:t>
        <a:bodyPr/>
        <a:lstStyle/>
        <a:p>
          <a:pPr rtl="0"/>
          <a:r>
            <a:rPr lang="en-IN" sz="2000" b="1" dirty="0" smtClean="0"/>
            <a:t>ICMR Chairs</a:t>
          </a:r>
          <a:endParaRPr lang="en-IN" sz="2000" b="1" dirty="0"/>
        </a:p>
      </dgm:t>
    </dgm:pt>
    <dgm:pt modelId="{8C6E8FE5-04ED-450E-809F-F54FC1562607}" type="parTrans" cxnId="{1B9FB117-6A00-4949-9149-5FB0EDD89809}">
      <dgm:prSet/>
      <dgm:spPr/>
      <dgm:t>
        <a:bodyPr/>
        <a:lstStyle/>
        <a:p>
          <a:endParaRPr lang="en-IN"/>
        </a:p>
      </dgm:t>
    </dgm:pt>
    <dgm:pt modelId="{4C070F62-67A4-4760-962D-1A6EF712C464}" type="sibTrans" cxnId="{1B9FB117-6A00-4949-9149-5FB0EDD89809}">
      <dgm:prSet/>
      <dgm:spPr/>
      <dgm:t>
        <a:bodyPr/>
        <a:lstStyle/>
        <a:p>
          <a:endParaRPr lang="en-IN"/>
        </a:p>
      </dgm:t>
    </dgm:pt>
    <dgm:pt modelId="{78E22BE4-FB35-4E04-B810-757D23935DA8}" type="pres">
      <dgm:prSet presAssocID="{72B71943-B666-4B40-8198-6498271E2EA7}" presName="diagram" presStyleCnt="0">
        <dgm:presLayoutVars>
          <dgm:dir/>
          <dgm:resizeHandles val="exact"/>
        </dgm:presLayoutVars>
      </dgm:prSet>
      <dgm:spPr/>
      <dgm:t>
        <a:bodyPr/>
        <a:lstStyle/>
        <a:p>
          <a:endParaRPr lang="en-IN"/>
        </a:p>
      </dgm:t>
    </dgm:pt>
    <dgm:pt modelId="{86FFD79E-54B5-457B-BE40-A51F12A0EB0B}" type="pres">
      <dgm:prSet presAssocID="{41FA5B09-86DB-4E58-8D65-35D12EFD6E77}" presName="node" presStyleLbl="node1" presStyleIdx="0" presStyleCnt="3">
        <dgm:presLayoutVars>
          <dgm:bulletEnabled val="1"/>
        </dgm:presLayoutVars>
      </dgm:prSet>
      <dgm:spPr/>
      <dgm:t>
        <a:bodyPr/>
        <a:lstStyle/>
        <a:p>
          <a:endParaRPr lang="en-IN"/>
        </a:p>
      </dgm:t>
    </dgm:pt>
    <dgm:pt modelId="{A8E254F9-5A25-493A-A0CE-6534DBC716F6}" type="pres">
      <dgm:prSet presAssocID="{05F148E4-D55F-417F-BA6F-9E92F52381EB}" presName="sibTrans" presStyleCnt="0"/>
      <dgm:spPr/>
    </dgm:pt>
    <dgm:pt modelId="{958C6E85-2DC8-45AA-85E8-DE6B6A8F834D}" type="pres">
      <dgm:prSet presAssocID="{CF157C2B-83BA-4345-BA9A-D29676E6E2B6}" presName="node" presStyleLbl="node1" presStyleIdx="1" presStyleCnt="3">
        <dgm:presLayoutVars>
          <dgm:bulletEnabled val="1"/>
        </dgm:presLayoutVars>
      </dgm:prSet>
      <dgm:spPr/>
      <dgm:t>
        <a:bodyPr/>
        <a:lstStyle/>
        <a:p>
          <a:endParaRPr lang="en-IN"/>
        </a:p>
      </dgm:t>
    </dgm:pt>
    <dgm:pt modelId="{0AF2CC8D-52BB-4D18-980A-FF80902E87D9}" type="pres">
      <dgm:prSet presAssocID="{E5A3508F-5F05-4C9D-A3D0-E688FF3ADFE2}" presName="sibTrans" presStyleCnt="0"/>
      <dgm:spPr/>
    </dgm:pt>
    <dgm:pt modelId="{BC4AAF20-F232-4EA0-8660-DE9B803F3382}" type="pres">
      <dgm:prSet presAssocID="{A1A2DA30-4799-44EB-91D8-55EE2681D1A0}" presName="node" presStyleLbl="node1" presStyleIdx="2" presStyleCnt="3">
        <dgm:presLayoutVars>
          <dgm:bulletEnabled val="1"/>
        </dgm:presLayoutVars>
      </dgm:prSet>
      <dgm:spPr/>
      <dgm:t>
        <a:bodyPr/>
        <a:lstStyle/>
        <a:p>
          <a:endParaRPr lang="en-IN"/>
        </a:p>
      </dgm:t>
    </dgm:pt>
  </dgm:ptLst>
  <dgm:cxnLst>
    <dgm:cxn modelId="{F6044FEB-1F14-4D68-91BD-BA104FD7FB88}" type="presOf" srcId="{72B71943-B666-4B40-8198-6498271E2EA7}" destId="{78E22BE4-FB35-4E04-B810-757D23935DA8}" srcOrd="0" destOrd="0" presId="urn:microsoft.com/office/officeart/2005/8/layout/default"/>
    <dgm:cxn modelId="{41A4BA76-8E36-4448-9A3F-1AA2C16FFB93}" type="presOf" srcId="{CF157C2B-83BA-4345-BA9A-D29676E6E2B6}" destId="{958C6E85-2DC8-45AA-85E8-DE6B6A8F834D}" srcOrd="0" destOrd="0" presId="urn:microsoft.com/office/officeart/2005/8/layout/default"/>
    <dgm:cxn modelId="{D0D864B5-DF44-4001-A118-4245A28505AF}" srcId="{72B71943-B666-4B40-8198-6498271E2EA7}" destId="{CF157C2B-83BA-4345-BA9A-D29676E6E2B6}" srcOrd="1" destOrd="0" parTransId="{1360E34C-6E5D-47F4-BF43-B5A93E72B1BF}" sibTransId="{E5A3508F-5F05-4C9D-A3D0-E688FF3ADFE2}"/>
    <dgm:cxn modelId="{6B3036B4-3C76-45FB-918A-DFF91387AE19}" srcId="{72B71943-B666-4B40-8198-6498271E2EA7}" destId="{41FA5B09-86DB-4E58-8D65-35D12EFD6E77}" srcOrd="0" destOrd="0" parTransId="{7D14DCF6-753F-4F12-8847-C54E84E71166}" sibTransId="{05F148E4-D55F-417F-BA6F-9E92F52381EB}"/>
    <dgm:cxn modelId="{7B389A47-A33F-4D8E-971E-333093295B72}" type="presOf" srcId="{41FA5B09-86DB-4E58-8D65-35D12EFD6E77}" destId="{86FFD79E-54B5-457B-BE40-A51F12A0EB0B}" srcOrd="0" destOrd="0" presId="urn:microsoft.com/office/officeart/2005/8/layout/default"/>
    <dgm:cxn modelId="{1B9FB117-6A00-4949-9149-5FB0EDD89809}" srcId="{72B71943-B666-4B40-8198-6498271E2EA7}" destId="{A1A2DA30-4799-44EB-91D8-55EE2681D1A0}" srcOrd="2" destOrd="0" parTransId="{8C6E8FE5-04ED-450E-809F-F54FC1562607}" sibTransId="{4C070F62-67A4-4760-962D-1A6EF712C464}"/>
    <dgm:cxn modelId="{8A7B4D7D-484A-41BB-B7B0-66F9DBE38194}" type="presOf" srcId="{A1A2DA30-4799-44EB-91D8-55EE2681D1A0}" destId="{BC4AAF20-F232-4EA0-8660-DE9B803F3382}" srcOrd="0" destOrd="0" presId="urn:microsoft.com/office/officeart/2005/8/layout/default"/>
    <dgm:cxn modelId="{30E5972F-5017-48D9-B535-66D8C50CB772}" type="presParOf" srcId="{78E22BE4-FB35-4E04-B810-757D23935DA8}" destId="{86FFD79E-54B5-457B-BE40-A51F12A0EB0B}" srcOrd="0" destOrd="0" presId="urn:microsoft.com/office/officeart/2005/8/layout/default"/>
    <dgm:cxn modelId="{B9092C80-52CE-43D3-822F-BD379D0A903B}" type="presParOf" srcId="{78E22BE4-FB35-4E04-B810-757D23935DA8}" destId="{A8E254F9-5A25-493A-A0CE-6534DBC716F6}" srcOrd="1" destOrd="0" presId="urn:microsoft.com/office/officeart/2005/8/layout/default"/>
    <dgm:cxn modelId="{E92AAC41-EAA7-4731-9BB6-30AAA54266A4}" type="presParOf" srcId="{78E22BE4-FB35-4E04-B810-757D23935DA8}" destId="{958C6E85-2DC8-45AA-85E8-DE6B6A8F834D}" srcOrd="2" destOrd="0" presId="urn:microsoft.com/office/officeart/2005/8/layout/default"/>
    <dgm:cxn modelId="{99BABC0C-9B90-41CC-BC74-6267284CB2E6}" type="presParOf" srcId="{78E22BE4-FB35-4E04-B810-757D23935DA8}" destId="{0AF2CC8D-52BB-4D18-980A-FF80902E87D9}" srcOrd="3" destOrd="0" presId="urn:microsoft.com/office/officeart/2005/8/layout/default"/>
    <dgm:cxn modelId="{F4491715-16D5-4C27-902C-2AF6D830A92B}" type="presParOf" srcId="{78E22BE4-FB35-4E04-B810-757D23935DA8}" destId="{BC4AAF20-F232-4EA0-8660-DE9B803F338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74DCF02-3999-4105-94A8-7D62D9107693}"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IN"/>
        </a:p>
      </dgm:t>
    </dgm:pt>
    <dgm:pt modelId="{9F50D32E-9D1F-455D-A00E-9EB067B682FA}">
      <dgm:prSet custT="1"/>
      <dgm:spPr/>
      <dgm:t>
        <a:bodyPr/>
        <a:lstStyle/>
        <a:p>
          <a:pPr rtl="0"/>
          <a:r>
            <a:rPr lang="en-IN" sz="1600" b="1" dirty="0" smtClean="0"/>
            <a:t>Short-Term Studentship (STS)</a:t>
          </a:r>
          <a:endParaRPr lang="en-IN" sz="1600" dirty="0"/>
        </a:p>
      </dgm:t>
    </dgm:pt>
    <dgm:pt modelId="{9C06C13D-44BC-4378-936C-17313727A724}" type="parTrans" cxnId="{8A7C4BC9-CB27-43EC-8C3B-623DC3C69109}">
      <dgm:prSet/>
      <dgm:spPr/>
      <dgm:t>
        <a:bodyPr/>
        <a:lstStyle/>
        <a:p>
          <a:endParaRPr lang="en-IN"/>
        </a:p>
      </dgm:t>
    </dgm:pt>
    <dgm:pt modelId="{F665DE84-1805-4B4D-9260-C6604C5AB494}" type="sibTrans" cxnId="{8A7C4BC9-CB27-43EC-8C3B-623DC3C69109}">
      <dgm:prSet/>
      <dgm:spPr/>
      <dgm:t>
        <a:bodyPr/>
        <a:lstStyle/>
        <a:p>
          <a:endParaRPr lang="en-IN"/>
        </a:p>
      </dgm:t>
    </dgm:pt>
    <dgm:pt modelId="{A4400BBB-22ED-4BA9-BF06-F5283F8D1697}">
      <dgm:prSet custT="1"/>
      <dgm:spPr/>
      <dgm:t>
        <a:bodyPr/>
        <a:lstStyle/>
        <a:p>
          <a:pPr rtl="0"/>
          <a:r>
            <a:rPr lang="en-IN" sz="1600" b="1" dirty="0" smtClean="0"/>
            <a:t>MD/MS/DM/MCH/DNB/</a:t>
          </a:r>
          <a:r>
            <a:rPr lang="en-IN" sz="1600" b="1" dirty="0" err="1" smtClean="0"/>
            <a:t>DrNB</a:t>
          </a:r>
          <a:r>
            <a:rPr lang="en-IN" sz="1600" b="1" dirty="0" smtClean="0"/>
            <a:t>/MDS Thesis Support Program</a:t>
          </a:r>
          <a:endParaRPr lang="en-IN" sz="1600" dirty="0"/>
        </a:p>
      </dgm:t>
    </dgm:pt>
    <dgm:pt modelId="{E705A89A-1668-42AD-B06C-201036D7A7FA}" type="parTrans" cxnId="{A078D70A-7F35-425B-BDB9-F5C7494410C8}">
      <dgm:prSet/>
      <dgm:spPr/>
      <dgm:t>
        <a:bodyPr/>
        <a:lstStyle/>
        <a:p>
          <a:endParaRPr lang="en-IN"/>
        </a:p>
      </dgm:t>
    </dgm:pt>
    <dgm:pt modelId="{033D74A3-A47D-4E6A-A216-4540BEC8790A}" type="sibTrans" cxnId="{A078D70A-7F35-425B-BDB9-F5C7494410C8}">
      <dgm:prSet/>
      <dgm:spPr/>
      <dgm:t>
        <a:bodyPr/>
        <a:lstStyle/>
        <a:p>
          <a:endParaRPr lang="en-IN"/>
        </a:p>
      </dgm:t>
    </dgm:pt>
    <dgm:pt modelId="{CDC73CE5-A5F5-46E0-AFCE-C6B2E5EDE85B}">
      <dgm:prSet custT="1"/>
      <dgm:spPr/>
      <dgm:t>
        <a:bodyPr/>
        <a:lstStyle/>
        <a:p>
          <a:pPr rtl="0"/>
          <a:r>
            <a:rPr lang="en-IN" sz="1600" b="1" dirty="0" smtClean="0"/>
            <a:t>MD/MS-Ph.D. Program</a:t>
          </a:r>
          <a:endParaRPr lang="en-IN" sz="1600" dirty="0"/>
        </a:p>
      </dgm:t>
    </dgm:pt>
    <dgm:pt modelId="{B2D81C40-8411-4C97-AFFB-0E9AE7778A77}" type="parTrans" cxnId="{D0C50A42-BE3A-4DFB-98FE-11EBB0C8D863}">
      <dgm:prSet/>
      <dgm:spPr/>
      <dgm:t>
        <a:bodyPr/>
        <a:lstStyle/>
        <a:p>
          <a:endParaRPr lang="en-IN"/>
        </a:p>
      </dgm:t>
    </dgm:pt>
    <dgm:pt modelId="{D28230AF-C11C-4D80-9628-78F3E316D578}" type="sibTrans" cxnId="{D0C50A42-BE3A-4DFB-98FE-11EBB0C8D863}">
      <dgm:prSet/>
      <dgm:spPr/>
      <dgm:t>
        <a:bodyPr/>
        <a:lstStyle/>
        <a:p>
          <a:endParaRPr lang="en-IN"/>
        </a:p>
      </dgm:t>
    </dgm:pt>
    <dgm:pt modelId="{E7D2A9CE-F3EC-44AF-AD7A-3D2FD514FE42}">
      <dgm:prSet custT="1"/>
      <dgm:spPr/>
      <dgm:t>
        <a:bodyPr/>
        <a:lstStyle/>
        <a:p>
          <a:pPr rtl="0"/>
          <a:r>
            <a:rPr lang="en-IN" sz="1600" b="1" dirty="0" smtClean="0"/>
            <a:t>International Travel Grant Support For Non-DHR/ICMR Scientists &amp; Researchers</a:t>
          </a:r>
          <a:endParaRPr lang="en-IN" sz="1600" dirty="0"/>
        </a:p>
      </dgm:t>
    </dgm:pt>
    <dgm:pt modelId="{A1ED776F-E5A2-4D66-B099-25318E549EB0}" type="parTrans" cxnId="{41448C1B-E264-49CE-B38E-1BCA69D1CFB9}">
      <dgm:prSet/>
      <dgm:spPr/>
      <dgm:t>
        <a:bodyPr/>
        <a:lstStyle/>
        <a:p>
          <a:endParaRPr lang="en-IN"/>
        </a:p>
      </dgm:t>
    </dgm:pt>
    <dgm:pt modelId="{E72EAACC-AE5A-4307-8FA0-09E5CFC5A021}" type="sibTrans" cxnId="{41448C1B-E264-49CE-B38E-1BCA69D1CFB9}">
      <dgm:prSet/>
      <dgm:spPr/>
      <dgm:t>
        <a:bodyPr/>
        <a:lstStyle/>
        <a:p>
          <a:endParaRPr lang="en-IN"/>
        </a:p>
      </dgm:t>
    </dgm:pt>
    <dgm:pt modelId="{423EDF08-C119-4E18-8CC6-EDF80D42861C}">
      <dgm:prSet custT="1"/>
      <dgm:spPr/>
      <dgm:t>
        <a:bodyPr/>
        <a:lstStyle/>
        <a:p>
          <a:pPr rtl="0"/>
          <a:r>
            <a:rPr lang="en-IN" sz="1600" b="1" dirty="0" smtClean="0"/>
            <a:t>Workshops Funding Grant In Biomedical Research</a:t>
          </a:r>
          <a:endParaRPr lang="en-IN" sz="1600" dirty="0"/>
        </a:p>
      </dgm:t>
    </dgm:pt>
    <dgm:pt modelId="{6D88D470-9D29-4E1C-A883-58735844DD26}" type="parTrans" cxnId="{E9885F0D-D7EB-460C-96BF-832D5B267124}">
      <dgm:prSet/>
      <dgm:spPr/>
      <dgm:t>
        <a:bodyPr/>
        <a:lstStyle/>
        <a:p>
          <a:endParaRPr lang="en-IN"/>
        </a:p>
      </dgm:t>
    </dgm:pt>
    <dgm:pt modelId="{2C3978B7-B4A4-425A-8A0B-8A560EE1ED84}" type="sibTrans" cxnId="{E9885F0D-D7EB-460C-96BF-832D5B267124}">
      <dgm:prSet/>
      <dgm:spPr/>
      <dgm:t>
        <a:bodyPr/>
        <a:lstStyle/>
        <a:p>
          <a:endParaRPr lang="en-IN"/>
        </a:p>
      </dgm:t>
    </dgm:pt>
    <dgm:pt modelId="{BBC33768-AB06-4B72-8DCC-752295B31ABD}">
      <dgm:prSet custT="1"/>
      <dgm:spPr/>
      <dgm:t>
        <a:bodyPr/>
        <a:lstStyle/>
        <a:p>
          <a:pPr rtl="0"/>
          <a:r>
            <a:rPr lang="en-IN" sz="1600" b="1" i="0" dirty="0" smtClean="0"/>
            <a:t>Non-medical fellowships for Ph.D.-NET (BRET)</a:t>
          </a:r>
          <a:endParaRPr lang="en-IN" sz="1600" b="1" dirty="0"/>
        </a:p>
      </dgm:t>
    </dgm:pt>
    <dgm:pt modelId="{46BA2AEE-9FF3-4AE0-BF7C-F1C6F5F2FBB3}" type="parTrans" cxnId="{BD87B1ED-0F80-4E0D-B88B-F3815D99EA41}">
      <dgm:prSet/>
      <dgm:spPr/>
      <dgm:t>
        <a:bodyPr/>
        <a:lstStyle/>
        <a:p>
          <a:endParaRPr lang="en-IN"/>
        </a:p>
      </dgm:t>
    </dgm:pt>
    <dgm:pt modelId="{779D4AFA-D767-43B6-8B5D-C7D9299EC106}" type="sibTrans" cxnId="{BD87B1ED-0F80-4E0D-B88B-F3815D99EA41}">
      <dgm:prSet/>
      <dgm:spPr/>
      <dgm:t>
        <a:bodyPr/>
        <a:lstStyle/>
        <a:p>
          <a:endParaRPr lang="en-IN"/>
        </a:p>
      </dgm:t>
    </dgm:pt>
    <dgm:pt modelId="{47B1C7BA-9AFB-41DB-B850-D921836F6182}" type="pres">
      <dgm:prSet presAssocID="{B74DCF02-3999-4105-94A8-7D62D9107693}" presName="Name0" presStyleCnt="0">
        <dgm:presLayoutVars>
          <dgm:chMax val="7"/>
          <dgm:chPref val="7"/>
          <dgm:dir/>
        </dgm:presLayoutVars>
      </dgm:prSet>
      <dgm:spPr/>
      <dgm:t>
        <a:bodyPr/>
        <a:lstStyle/>
        <a:p>
          <a:endParaRPr lang="en-IN"/>
        </a:p>
      </dgm:t>
    </dgm:pt>
    <dgm:pt modelId="{DEB4354A-EB71-4B12-99F4-AA8F2636448C}" type="pres">
      <dgm:prSet presAssocID="{B74DCF02-3999-4105-94A8-7D62D9107693}" presName="Name1" presStyleCnt="0"/>
      <dgm:spPr/>
    </dgm:pt>
    <dgm:pt modelId="{8CE28D68-027A-4319-AEAE-3376B4CD8F5B}" type="pres">
      <dgm:prSet presAssocID="{B74DCF02-3999-4105-94A8-7D62D9107693}" presName="cycle" presStyleCnt="0"/>
      <dgm:spPr/>
    </dgm:pt>
    <dgm:pt modelId="{64CEF597-B410-4DBA-A3E4-1F1F9D0B55E4}" type="pres">
      <dgm:prSet presAssocID="{B74DCF02-3999-4105-94A8-7D62D9107693}" presName="srcNode" presStyleLbl="node1" presStyleIdx="0" presStyleCnt="6"/>
      <dgm:spPr/>
    </dgm:pt>
    <dgm:pt modelId="{FBC09692-A731-4D62-A69E-07B9E3EBC57A}" type="pres">
      <dgm:prSet presAssocID="{B74DCF02-3999-4105-94A8-7D62D9107693}" presName="conn" presStyleLbl="parChTrans1D2" presStyleIdx="0" presStyleCnt="1"/>
      <dgm:spPr/>
      <dgm:t>
        <a:bodyPr/>
        <a:lstStyle/>
        <a:p>
          <a:endParaRPr lang="en-IN"/>
        </a:p>
      </dgm:t>
    </dgm:pt>
    <dgm:pt modelId="{9BC56647-4FDA-4560-98B8-5FC95C6F1818}" type="pres">
      <dgm:prSet presAssocID="{B74DCF02-3999-4105-94A8-7D62D9107693}" presName="extraNode" presStyleLbl="node1" presStyleIdx="0" presStyleCnt="6"/>
      <dgm:spPr/>
    </dgm:pt>
    <dgm:pt modelId="{52A3562B-54CA-485E-BE67-1EB556163EF1}" type="pres">
      <dgm:prSet presAssocID="{B74DCF02-3999-4105-94A8-7D62D9107693}" presName="dstNode" presStyleLbl="node1" presStyleIdx="0" presStyleCnt="6"/>
      <dgm:spPr/>
    </dgm:pt>
    <dgm:pt modelId="{024B3B33-9982-4E47-B140-D8FB22C4D8A9}" type="pres">
      <dgm:prSet presAssocID="{9F50D32E-9D1F-455D-A00E-9EB067B682FA}" presName="text_1" presStyleLbl="node1" presStyleIdx="0" presStyleCnt="6">
        <dgm:presLayoutVars>
          <dgm:bulletEnabled val="1"/>
        </dgm:presLayoutVars>
      </dgm:prSet>
      <dgm:spPr/>
      <dgm:t>
        <a:bodyPr/>
        <a:lstStyle/>
        <a:p>
          <a:endParaRPr lang="en-IN"/>
        </a:p>
      </dgm:t>
    </dgm:pt>
    <dgm:pt modelId="{B136E757-D8B3-4543-B524-D68E53BBEBC0}" type="pres">
      <dgm:prSet presAssocID="{9F50D32E-9D1F-455D-A00E-9EB067B682FA}" presName="accent_1" presStyleCnt="0"/>
      <dgm:spPr/>
    </dgm:pt>
    <dgm:pt modelId="{C2FF0720-A96B-45C4-896E-37070A0DB018}" type="pres">
      <dgm:prSet presAssocID="{9F50D32E-9D1F-455D-A00E-9EB067B682FA}" presName="accentRepeatNode" presStyleLbl="solidFgAcc1" presStyleIdx="0" presStyleCnt="6"/>
      <dgm:spPr/>
    </dgm:pt>
    <dgm:pt modelId="{782DDA09-5D2E-4997-9B92-DCC12F877996}" type="pres">
      <dgm:prSet presAssocID="{A4400BBB-22ED-4BA9-BF06-F5283F8D1697}" presName="text_2" presStyleLbl="node1" presStyleIdx="1" presStyleCnt="6">
        <dgm:presLayoutVars>
          <dgm:bulletEnabled val="1"/>
        </dgm:presLayoutVars>
      </dgm:prSet>
      <dgm:spPr/>
      <dgm:t>
        <a:bodyPr/>
        <a:lstStyle/>
        <a:p>
          <a:endParaRPr lang="en-IN"/>
        </a:p>
      </dgm:t>
    </dgm:pt>
    <dgm:pt modelId="{8C9DB433-A7BF-4CB6-944B-0E42771983FD}" type="pres">
      <dgm:prSet presAssocID="{A4400BBB-22ED-4BA9-BF06-F5283F8D1697}" presName="accent_2" presStyleCnt="0"/>
      <dgm:spPr/>
    </dgm:pt>
    <dgm:pt modelId="{285C45CF-FA66-416A-9397-AF57601CF385}" type="pres">
      <dgm:prSet presAssocID="{A4400BBB-22ED-4BA9-BF06-F5283F8D1697}" presName="accentRepeatNode" presStyleLbl="solidFgAcc1" presStyleIdx="1" presStyleCnt="6"/>
      <dgm:spPr/>
    </dgm:pt>
    <dgm:pt modelId="{9F44CA57-D8C0-4F3B-AC33-CAA4978DB0EF}" type="pres">
      <dgm:prSet presAssocID="{CDC73CE5-A5F5-46E0-AFCE-C6B2E5EDE85B}" presName="text_3" presStyleLbl="node1" presStyleIdx="2" presStyleCnt="6">
        <dgm:presLayoutVars>
          <dgm:bulletEnabled val="1"/>
        </dgm:presLayoutVars>
      </dgm:prSet>
      <dgm:spPr/>
      <dgm:t>
        <a:bodyPr/>
        <a:lstStyle/>
        <a:p>
          <a:endParaRPr lang="en-IN"/>
        </a:p>
      </dgm:t>
    </dgm:pt>
    <dgm:pt modelId="{90719311-4754-4EA8-9BF8-BED657CA63C5}" type="pres">
      <dgm:prSet presAssocID="{CDC73CE5-A5F5-46E0-AFCE-C6B2E5EDE85B}" presName="accent_3" presStyleCnt="0"/>
      <dgm:spPr/>
    </dgm:pt>
    <dgm:pt modelId="{1F6CB4F6-AE29-44AA-9769-3C9D55BEB147}" type="pres">
      <dgm:prSet presAssocID="{CDC73CE5-A5F5-46E0-AFCE-C6B2E5EDE85B}" presName="accentRepeatNode" presStyleLbl="solidFgAcc1" presStyleIdx="2" presStyleCnt="6"/>
      <dgm:spPr/>
    </dgm:pt>
    <dgm:pt modelId="{55E257A9-B79D-4CBA-A9BC-7F373492E10A}" type="pres">
      <dgm:prSet presAssocID="{E7D2A9CE-F3EC-44AF-AD7A-3D2FD514FE42}" presName="text_4" presStyleLbl="node1" presStyleIdx="3" presStyleCnt="6">
        <dgm:presLayoutVars>
          <dgm:bulletEnabled val="1"/>
        </dgm:presLayoutVars>
      </dgm:prSet>
      <dgm:spPr/>
      <dgm:t>
        <a:bodyPr/>
        <a:lstStyle/>
        <a:p>
          <a:endParaRPr lang="en-IN"/>
        </a:p>
      </dgm:t>
    </dgm:pt>
    <dgm:pt modelId="{FF2D7491-9EF3-465C-9A30-0CBC596DF20A}" type="pres">
      <dgm:prSet presAssocID="{E7D2A9CE-F3EC-44AF-AD7A-3D2FD514FE42}" presName="accent_4" presStyleCnt="0"/>
      <dgm:spPr/>
    </dgm:pt>
    <dgm:pt modelId="{ED90BE93-BA89-4B1F-A330-B4EA091389E1}" type="pres">
      <dgm:prSet presAssocID="{E7D2A9CE-F3EC-44AF-AD7A-3D2FD514FE42}" presName="accentRepeatNode" presStyleLbl="solidFgAcc1" presStyleIdx="3" presStyleCnt="6"/>
      <dgm:spPr/>
    </dgm:pt>
    <dgm:pt modelId="{1CA6082E-67CE-423C-BD0A-129F38727ACF}" type="pres">
      <dgm:prSet presAssocID="{423EDF08-C119-4E18-8CC6-EDF80D42861C}" presName="text_5" presStyleLbl="node1" presStyleIdx="4" presStyleCnt="6">
        <dgm:presLayoutVars>
          <dgm:bulletEnabled val="1"/>
        </dgm:presLayoutVars>
      </dgm:prSet>
      <dgm:spPr/>
      <dgm:t>
        <a:bodyPr/>
        <a:lstStyle/>
        <a:p>
          <a:endParaRPr lang="en-IN"/>
        </a:p>
      </dgm:t>
    </dgm:pt>
    <dgm:pt modelId="{202B3A4F-500C-4953-AB35-6704A4F218C1}" type="pres">
      <dgm:prSet presAssocID="{423EDF08-C119-4E18-8CC6-EDF80D42861C}" presName="accent_5" presStyleCnt="0"/>
      <dgm:spPr/>
    </dgm:pt>
    <dgm:pt modelId="{73A6A7D3-96F7-429A-AC84-B359723203E7}" type="pres">
      <dgm:prSet presAssocID="{423EDF08-C119-4E18-8CC6-EDF80D42861C}" presName="accentRepeatNode" presStyleLbl="solidFgAcc1" presStyleIdx="4" presStyleCnt="6"/>
      <dgm:spPr/>
    </dgm:pt>
    <dgm:pt modelId="{21831DE0-50EF-465D-BB80-87408E9826B1}" type="pres">
      <dgm:prSet presAssocID="{BBC33768-AB06-4B72-8DCC-752295B31ABD}" presName="text_6" presStyleLbl="node1" presStyleIdx="5" presStyleCnt="6">
        <dgm:presLayoutVars>
          <dgm:bulletEnabled val="1"/>
        </dgm:presLayoutVars>
      </dgm:prSet>
      <dgm:spPr/>
      <dgm:t>
        <a:bodyPr/>
        <a:lstStyle/>
        <a:p>
          <a:endParaRPr lang="en-IN"/>
        </a:p>
      </dgm:t>
    </dgm:pt>
    <dgm:pt modelId="{17FDF608-BB07-450E-9329-ACE8A3500140}" type="pres">
      <dgm:prSet presAssocID="{BBC33768-AB06-4B72-8DCC-752295B31ABD}" presName="accent_6" presStyleCnt="0"/>
      <dgm:spPr/>
    </dgm:pt>
    <dgm:pt modelId="{28AD2B91-57AF-4775-BC0E-ED7451BC1D1E}" type="pres">
      <dgm:prSet presAssocID="{BBC33768-AB06-4B72-8DCC-752295B31ABD}" presName="accentRepeatNode" presStyleLbl="solidFgAcc1" presStyleIdx="5" presStyleCnt="6"/>
      <dgm:spPr/>
    </dgm:pt>
  </dgm:ptLst>
  <dgm:cxnLst>
    <dgm:cxn modelId="{5F551C04-3FF0-40BD-A8BD-9FE75BC40DBD}" type="presOf" srcId="{B74DCF02-3999-4105-94A8-7D62D9107693}" destId="{47B1C7BA-9AFB-41DB-B850-D921836F6182}" srcOrd="0" destOrd="0" presId="urn:microsoft.com/office/officeart/2008/layout/VerticalCurvedList"/>
    <dgm:cxn modelId="{8A7C4BC9-CB27-43EC-8C3B-623DC3C69109}" srcId="{B74DCF02-3999-4105-94A8-7D62D9107693}" destId="{9F50D32E-9D1F-455D-A00E-9EB067B682FA}" srcOrd="0" destOrd="0" parTransId="{9C06C13D-44BC-4378-936C-17313727A724}" sibTransId="{F665DE84-1805-4B4D-9260-C6604C5AB494}"/>
    <dgm:cxn modelId="{E9885F0D-D7EB-460C-96BF-832D5B267124}" srcId="{B74DCF02-3999-4105-94A8-7D62D9107693}" destId="{423EDF08-C119-4E18-8CC6-EDF80D42861C}" srcOrd="4" destOrd="0" parTransId="{6D88D470-9D29-4E1C-A883-58735844DD26}" sibTransId="{2C3978B7-B4A4-425A-8A0B-8A560EE1ED84}"/>
    <dgm:cxn modelId="{C5693F04-CC16-48A3-A73E-03BB66FFEE30}" type="presOf" srcId="{CDC73CE5-A5F5-46E0-AFCE-C6B2E5EDE85B}" destId="{9F44CA57-D8C0-4F3B-AC33-CAA4978DB0EF}" srcOrd="0" destOrd="0" presId="urn:microsoft.com/office/officeart/2008/layout/VerticalCurvedList"/>
    <dgm:cxn modelId="{41448C1B-E264-49CE-B38E-1BCA69D1CFB9}" srcId="{B74DCF02-3999-4105-94A8-7D62D9107693}" destId="{E7D2A9CE-F3EC-44AF-AD7A-3D2FD514FE42}" srcOrd="3" destOrd="0" parTransId="{A1ED776F-E5A2-4D66-B099-25318E549EB0}" sibTransId="{E72EAACC-AE5A-4307-8FA0-09E5CFC5A021}"/>
    <dgm:cxn modelId="{4B57066B-FEDB-4360-9411-34BC4EF4070A}" type="presOf" srcId="{9F50D32E-9D1F-455D-A00E-9EB067B682FA}" destId="{024B3B33-9982-4E47-B140-D8FB22C4D8A9}" srcOrd="0" destOrd="0" presId="urn:microsoft.com/office/officeart/2008/layout/VerticalCurvedList"/>
    <dgm:cxn modelId="{850650BF-B28D-4639-8622-18199E42C63E}" type="presOf" srcId="{F665DE84-1805-4B4D-9260-C6604C5AB494}" destId="{FBC09692-A731-4D62-A69E-07B9E3EBC57A}" srcOrd="0" destOrd="0" presId="urn:microsoft.com/office/officeart/2008/layout/VerticalCurvedList"/>
    <dgm:cxn modelId="{A078D70A-7F35-425B-BDB9-F5C7494410C8}" srcId="{B74DCF02-3999-4105-94A8-7D62D9107693}" destId="{A4400BBB-22ED-4BA9-BF06-F5283F8D1697}" srcOrd="1" destOrd="0" parTransId="{E705A89A-1668-42AD-B06C-201036D7A7FA}" sibTransId="{033D74A3-A47D-4E6A-A216-4540BEC8790A}"/>
    <dgm:cxn modelId="{813F302B-A822-4D31-81B4-D7EB2CC4E586}" type="presOf" srcId="{BBC33768-AB06-4B72-8DCC-752295B31ABD}" destId="{21831DE0-50EF-465D-BB80-87408E9826B1}" srcOrd="0" destOrd="0" presId="urn:microsoft.com/office/officeart/2008/layout/VerticalCurvedList"/>
    <dgm:cxn modelId="{BD87B1ED-0F80-4E0D-B88B-F3815D99EA41}" srcId="{B74DCF02-3999-4105-94A8-7D62D9107693}" destId="{BBC33768-AB06-4B72-8DCC-752295B31ABD}" srcOrd="5" destOrd="0" parTransId="{46BA2AEE-9FF3-4AE0-BF7C-F1C6F5F2FBB3}" sibTransId="{779D4AFA-D767-43B6-8B5D-C7D9299EC106}"/>
    <dgm:cxn modelId="{D0C50A42-BE3A-4DFB-98FE-11EBB0C8D863}" srcId="{B74DCF02-3999-4105-94A8-7D62D9107693}" destId="{CDC73CE5-A5F5-46E0-AFCE-C6B2E5EDE85B}" srcOrd="2" destOrd="0" parTransId="{B2D81C40-8411-4C97-AFFB-0E9AE7778A77}" sibTransId="{D28230AF-C11C-4D80-9628-78F3E316D578}"/>
    <dgm:cxn modelId="{DF4804CB-C6FB-4946-8171-7CD72918E71B}" type="presOf" srcId="{423EDF08-C119-4E18-8CC6-EDF80D42861C}" destId="{1CA6082E-67CE-423C-BD0A-129F38727ACF}" srcOrd="0" destOrd="0" presId="urn:microsoft.com/office/officeart/2008/layout/VerticalCurvedList"/>
    <dgm:cxn modelId="{8BB8D7F4-B259-44BC-BFAC-F92A0A60E845}" type="presOf" srcId="{A4400BBB-22ED-4BA9-BF06-F5283F8D1697}" destId="{782DDA09-5D2E-4997-9B92-DCC12F877996}" srcOrd="0" destOrd="0" presId="urn:microsoft.com/office/officeart/2008/layout/VerticalCurvedList"/>
    <dgm:cxn modelId="{81DED259-BE7D-4FB2-ABEC-BC450ADBE85D}" type="presOf" srcId="{E7D2A9CE-F3EC-44AF-AD7A-3D2FD514FE42}" destId="{55E257A9-B79D-4CBA-A9BC-7F373492E10A}" srcOrd="0" destOrd="0" presId="urn:microsoft.com/office/officeart/2008/layout/VerticalCurvedList"/>
    <dgm:cxn modelId="{969C2611-C8EC-4347-AF6E-5BBB28C5C40F}" type="presParOf" srcId="{47B1C7BA-9AFB-41DB-B850-D921836F6182}" destId="{DEB4354A-EB71-4B12-99F4-AA8F2636448C}" srcOrd="0" destOrd="0" presId="urn:microsoft.com/office/officeart/2008/layout/VerticalCurvedList"/>
    <dgm:cxn modelId="{2B7607A8-EDD0-4CC1-86A8-E2E07A78EE1B}" type="presParOf" srcId="{DEB4354A-EB71-4B12-99F4-AA8F2636448C}" destId="{8CE28D68-027A-4319-AEAE-3376B4CD8F5B}" srcOrd="0" destOrd="0" presId="urn:microsoft.com/office/officeart/2008/layout/VerticalCurvedList"/>
    <dgm:cxn modelId="{2F71838F-833C-4161-850E-2C7ED3E56F95}" type="presParOf" srcId="{8CE28D68-027A-4319-AEAE-3376B4CD8F5B}" destId="{64CEF597-B410-4DBA-A3E4-1F1F9D0B55E4}" srcOrd="0" destOrd="0" presId="urn:microsoft.com/office/officeart/2008/layout/VerticalCurvedList"/>
    <dgm:cxn modelId="{32D8FBDD-E291-43B4-B6AA-0726A1584410}" type="presParOf" srcId="{8CE28D68-027A-4319-AEAE-3376B4CD8F5B}" destId="{FBC09692-A731-4D62-A69E-07B9E3EBC57A}" srcOrd="1" destOrd="0" presId="urn:microsoft.com/office/officeart/2008/layout/VerticalCurvedList"/>
    <dgm:cxn modelId="{83BFCB7B-C1B5-4572-B8D6-90107E9D0866}" type="presParOf" srcId="{8CE28D68-027A-4319-AEAE-3376B4CD8F5B}" destId="{9BC56647-4FDA-4560-98B8-5FC95C6F1818}" srcOrd="2" destOrd="0" presId="urn:microsoft.com/office/officeart/2008/layout/VerticalCurvedList"/>
    <dgm:cxn modelId="{3004DFD6-38B7-4437-8FC4-9FA2A41E667D}" type="presParOf" srcId="{8CE28D68-027A-4319-AEAE-3376B4CD8F5B}" destId="{52A3562B-54CA-485E-BE67-1EB556163EF1}" srcOrd="3" destOrd="0" presId="urn:microsoft.com/office/officeart/2008/layout/VerticalCurvedList"/>
    <dgm:cxn modelId="{E962240B-781A-4F4F-A7A0-2C4862ECEB1A}" type="presParOf" srcId="{DEB4354A-EB71-4B12-99F4-AA8F2636448C}" destId="{024B3B33-9982-4E47-B140-D8FB22C4D8A9}" srcOrd="1" destOrd="0" presId="urn:microsoft.com/office/officeart/2008/layout/VerticalCurvedList"/>
    <dgm:cxn modelId="{0E5C4145-719F-4773-80FC-F6F97ADD7EEA}" type="presParOf" srcId="{DEB4354A-EB71-4B12-99F4-AA8F2636448C}" destId="{B136E757-D8B3-4543-B524-D68E53BBEBC0}" srcOrd="2" destOrd="0" presId="urn:microsoft.com/office/officeart/2008/layout/VerticalCurvedList"/>
    <dgm:cxn modelId="{946EE3DD-E9F4-413F-8B11-A358862ED2EC}" type="presParOf" srcId="{B136E757-D8B3-4543-B524-D68E53BBEBC0}" destId="{C2FF0720-A96B-45C4-896E-37070A0DB018}" srcOrd="0" destOrd="0" presId="urn:microsoft.com/office/officeart/2008/layout/VerticalCurvedList"/>
    <dgm:cxn modelId="{AB13925E-86B8-471B-88E0-05643426FE93}" type="presParOf" srcId="{DEB4354A-EB71-4B12-99F4-AA8F2636448C}" destId="{782DDA09-5D2E-4997-9B92-DCC12F877996}" srcOrd="3" destOrd="0" presId="urn:microsoft.com/office/officeart/2008/layout/VerticalCurvedList"/>
    <dgm:cxn modelId="{B1ECFF6C-4193-4A99-82EE-7943B4E5ABE3}" type="presParOf" srcId="{DEB4354A-EB71-4B12-99F4-AA8F2636448C}" destId="{8C9DB433-A7BF-4CB6-944B-0E42771983FD}" srcOrd="4" destOrd="0" presId="urn:microsoft.com/office/officeart/2008/layout/VerticalCurvedList"/>
    <dgm:cxn modelId="{814ABA5E-004E-4B1A-A312-4148B12B2760}" type="presParOf" srcId="{8C9DB433-A7BF-4CB6-944B-0E42771983FD}" destId="{285C45CF-FA66-416A-9397-AF57601CF385}" srcOrd="0" destOrd="0" presId="urn:microsoft.com/office/officeart/2008/layout/VerticalCurvedList"/>
    <dgm:cxn modelId="{B3DD9F52-7265-41D1-B57B-2B375C36914D}" type="presParOf" srcId="{DEB4354A-EB71-4B12-99F4-AA8F2636448C}" destId="{9F44CA57-D8C0-4F3B-AC33-CAA4978DB0EF}" srcOrd="5" destOrd="0" presId="urn:microsoft.com/office/officeart/2008/layout/VerticalCurvedList"/>
    <dgm:cxn modelId="{5F54A99D-7D96-454E-953F-BA06624331B2}" type="presParOf" srcId="{DEB4354A-EB71-4B12-99F4-AA8F2636448C}" destId="{90719311-4754-4EA8-9BF8-BED657CA63C5}" srcOrd="6" destOrd="0" presId="urn:microsoft.com/office/officeart/2008/layout/VerticalCurvedList"/>
    <dgm:cxn modelId="{30A42EBC-964C-47A7-8412-CBDE7EFEE873}" type="presParOf" srcId="{90719311-4754-4EA8-9BF8-BED657CA63C5}" destId="{1F6CB4F6-AE29-44AA-9769-3C9D55BEB147}" srcOrd="0" destOrd="0" presId="urn:microsoft.com/office/officeart/2008/layout/VerticalCurvedList"/>
    <dgm:cxn modelId="{58685920-3B23-4320-8F69-B4D77E4CF4CC}" type="presParOf" srcId="{DEB4354A-EB71-4B12-99F4-AA8F2636448C}" destId="{55E257A9-B79D-4CBA-A9BC-7F373492E10A}" srcOrd="7" destOrd="0" presId="urn:microsoft.com/office/officeart/2008/layout/VerticalCurvedList"/>
    <dgm:cxn modelId="{68634B37-023C-44C8-98C9-2A61A7F45374}" type="presParOf" srcId="{DEB4354A-EB71-4B12-99F4-AA8F2636448C}" destId="{FF2D7491-9EF3-465C-9A30-0CBC596DF20A}" srcOrd="8" destOrd="0" presId="urn:microsoft.com/office/officeart/2008/layout/VerticalCurvedList"/>
    <dgm:cxn modelId="{D43CBBEE-ED4D-439C-9A81-222123DDD44E}" type="presParOf" srcId="{FF2D7491-9EF3-465C-9A30-0CBC596DF20A}" destId="{ED90BE93-BA89-4B1F-A330-B4EA091389E1}" srcOrd="0" destOrd="0" presId="urn:microsoft.com/office/officeart/2008/layout/VerticalCurvedList"/>
    <dgm:cxn modelId="{832BC83D-E756-48DE-A777-F523E5E78BEC}" type="presParOf" srcId="{DEB4354A-EB71-4B12-99F4-AA8F2636448C}" destId="{1CA6082E-67CE-423C-BD0A-129F38727ACF}" srcOrd="9" destOrd="0" presId="urn:microsoft.com/office/officeart/2008/layout/VerticalCurvedList"/>
    <dgm:cxn modelId="{03B9AD89-F205-4257-BAE2-FFC5F63F8888}" type="presParOf" srcId="{DEB4354A-EB71-4B12-99F4-AA8F2636448C}" destId="{202B3A4F-500C-4953-AB35-6704A4F218C1}" srcOrd="10" destOrd="0" presId="urn:microsoft.com/office/officeart/2008/layout/VerticalCurvedList"/>
    <dgm:cxn modelId="{031FD672-2E3F-4A94-9D8F-1DC11B1DF887}" type="presParOf" srcId="{202B3A4F-500C-4953-AB35-6704A4F218C1}" destId="{73A6A7D3-96F7-429A-AC84-B359723203E7}" srcOrd="0" destOrd="0" presId="urn:microsoft.com/office/officeart/2008/layout/VerticalCurvedList"/>
    <dgm:cxn modelId="{9B3DC41E-8C19-410D-A73A-22DB9E890ED5}" type="presParOf" srcId="{DEB4354A-EB71-4B12-99F4-AA8F2636448C}" destId="{21831DE0-50EF-465D-BB80-87408E9826B1}" srcOrd="11" destOrd="0" presId="urn:microsoft.com/office/officeart/2008/layout/VerticalCurvedList"/>
    <dgm:cxn modelId="{31768830-C8B9-4086-A488-758FE68ABC0E}" type="presParOf" srcId="{DEB4354A-EB71-4B12-99F4-AA8F2636448C}" destId="{17FDF608-BB07-450E-9329-ACE8A3500140}" srcOrd="12" destOrd="0" presId="urn:microsoft.com/office/officeart/2008/layout/VerticalCurvedList"/>
    <dgm:cxn modelId="{5E5AC41F-3BB2-4C43-96AA-0B20CBA4AD15}" type="presParOf" srcId="{17FDF608-BB07-450E-9329-ACE8A3500140}" destId="{28AD2B91-57AF-4775-BC0E-ED7451BC1D1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23FF91-A0A1-4A97-95DD-8BAAE3840218}"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IN"/>
        </a:p>
      </dgm:t>
    </dgm:pt>
    <dgm:pt modelId="{99ACF56E-D127-4A12-939C-429A5201BD7A}">
      <dgm:prSet/>
      <dgm:spPr/>
      <dgm:t>
        <a:bodyPr/>
        <a:lstStyle/>
        <a:p>
          <a:pPr rtl="0"/>
          <a:r>
            <a:rPr lang="en-IN" b="1" smtClean="0"/>
            <a:t>Short-Term Fellowship Abroad &amp; at Indian Institutes </a:t>
          </a:r>
          <a:endParaRPr lang="en-IN"/>
        </a:p>
      </dgm:t>
    </dgm:pt>
    <dgm:pt modelId="{ECA50882-ECE4-41BB-931B-DA3F6DB8E529}" type="parTrans" cxnId="{8C02E927-978F-4056-99D8-AB6CCFF84D71}">
      <dgm:prSet/>
      <dgm:spPr/>
      <dgm:t>
        <a:bodyPr/>
        <a:lstStyle/>
        <a:p>
          <a:endParaRPr lang="en-IN"/>
        </a:p>
      </dgm:t>
    </dgm:pt>
    <dgm:pt modelId="{A5CE6F95-CEA1-4556-A9BD-FFCDE439C0F1}" type="sibTrans" cxnId="{8C02E927-978F-4056-99D8-AB6CCFF84D71}">
      <dgm:prSet/>
      <dgm:spPr/>
      <dgm:t>
        <a:bodyPr/>
        <a:lstStyle/>
        <a:p>
          <a:endParaRPr lang="en-IN"/>
        </a:p>
      </dgm:t>
    </dgm:pt>
    <dgm:pt modelId="{51C54919-1F41-46F5-99A1-7CF8E84896F7}">
      <dgm:prSet/>
      <dgm:spPr/>
      <dgm:t>
        <a:bodyPr/>
        <a:lstStyle/>
        <a:p>
          <a:pPr rtl="0"/>
          <a:r>
            <a:rPr lang="en-IN" b="1" smtClean="0"/>
            <a:t>Long-Term Fellowship Abroad &amp; at Indian Institutes </a:t>
          </a:r>
          <a:endParaRPr lang="en-IN"/>
        </a:p>
      </dgm:t>
    </dgm:pt>
    <dgm:pt modelId="{7EF8EEFD-6C45-4C0C-925D-BA4060AFEF0C}" type="parTrans" cxnId="{5EE8FB21-51E7-403F-969A-17118DC53327}">
      <dgm:prSet/>
      <dgm:spPr/>
      <dgm:t>
        <a:bodyPr/>
        <a:lstStyle/>
        <a:p>
          <a:endParaRPr lang="en-IN"/>
        </a:p>
      </dgm:t>
    </dgm:pt>
    <dgm:pt modelId="{2AAA3B5B-E4DB-4519-A48B-8F49A515E215}" type="sibTrans" cxnId="{5EE8FB21-51E7-403F-969A-17118DC53327}">
      <dgm:prSet/>
      <dgm:spPr/>
      <dgm:t>
        <a:bodyPr/>
        <a:lstStyle/>
        <a:p>
          <a:endParaRPr lang="en-IN"/>
        </a:p>
      </dgm:t>
    </dgm:pt>
    <dgm:pt modelId="{969CC4A2-EF2A-40B7-96C3-C61D1200C5B2}">
      <dgm:prSet/>
      <dgm:spPr/>
      <dgm:t>
        <a:bodyPr/>
        <a:lstStyle/>
        <a:p>
          <a:pPr rtl="0"/>
          <a:r>
            <a:rPr lang="en-IN" b="1" dirty="0" smtClean="0"/>
            <a:t>Women Scientists </a:t>
          </a:r>
          <a:r>
            <a:rPr lang="en-IN" b="1" dirty="0" smtClean="0"/>
            <a:t>Fellowship</a:t>
          </a:r>
          <a:endParaRPr lang="en-IN" dirty="0"/>
        </a:p>
      </dgm:t>
    </dgm:pt>
    <dgm:pt modelId="{23A4D36F-4BA5-4998-8EEC-17C1B67279B3}" type="parTrans" cxnId="{5DEACDAB-C1B2-4BD2-813E-E95144758D7F}">
      <dgm:prSet/>
      <dgm:spPr/>
      <dgm:t>
        <a:bodyPr/>
        <a:lstStyle/>
        <a:p>
          <a:endParaRPr lang="en-IN"/>
        </a:p>
      </dgm:t>
    </dgm:pt>
    <dgm:pt modelId="{457D37D8-D617-44DC-A585-488DB045572E}" type="sibTrans" cxnId="{5DEACDAB-C1B2-4BD2-813E-E95144758D7F}">
      <dgm:prSet/>
      <dgm:spPr/>
      <dgm:t>
        <a:bodyPr/>
        <a:lstStyle/>
        <a:p>
          <a:endParaRPr lang="en-IN"/>
        </a:p>
      </dgm:t>
    </dgm:pt>
    <dgm:pt modelId="{41D74EB4-9953-4335-ACE1-56E0F4DC388B}">
      <dgm:prSet/>
      <dgm:spPr/>
      <dgm:t>
        <a:bodyPr/>
        <a:lstStyle/>
        <a:p>
          <a:pPr rtl="0"/>
          <a:r>
            <a:rPr lang="en-IN" b="1" dirty="0" smtClean="0"/>
            <a:t>Support To Institutions and Scientific Professionals /Bodies / Associations</a:t>
          </a:r>
          <a:endParaRPr lang="en-IN" dirty="0"/>
        </a:p>
      </dgm:t>
    </dgm:pt>
    <dgm:pt modelId="{3E2597B8-6446-4FDD-9650-2BB8E246D5A6}" type="parTrans" cxnId="{F2ED0FA2-A0C8-4941-B5D7-9DC05E968499}">
      <dgm:prSet/>
      <dgm:spPr/>
      <dgm:t>
        <a:bodyPr/>
        <a:lstStyle/>
        <a:p>
          <a:endParaRPr lang="en-IN"/>
        </a:p>
      </dgm:t>
    </dgm:pt>
    <dgm:pt modelId="{B2931313-B02B-4C01-932A-22DB56FF75CD}" type="sibTrans" cxnId="{F2ED0FA2-A0C8-4941-B5D7-9DC05E968499}">
      <dgm:prSet/>
      <dgm:spPr/>
      <dgm:t>
        <a:bodyPr/>
        <a:lstStyle/>
        <a:p>
          <a:endParaRPr lang="en-IN"/>
        </a:p>
      </dgm:t>
    </dgm:pt>
    <dgm:pt modelId="{8C6B8ECF-883C-4EAD-A217-758733B0B8D0}">
      <dgm:prSet/>
      <dgm:spPr/>
      <dgm:t>
        <a:bodyPr/>
        <a:lstStyle/>
        <a:p>
          <a:pPr rtl="0"/>
          <a:r>
            <a:rPr lang="en-IN" b="1" dirty="0" smtClean="0"/>
            <a:t>Start-Up Grant for Research Projects</a:t>
          </a:r>
          <a:endParaRPr lang="en-IN" dirty="0"/>
        </a:p>
      </dgm:t>
    </dgm:pt>
    <dgm:pt modelId="{6186D4F7-64A5-44DC-A51E-FAF13102C846}" type="parTrans" cxnId="{56B082B9-B4BC-4836-9E5E-63687E55C38F}">
      <dgm:prSet/>
      <dgm:spPr/>
      <dgm:t>
        <a:bodyPr/>
        <a:lstStyle/>
        <a:p>
          <a:endParaRPr lang="en-IN"/>
        </a:p>
      </dgm:t>
    </dgm:pt>
    <dgm:pt modelId="{50D7A87B-9739-45F1-B77C-29F2A6877B20}" type="sibTrans" cxnId="{56B082B9-B4BC-4836-9E5E-63687E55C38F}">
      <dgm:prSet/>
      <dgm:spPr/>
      <dgm:t>
        <a:bodyPr/>
        <a:lstStyle/>
        <a:p>
          <a:endParaRPr lang="en-IN"/>
        </a:p>
      </dgm:t>
    </dgm:pt>
    <dgm:pt modelId="{1AB29661-BFA8-48F9-B509-DDCC2400E15A}">
      <dgm:prSet/>
      <dgm:spPr/>
      <dgm:t>
        <a:bodyPr/>
        <a:lstStyle/>
        <a:p>
          <a:pPr rtl="0"/>
          <a:r>
            <a:rPr lang="en-IN" b="1" i="0" dirty="0" smtClean="0"/>
            <a:t>Biomedical research grant for NRI/OCI/PIO</a:t>
          </a:r>
          <a:r>
            <a:rPr lang="en-IN" b="1" dirty="0" smtClean="0"/>
            <a:t> </a:t>
          </a:r>
          <a:endParaRPr lang="en-IN" b="1" dirty="0"/>
        </a:p>
      </dgm:t>
    </dgm:pt>
    <dgm:pt modelId="{56DC9A79-82A1-4197-A4DC-E39D1A6CD2B6}" type="parTrans" cxnId="{9231FA37-E029-4C08-8D40-82B3508E7C49}">
      <dgm:prSet/>
      <dgm:spPr/>
      <dgm:t>
        <a:bodyPr/>
        <a:lstStyle/>
        <a:p>
          <a:endParaRPr lang="en-IN"/>
        </a:p>
      </dgm:t>
    </dgm:pt>
    <dgm:pt modelId="{271D02F4-F206-4894-9B8F-3E007921A879}" type="sibTrans" cxnId="{9231FA37-E029-4C08-8D40-82B3508E7C49}">
      <dgm:prSet/>
      <dgm:spPr/>
      <dgm:t>
        <a:bodyPr/>
        <a:lstStyle/>
        <a:p>
          <a:endParaRPr lang="en-IN"/>
        </a:p>
      </dgm:t>
    </dgm:pt>
    <dgm:pt modelId="{F88846F2-8950-4349-BB80-7128ABABFAF3}">
      <dgm:prSet/>
      <dgm:spPr/>
      <dgm:t>
        <a:bodyPr/>
        <a:lstStyle/>
        <a:p>
          <a:pPr rtl="0"/>
          <a:r>
            <a:rPr lang="en-IN" b="1" i="0" dirty="0" smtClean="0"/>
            <a:t>Fellowship for best achievement in biomedical research</a:t>
          </a:r>
          <a:endParaRPr lang="en-IN" b="1" dirty="0"/>
        </a:p>
      </dgm:t>
    </dgm:pt>
    <dgm:pt modelId="{86BCAEDC-D8D2-40A8-AFB9-D76D9876A84B}" type="parTrans" cxnId="{1442D61F-2F3B-45BC-8913-9B004A84896E}">
      <dgm:prSet/>
      <dgm:spPr/>
      <dgm:t>
        <a:bodyPr/>
        <a:lstStyle/>
        <a:p>
          <a:endParaRPr lang="en-IN"/>
        </a:p>
      </dgm:t>
    </dgm:pt>
    <dgm:pt modelId="{236ABDAE-5156-4505-875C-92E2FFFC18EA}" type="sibTrans" cxnId="{1442D61F-2F3B-45BC-8913-9B004A84896E}">
      <dgm:prSet/>
      <dgm:spPr/>
      <dgm:t>
        <a:bodyPr/>
        <a:lstStyle/>
        <a:p>
          <a:endParaRPr lang="en-IN"/>
        </a:p>
      </dgm:t>
    </dgm:pt>
    <dgm:pt modelId="{2EA40BC6-0D76-4FF6-B1E5-C65B18440FCF}" type="pres">
      <dgm:prSet presAssocID="{DA23FF91-A0A1-4A97-95DD-8BAAE3840218}" presName="Name0" presStyleCnt="0">
        <dgm:presLayoutVars>
          <dgm:chMax val="7"/>
          <dgm:chPref val="7"/>
          <dgm:dir/>
        </dgm:presLayoutVars>
      </dgm:prSet>
      <dgm:spPr/>
      <dgm:t>
        <a:bodyPr/>
        <a:lstStyle/>
        <a:p>
          <a:endParaRPr lang="en-IN"/>
        </a:p>
      </dgm:t>
    </dgm:pt>
    <dgm:pt modelId="{2171061D-2249-413A-AF47-E72D5C19D3BB}" type="pres">
      <dgm:prSet presAssocID="{DA23FF91-A0A1-4A97-95DD-8BAAE3840218}" presName="Name1" presStyleCnt="0"/>
      <dgm:spPr/>
    </dgm:pt>
    <dgm:pt modelId="{CA4B173A-8C29-4A62-B739-64458F33A7E5}" type="pres">
      <dgm:prSet presAssocID="{DA23FF91-A0A1-4A97-95DD-8BAAE3840218}" presName="cycle" presStyleCnt="0"/>
      <dgm:spPr/>
    </dgm:pt>
    <dgm:pt modelId="{001A4756-C473-42AF-87EC-27A7C6CC9319}" type="pres">
      <dgm:prSet presAssocID="{DA23FF91-A0A1-4A97-95DD-8BAAE3840218}" presName="srcNode" presStyleLbl="node1" presStyleIdx="0" presStyleCnt="7"/>
      <dgm:spPr/>
    </dgm:pt>
    <dgm:pt modelId="{60FA6783-EBB7-4BEF-9183-5810AA85DC4D}" type="pres">
      <dgm:prSet presAssocID="{DA23FF91-A0A1-4A97-95DD-8BAAE3840218}" presName="conn" presStyleLbl="parChTrans1D2" presStyleIdx="0" presStyleCnt="1"/>
      <dgm:spPr/>
      <dgm:t>
        <a:bodyPr/>
        <a:lstStyle/>
        <a:p>
          <a:endParaRPr lang="en-IN"/>
        </a:p>
      </dgm:t>
    </dgm:pt>
    <dgm:pt modelId="{BB5F53E6-EB14-47E3-B2CA-E7DF5F4B00C6}" type="pres">
      <dgm:prSet presAssocID="{DA23FF91-A0A1-4A97-95DD-8BAAE3840218}" presName="extraNode" presStyleLbl="node1" presStyleIdx="0" presStyleCnt="7"/>
      <dgm:spPr/>
    </dgm:pt>
    <dgm:pt modelId="{990A99EC-8840-4BCB-B506-98E273813EB6}" type="pres">
      <dgm:prSet presAssocID="{DA23FF91-A0A1-4A97-95DD-8BAAE3840218}" presName="dstNode" presStyleLbl="node1" presStyleIdx="0" presStyleCnt="7"/>
      <dgm:spPr/>
    </dgm:pt>
    <dgm:pt modelId="{A56FA188-BB0C-4C8D-8F05-E078B8A50AA8}" type="pres">
      <dgm:prSet presAssocID="{99ACF56E-D127-4A12-939C-429A5201BD7A}" presName="text_1" presStyleLbl="node1" presStyleIdx="0" presStyleCnt="7">
        <dgm:presLayoutVars>
          <dgm:bulletEnabled val="1"/>
        </dgm:presLayoutVars>
      </dgm:prSet>
      <dgm:spPr/>
      <dgm:t>
        <a:bodyPr/>
        <a:lstStyle/>
        <a:p>
          <a:endParaRPr lang="en-IN"/>
        </a:p>
      </dgm:t>
    </dgm:pt>
    <dgm:pt modelId="{D1FD74F4-4222-40E7-893A-76309CAC3C58}" type="pres">
      <dgm:prSet presAssocID="{99ACF56E-D127-4A12-939C-429A5201BD7A}" presName="accent_1" presStyleCnt="0"/>
      <dgm:spPr/>
    </dgm:pt>
    <dgm:pt modelId="{98232102-27FE-406D-9BB2-3BAF469FBC91}" type="pres">
      <dgm:prSet presAssocID="{99ACF56E-D127-4A12-939C-429A5201BD7A}" presName="accentRepeatNode" presStyleLbl="solidFgAcc1" presStyleIdx="0" presStyleCnt="7"/>
      <dgm:spPr/>
    </dgm:pt>
    <dgm:pt modelId="{45B9C39B-2716-41D1-8382-A059E192CE86}" type="pres">
      <dgm:prSet presAssocID="{51C54919-1F41-46F5-99A1-7CF8E84896F7}" presName="text_2" presStyleLbl="node1" presStyleIdx="1" presStyleCnt="7">
        <dgm:presLayoutVars>
          <dgm:bulletEnabled val="1"/>
        </dgm:presLayoutVars>
      </dgm:prSet>
      <dgm:spPr/>
      <dgm:t>
        <a:bodyPr/>
        <a:lstStyle/>
        <a:p>
          <a:endParaRPr lang="en-IN"/>
        </a:p>
      </dgm:t>
    </dgm:pt>
    <dgm:pt modelId="{796A6B04-016E-4978-970B-AA90CC1321F7}" type="pres">
      <dgm:prSet presAssocID="{51C54919-1F41-46F5-99A1-7CF8E84896F7}" presName="accent_2" presStyleCnt="0"/>
      <dgm:spPr/>
    </dgm:pt>
    <dgm:pt modelId="{F01648FA-1583-4B79-8A46-1052E84133B3}" type="pres">
      <dgm:prSet presAssocID="{51C54919-1F41-46F5-99A1-7CF8E84896F7}" presName="accentRepeatNode" presStyleLbl="solidFgAcc1" presStyleIdx="1" presStyleCnt="7"/>
      <dgm:spPr/>
    </dgm:pt>
    <dgm:pt modelId="{48CC14DC-044D-4484-A57F-218A4BF24E71}" type="pres">
      <dgm:prSet presAssocID="{969CC4A2-EF2A-40B7-96C3-C61D1200C5B2}" presName="text_3" presStyleLbl="node1" presStyleIdx="2" presStyleCnt="7">
        <dgm:presLayoutVars>
          <dgm:bulletEnabled val="1"/>
        </dgm:presLayoutVars>
      </dgm:prSet>
      <dgm:spPr/>
      <dgm:t>
        <a:bodyPr/>
        <a:lstStyle/>
        <a:p>
          <a:endParaRPr lang="en-IN"/>
        </a:p>
      </dgm:t>
    </dgm:pt>
    <dgm:pt modelId="{C32806E9-4744-4906-B977-3E167CFA936F}" type="pres">
      <dgm:prSet presAssocID="{969CC4A2-EF2A-40B7-96C3-C61D1200C5B2}" presName="accent_3" presStyleCnt="0"/>
      <dgm:spPr/>
    </dgm:pt>
    <dgm:pt modelId="{57A15C8F-75FB-43BD-822F-D8BA50593021}" type="pres">
      <dgm:prSet presAssocID="{969CC4A2-EF2A-40B7-96C3-C61D1200C5B2}" presName="accentRepeatNode" presStyleLbl="solidFgAcc1" presStyleIdx="2" presStyleCnt="7"/>
      <dgm:spPr/>
    </dgm:pt>
    <dgm:pt modelId="{1139EB81-D5A4-456A-8C75-71C5677FA348}" type="pres">
      <dgm:prSet presAssocID="{1AB29661-BFA8-48F9-B509-DDCC2400E15A}" presName="text_4" presStyleLbl="node1" presStyleIdx="3" presStyleCnt="7" custLinFactNeighborX="-1569" custLinFactNeighborY="-10975">
        <dgm:presLayoutVars>
          <dgm:bulletEnabled val="1"/>
        </dgm:presLayoutVars>
      </dgm:prSet>
      <dgm:spPr/>
      <dgm:t>
        <a:bodyPr/>
        <a:lstStyle/>
        <a:p>
          <a:endParaRPr lang="en-IN"/>
        </a:p>
      </dgm:t>
    </dgm:pt>
    <dgm:pt modelId="{5114BD9D-0947-4049-8686-F2886539E0BD}" type="pres">
      <dgm:prSet presAssocID="{1AB29661-BFA8-48F9-B509-DDCC2400E15A}" presName="accent_4" presStyleCnt="0"/>
      <dgm:spPr/>
    </dgm:pt>
    <dgm:pt modelId="{3BE9E1CA-0B4F-4FDF-891A-58675825C05F}" type="pres">
      <dgm:prSet presAssocID="{1AB29661-BFA8-48F9-B509-DDCC2400E15A}" presName="accentRepeatNode" presStyleLbl="solidFgAcc1" presStyleIdx="3" presStyleCnt="7"/>
      <dgm:spPr/>
    </dgm:pt>
    <dgm:pt modelId="{07626BFA-57C3-4451-84B4-6D28F0F8410E}" type="pres">
      <dgm:prSet presAssocID="{41D74EB4-9953-4335-ACE1-56E0F4DC388B}" presName="text_5" presStyleLbl="node1" presStyleIdx="4" presStyleCnt="7">
        <dgm:presLayoutVars>
          <dgm:bulletEnabled val="1"/>
        </dgm:presLayoutVars>
      </dgm:prSet>
      <dgm:spPr/>
      <dgm:t>
        <a:bodyPr/>
        <a:lstStyle/>
        <a:p>
          <a:endParaRPr lang="en-IN"/>
        </a:p>
      </dgm:t>
    </dgm:pt>
    <dgm:pt modelId="{E728A19C-6567-4DB3-9C6D-25FD24101BE8}" type="pres">
      <dgm:prSet presAssocID="{41D74EB4-9953-4335-ACE1-56E0F4DC388B}" presName="accent_5" presStyleCnt="0"/>
      <dgm:spPr/>
    </dgm:pt>
    <dgm:pt modelId="{325D826A-6546-4169-8CEF-88F92DC5F928}" type="pres">
      <dgm:prSet presAssocID="{41D74EB4-9953-4335-ACE1-56E0F4DC388B}" presName="accentRepeatNode" presStyleLbl="solidFgAcc1" presStyleIdx="4" presStyleCnt="7"/>
      <dgm:spPr/>
    </dgm:pt>
    <dgm:pt modelId="{88401258-7CFC-472D-B73E-5BCE4162F89E}" type="pres">
      <dgm:prSet presAssocID="{8C6B8ECF-883C-4EAD-A217-758733B0B8D0}" presName="text_6" presStyleLbl="node1" presStyleIdx="5" presStyleCnt="7">
        <dgm:presLayoutVars>
          <dgm:bulletEnabled val="1"/>
        </dgm:presLayoutVars>
      </dgm:prSet>
      <dgm:spPr/>
      <dgm:t>
        <a:bodyPr/>
        <a:lstStyle/>
        <a:p>
          <a:endParaRPr lang="en-IN"/>
        </a:p>
      </dgm:t>
    </dgm:pt>
    <dgm:pt modelId="{A2B69E33-1A86-4B4A-BB5B-3D647C75B0BB}" type="pres">
      <dgm:prSet presAssocID="{8C6B8ECF-883C-4EAD-A217-758733B0B8D0}" presName="accent_6" presStyleCnt="0"/>
      <dgm:spPr/>
    </dgm:pt>
    <dgm:pt modelId="{99B556CC-E3D1-42E6-8A0A-E739FC83F587}" type="pres">
      <dgm:prSet presAssocID="{8C6B8ECF-883C-4EAD-A217-758733B0B8D0}" presName="accentRepeatNode" presStyleLbl="solidFgAcc1" presStyleIdx="5" presStyleCnt="7"/>
      <dgm:spPr/>
    </dgm:pt>
    <dgm:pt modelId="{D23B0867-DA85-48D8-90B9-88C14B780441}" type="pres">
      <dgm:prSet presAssocID="{F88846F2-8950-4349-BB80-7128ABABFAF3}" presName="text_7" presStyleLbl="node1" presStyleIdx="6" presStyleCnt="7">
        <dgm:presLayoutVars>
          <dgm:bulletEnabled val="1"/>
        </dgm:presLayoutVars>
      </dgm:prSet>
      <dgm:spPr/>
      <dgm:t>
        <a:bodyPr/>
        <a:lstStyle/>
        <a:p>
          <a:endParaRPr lang="en-IN"/>
        </a:p>
      </dgm:t>
    </dgm:pt>
    <dgm:pt modelId="{D0176D63-0E73-4874-9B85-F6F522659B2B}" type="pres">
      <dgm:prSet presAssocID="{F88846F2-8950-4349-BB80-7128ABABFAF3}" presName="accent_7" presStyleCnt="0"/>
      <dgm:spPr/>
    </dgm:pt>
    <dgm:pt modelId="{9F28348D-DD19-42C0-B80D-52460C2FF273}" type="pres">
      <dgm:prSet presAssocID="{F88846F2-8950-4349-BB80-7128ABABFAF3}" presName="accentRepeatNode" presStyleLbl="solidFgAcc1" presStyleIdx="6" presStyleCnt="7"/>
      <dgm:spPr/>
    </dgm:pt>
  </dgm:ptLst>
  <dgm:cxnLst>
    <dgm:cxn modelId="{86FCDE24-9C36-4D1C-AC00-C8C9F24A91CB}" type="presOf" srcId="{969CC4A2-EF2A-40B7-96C3-C61D1200C5B2}" destId="{48CC14DC-044D-4484-A57F-218A4BF24E71}" srcOrd="0" destOrd="0" presId="urn:microsoft.com/office/officeart/2008/layout/VerticalCurvedList"/>
    <dgm:cxn modelId="{9231FA37-E029-4C08-8D40-82B3508E7C49}" srcId="{DA23FF91-A0A1-4A97-95DD-8BAAE3840218}" destId="{1AB29661-BFA8-48F9-B509-DDCC2400E15A}" srcOrd="3" destOrd="0" parTransId="{56DC9A79-82A1-4197-A4DC-E39D1A6CD2B6}" sibTransId="{271D02F4-F206-4894-9B8F-3E007921A879}"/>
    <dgm:cxn modelId="{F2ED0FA2-A0C8-4941-B5D7-9DC05E968499}" srcId="{DA23FF91-A0A1-4A97-95DD-8BAAE3840218}" destId="{41D74EB4-9953-4335-ACE1-56E0F4DC388B}" srcOrd="4" destOrd="0" parTransId="{3E2597B8-6446-4FDD-9650-2BB8E246D5A6}" sibTransId="{B2931313-B02B-4C01-932A-22DB56FF75CD}"/>
    <dgm:cxn modelId="{2C93F125-B60B-4D36-BF1B-8B97C26AD9A5}" type="presOf" srcId="{99ACF56E-D127-4A12-939C-429A5201BD7A}" destId="{A56FA188-BB0C-4C8D-8F05-E078B8A50AA8}" srcOrd="0" destOrd="0" presId="urn:microsoft.com/office/officeart/2008/layout/VerticalCurvedList"/>
    <dgm:cxn modelId="{5EE8FB21-51E7-403F-969A-17118DC53327}" srcId="{DA23FF91-A0A1-4A97-95DD-8BAAE3840218}" destId="{51C54919-1F41-46F5-99A1-7CF8E84896F7}" srcOrd="1" destOrd="0" parTransId="{7EF8EEFD-6C45-4C0C-925D-BA4060AFEF0C}" sibTransId="{2AAA3B5B-E4DB-4519-A48B-8F49A515E215}"/>
    <dgm:cxn modelId="{1442D61F-2F3B-45BC-8913-9B004A84896E}" srcId="{DA23FF91-A0A1-4A97-95DD-8BAAE3840218}" destId="{F88846F2-8950-4349-BB80-7128ABABFAF3}" srcOrd="6" destOrd="0" parTransId="{86BCAEDC-D8D2-40A8-AFB9-D76D9876A84B}" sibTransId="{236ABDAE-5156-4505-875C-92E2FFFC18EA}"/>
    <dgm:cxn modelId="{8C02E927-978F-4056-99D8-AB6CCFF84D71}" srcId="{DA23FF91-A0A1-4A97-95DD-8BAAE3840218}" destId="{99ACF56E-D127-4A12-939C-429A5201BD7A}" srcOrd="0" destOrd="0" parTransId="{ECA50882-ECE4-41BB-931B-DA3F6DB8E529}" sibTransId="{A5CE6F95-CEA1-4556-A9BD-FFCDE439C0F1}"/>
    <dgm:cxn modelId="{E7BF4240-6B88-47E9-B3F2-E1285A68BD74}" type="presOf" srcId="{F88846F2-8950-4349-BB80-7128ABABFAF3}" destId="{D23B0867-DA85-48D8-90B9-88C14B780441}" srcOrd="0" destOrd="0" presId="urn:microsoft.com/office/officeart/2008/layout/VerticalCurvedList"/>
    <dgm:cxn modelId="{5B6F5A2D-FCDD-4CF4-8981-0343A116F77A}" type="presOf" srcId="{8C6B8ECF-883C-4EAD-A217-758733B0B8D0}" destId="{88401258-7CFC-472D-B73E-5BCE4162F89E}" srcOrd="0" destOrd="0" presId="urn:microsoft.com/office/officeart/2008/layout/VerticalCurvedList"/>
    <dgm:cxn modelId="{DD35074F-DF9D-4CE8-BC96-7FF4F1868868}" type="presOf" srcId="{1AB29661-BFA8-48F9-B509-DDCC2400E15A}" destId="{1139EB81-D5A4-456A-8C75-71C5677FA348}" srcOrd="0" destOrd="0" presId="urn:microsoft.com/office/officeart/2008/layout/VerticalCurvedList"/>
    <dgm:cxn modelId="{EF0A4232-2AC1-4CFB-9581-946D4E3E91E3}" type="presOf" srcId="{51C54919-1F41-46F5-99A1-7CF8E84896F7}" destId="{45B9C39B-2716-41D1-8382-A059E192CE86}" srcOrd="0" destOrd="0" presId="urn:microsoft.com/office/officeart/2008/layout/VerticalCurvedList"/>
    <dgm:cxn modelId="{A9E38B92-0C95-4B2F-8CDD-4007CD7C1F8E}" type="presOf" srcId="{A5CE6F95-CEA1-4556-A9BD-FFCDE439C0F1}" destId="{60FA6783-EBB7-4BEF-9183-5810AA85DC4D}" srcOrd="0" destOrd="0" presId="urn:microsoft.com/office/officeart/2008/layout/VerticalCurvedList"/>
    <dgm:cxn modelId="{56B082B9-B4BC-4836-9E5E-63687E55C38F}" srcId="{DA23FF91-A0A1-4A97-95DD-8BAAE3840218}" destId="{8C6B8ECF-883C-4EAD-A217-758733B0B8D0}" srcOrd="5" destOrd="0" parTransId="{6186D4F7-64A5-44DC-A51E-FAF13102C846}" sibTransId="{50D7A87B-9739-45F1-B77C-29F2A6877B20}"/>
    <dgm:cxn modelId="{399F9ACC-F2D1-42BD-BAB7-DDBE413ED311}" type="presOf" srcId="{DA23FF91-A0A1-4A97-95DD-8BAAE3840218}" destId="{2EA40BC6-0D76-4FF6-B1E5-C65B18440FCF}" srcOrd="0" destOrd="0" presId="urn:microsoft.com/office/officeart/2008/layout/VerticalCurvedList"/>
    <dgm:cxn modelId="{4D733CB7-5CA2-48C0-86D1-741CCB437D00}" type="presOf" srcId="{41D74EB4-9953-4335-ACE1-56E0F4DC388B}" destId="{07626BFA-57C3-4451-84B4-6D28F0F8410E}" srcOrd="0" destOrd="0" presId="urn:microsoft.com/office/officeart/2008/layout/VerticalCurvedList"/>
    <dgm:cxn modelId="{5DEACDAB-C1B2-4BD2-813E-E95144758D7F}" srcId="{DA23FF91-A0A1-4A97-95DD-8BAAE3840218}" destId="{969CC4A2-EF2A-40B7-96C3-C61D1200C5B2}" srcOrd="2" destOrd="0" parTransId="{23A4D36F-4BA5-4998-8EEC-17C1B67279B3}" sibTransId="{457D37D8-D617-44DC-A585-488DB045572E}"/>
    <dgm:cxn modelId="{EFB8D481-31C1-470E-B3D4-20E80B27B4C3}" type="presParOf" srcId="{2EA40BC6-0D76-4FF6-B1E5-C65B18440FCF}" destId="{2171061D-2249-413A-AF47-E72D5C19D3BB}" srcOrd="0" destOrd="0" presId="urn:microsoft.com/office/officeart/2008/layout/VerticalCurvedList"/>
    <dgm:cxn modelId="{CA1EBD52-C104-46EE-8C48-A95EAD51B58D}" type="presParOf" srcId="{2171061D-2249-413A-AF47-E72D5C19D3BB}" destId="{CA4B173A-8C29-4A62-B739-64458F33A7E5}" srcOrd="0" destOrd="0" presId="urn:microsoft.com/office/officeart/2008/layout/VerticalCurvedList"/>
    <dgm:cxn modelId="{392A61DE-51F4-4EBA-A80A-7A62DF0CAAA9}" type="presParOf" srcId="{CA4B173A-8C29-4A62-B739-64458F33A7E5}" destId="{001A4756-C473-42AF-87EC-27A7C6CC9319}" srcOrd="0" destOrd="0" presId="urn:microsoft.com/office/officeart/2008/layout/VerticalCurvedList"/>
    <dgm:cxn modelId="{79442535-90C1-4C7A-899D-48B35CB9B0CD}" type="presParOf" srcId="{CA4B173A-8C29-4A62-B739-64458F33A7E5}" destId="{60FA6783-EBB7-4BEF-9183-5810AA85DC4D}" srcOrd="1" destOrd="0" presId="urn:microsoft.com/office/officeart/2008/layout/VerticalCurvedList"/>
    <dgm:cxn modelId="{8ADB09B4-1F54-4526-B80D-058203259ACC}" type="presParOf" srcId="{CA4B173A-8C29-4A62-B739-64458F33A7E5}" destId="{BB5F53E6-EB14-47E3-B2CA-E7DF5F4B00C6}" srcOrd="2" destOrd="0" presId="urn:microsoft.com/office/officeart/2008/layout/VerticalCurvedList"/>
    <dgm:cxn modelId="{21F5B7F9-5B3E-4563-BA4F-47A12CCCEE80}" type="presParOf" srcId="{CA4B173A-8C29-4A62-B739-64458F33A7E5}" destId="{990A99EC-8840-4BCB-B506-98E273813EB6}" srcOrd="3" destOrd="0" presId="urn:microsoft.com/office/officeart/2008/layout/VerticalCurvedList"/>
    <dgm:cxn modelId="{2B219567-9D86-485A-A8DD-C2B38ED17B61}" type="presParOf" srcId="{2171061D-2249-413A-AF47-E72D5C19D3BB}" destId="{A56FA188-BB0C-4C8D-8F05-E078B8A50AA8}" srcOrd="1" destOrd="0" presId="urn:microsoft.com/office/officeart/2008/layout/VerticalCurvedList"/>
    <dgm:cxn modelId="{41874099-328C-429F-8B8C-4F951EF987C8}" type="presParOf" srcId="{2171061D-2249-413A-AF47-E72D5C19D3BB}" destId="{D1FD74F4-4222-40E7-893A-76309CAC3C58}" srcOrd="2" destOrd="0" presId="urn:microsoft.com/office/officeart/2008/layout/VerticalCurvedList"/>
    <dgm:cxn modelId="{B295E063-0E0C-4F5C-9016-F8645335A7C6}" type="presParOf" srcId="{D1FD74F4-4222-40E7-893A-76309CAC3C58}" destId="{98232102-27FE-406D-9BB2-3BAF469FBC91}" srcOrd="0" destOrd="0" presId="urn:microsoft.com/office/officeart/2008/layout/VerticalCurvedList"/>
    <dgm:cxn modelId="{3D12A544-E5A9-4808-9EAB-E64834937767}" type="presParOf" srcId="{2171061D-2249-413A-AF47-E72D5C19D3BB}" destId="{45B9C39B-2716-41D1-8382-A059E192CE86}" srcOrd="3" destOrd="0" presId="urn:microsoft.com/office/officeart/2008/layout/VerticalCurvedList"/>
    <dgm:cxn modelId="{9A337E68-5F7A-4B63-BA1C-0A7B2866BEA3}" type="presParOf" srcId="{2171061D-2249-413A-AF47-E72D5C19D3BB}" destId="{796A6B04-016E-4978-970B-AA90CC1321F7}" srcOrd="4" destOrd="0" presId="urn:microsoft.com/office/officeart/2008/layout/VerticalCurvedList"/>
    <dgm:cxn modelId="{B209669B-336F-41D8-BA30-CC7467AA543A}" type="presParOf" srcId="{796A6B04-016E-4978-970B-AA90CC1321F7}" destId="{F01648FA-1583-4B79-8A46-1052E84133B3}" srcOrd="0" destOrd="0" presId="urn:microsoft.com/office/officeart/2008/layout/VerticalCurvedList"/>
    <dgm:cxn modelId="{E34146EC-305B-44D5-857B-A899D0752C57}" type="presParOf" srcId="{2171061D-2249-413A-AF47-E72D5C19D3BB}" destId="{48CC14DC-044D-4484-A57F-218A4BF24E71}" srcOrd="5" destOrd="0" presId="urn:microsoft.com/office/officeart/2008/layout/VerticalCurvedList"/>
    <dgm:cxn modelId="{E4EF944D-1DAD-467B-ABBF-A606A4646B37}" type="presParOf" srcId="{2171061D-2249-413A-AF47-E72D5C19D3BB}" destId="{C32806E9-4744-4906-B977-3E167CFA936F}" srcOrd="6" destOrd="0" presId="urn:microsoft.com/office/officeart/2008/layout/VerticalCurvedList"/>
    <dgm:cxn modelId="{1C9247C6-F418-4A1E-9CFA-2E6A5483C669}" type="presParOf" srcId="{C32806E9-4744-4906-B977-3E167CFA936F}" destId="{57A15C8F-75FB-43BD-822F-D8BA50593021}" srcOrd="0" destOrd="0" presId="urn:microsoft.com/office/officeart/2008/layout/VerticalCurvedList"/>
    <dgm:cxn modelId="{3204B9D7-0EB2-44C2-9E84-2D90CF532499}" type="presParOf" srcId="{2171061D-2249-413A-AF47-E72D5C19D3BB}" destId="{1139EB81-D5A4-456A-8C75-71C5677FA348}" srcOrd="7" destOrd="0" presId="urn:microsoft.com/office/officeart/2008/layout/VerticalCurvedList"/>
    <dgm:cxn modelId="{7DE2C61C-4440-4DC4-A75F-2F5598B81F49}" type="presParOf" srcId="{2171061D-2249-413A-AF47-E72D5C19D3BB}" destId="{5114BD9D-0947-4049-8686-F2886539E0BD}" srcOrd="8" destOrd="0" presId="urn:microsoft.com/office/officeart/2008/layout/VerticalCurvedList"/>
    <dgm:cxn modelId="{9BD5766B-BF82-46F4-A6EB-B094803670C2}" type="presParOf" srcId="{5114BD9D-0947-4049-8686-F2886539E0BD}" destId="{3BE9E1CA-0B4F-4FDF-891A-58675825C05F}" srcOrd="0" destOrd="0" presId="urn:microsoft.com/office/officeart/2008/layout/VerticalCurvedList"/>
    <dgm:cxn modelId="{703E0CC2-398B-4C1E-97B2-F906D449CE90}" type="presParOf" srcId="{2171061D-2249-413A-AF47-E72D5C19D3BB}" destId="{07626BFA-57C3-4451-84B4-6D28F0F8410E}" srcOrd="9" destOrd="0" presId="urn:microsoft.com/office/officeart/2008/layout/VerticalCurvedList"/>
    <dgm:cxn modelId="{421D9F64-005A-4CFA-B258-5C14F4477A0F}" type="presParOf" srcId="{2171061D-2249-413A-AF47-E72D5C19D3BB}" destId="{E728A19C-6567-4DB3-9C6D-25FD24101BE8}" srcOrd="10" destOrd="0" presId="urn:microsoft.com/office/officeart/2008/layout/VerticalCurvedList"/>
    <dgm:cxn modelId="{FF85714E-43B7-4DB0-8BD6-D28B076EB760}" type="presParOf" srcId="{E728A19C-6567-4DB3-9C6D-25FD24101BE8}" destId="{325D826A-6546-4169-8CEF-88F92DC5F928}" srcOrd="0" destOrd="0" presId="urn:microsoft.com/office/officeart/2008/layout/VerticalCurvedList"/>
    <dgm:cxn modelId="{FF9E8FE5-A838-42D0-B2B4-745483392DB4}" type="presParOf" srcId="{2171061D-2249-413A-AF47-E72D5C19D3BB}" destId="{88401258-7CFC-472D-B73E-5BCE4162F89E}" srcOrd="11" destOrd="0" presId="urn:microsoft.com/office/officeart/2008/layout/VerticalCurvedList"/>
    <dgm:cxn modelId="{A3E35C0C-A38D-4CDA-A58F-8C10B7723736}" type="presParOf" srcId="{2171061D-2249-413A-AF47-E72D5C19D3BB}" destId="{A2B69E33-1A86-4B4A-BB5B-3D647C75B0BB}" srcOrd="12" destOrd="0" presId="urn:microsoft.com/office/officeart/2008/layout/VerticalCurvedList"/>
    <dgm:cxn modelId="{656EACCB-1F65-4C6B-905E-32163531AAFA}" type="presParOf" srcId="{A2B69E33-1A86-4B4A-BB5B-3D647C75B0BB}" destId="{99B556CC-E3D1-42E6-8A0A-E739FC83F587}" srcOrd="0" destOrd="0" presId="urn:microsoft.com/office/officeart/2008/layout/VerticalCurvedList"/>
    <dgm:cxn modelId="{E7610FB1-23E6-4483-ACAF-5DB9789E6AFC}" type="presParOf" srcId="{2171061D-2249-413A-AF47-E72D5C19D3BB}" destId="{D23B0867-DA85-48D8-90B9-88C14B780441}" srcOrd="13" destOrd="0" presId="urn:microsoft.com/office/officeart/2008/layout/VerticalCurvedList"/>
    <dgm:cxn modelId="{6A44BE09-7033-478E-8EDC-CBCC4F08C03B}" type="presParOf" srcId="{2171061D-2249-413A-AF47-E72D5C19D3BB}" destId="{D0176D63-0E73-4874-9B85-F6F522659B2B}" srcOrd="14" destOrd="0" presId="urn:microsoft.com/office/officeart/2008/layout/VerticalCurvedList"/>
    <dgm:cxn modelId="{CFF144E8-4E07-489F-9BF2-93684BBEDABF}" type="presParOf" srcId="{D0176D63-0E73-4874-9B85-F6F522659B2B}" destId="{9F28348D-DD19-42C0-B80D-52460C2FF27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FE8C1E3-3012-442A-84E3-FA450B1F6734}" type="doc">
      <dgm:prSet loTypeId="urn:microsoft.com/office/officeart/2005/8/layout/vList3" loCatId="list" qsTypeId="urn:microsoft.com/office/officeart/2005/8/quickstyle/3d2" qsCatId="3D" csTypeId="urn:microsoft.com/office/officeart/2005/8/colors/colorful2" csCatId="colorful"/>
      <dgm:spPr/>
      <dgm:t>
        <a:bodyPr/>
        <a:lstStyle/>
        <a:p>
          <a:endParaRPr lang="en-IN"/>
        </a:p>
      </dgm:t>
    </dgm:pt>
    <dgm:pt modelId="{39CE8B31-97AA-4552-8CE7-278453ECD074}">
      <dgm:prSet/>
      <dgm:spPr/>
      <dgm:t>
        <a:bodyPr/>
        <a:lstStyle/>
        <a:p>
          <a:pPr rtl="0"/>
          <a:r>
            <a:rPr lang="en-IN" b="1" dirty="0" smtClean="0"/>
            <a:t>1st &amp; 2nd year MBBS/BDS </a:t>
          </a:r>
          <a:endParaRPr lang="en-IN" b="1" dirty="0"/>
        </a:p>
      </dgm:t>
    </dgm:pt>
    <dgm:pt modelId="{DF99B523-BB4B-4486-8BF1-710ED9441299}" type="parTrans" cxnId="{0565BE5B-E22E-4CA0-8A63-2A59DD92F878}">
      <dgm:prSet/>
      <dgm:spPr/>
      <dgm:t>
        <a:bodyPr/>
        <a:lstStyle/>
        <a:p>
          <a:endParaRPr lang="en-IN"/>
        </a:p>
      </dgm:t>
    </dgm:pt>
    <dgm:pt modelId="{E5B97BE6-9925-4FE1-8AF7-71E1548AD0EF}" type="sibTrans" cxnId="{0565BE5B-E22E-4CA0-8A63-2A59DD92F878}">
      <dgm:prSet/>
      <dgm:spPr/>
      <dgm:t>
        <a:bodyPr/>
        <a:lstStyle/>
        <a:p>
          <a:endParaRPr lang="en-IN"/>
        </a:p>
      </dgm:t>
    </dgm:pt>
    <dgm:pt modelId="{B5CCA0E0-2EB9-4160-A020-FA39BBB7A062}">
      <dgm:prSet/>
      <dgm:spPr/>
      <dgm:t>
        <a:bodyPr/>
        <a:lstStyle/>
        <a:p>
          <a:pPr rtl="0"/>
          <a:r>
            <a:rPr lang="en-IN" b="1" dirty="0" smtClean="0"/>
            <a:t>Guide: regular full-time faculty members </a:t>
          </a:r>
          <a:endParaRPr lang="en-IN" b="1" dirty="0"/>
        </a:p>
      </dgm:t>
    </dgm:pt>
    <dgm:pt modelId="{ADBD41B6-8451-46E2-B211-06790052D5A1}" type="parTrans" cxnId="{CD1B7327-E690-48C5-866A-C1D16E0B5279}">
      <dgm:prSet/>
      <dgm:spPr/>
      <dgm:t>
        <a:bodyPr/>
        <a:lstStyle/>
        <a:p>
          <a:endParaRPr lang="en-IN"/>
        </a:p>
      </dgm:t>
    </dgm:pt>
    <dgm:pt modelId="{0C9C1244-7365-40E6-A884-36503A6C9002}" type="sibTrans" cxnId="{CD1B7327-E690-48C5-866A-C1D16E0B5279}">
      <dgm:prSet/>
      <dgm:spPr/>
      <dgm:t>
        <a:bodyPr/>
        <a:lstStyle/>
        <a:p>
          <a:endParaRPr lang="en-IN"/>
        </a:p>
      </dgm:t>
    </dgm:pt>
    <dgm:pt modelId="{515344A7-B029-480D-871A-6A4EF8CB709E}">
      <dgm:prSet/>
      <dgm:spPr/>
      <dgm:t>
        <a:bodyPr/>
        <a:lstStyle/>
        <a:p>
          <a:pPr rtl="0"/>
          <a:r>
            <a:rPr lang="en-IN" b="1" dirty="0" smtClean="0"/>
            <a:t>6 months</a:t>
          </a:r>
          <a:endParaRPr lang="en-IN" b="1" dirty="0"/>
        </a:p>
      </dgm:t>
    </dgm:pt>
    <dgm:pt modelId="{F2B7AAA0-E1FA-45A2-B97D-83C666ED7DAE}" type="parTrans" cxnId="{1BE577AA-D401-48FB-A1A6-29870D7DF1E2}">
      <dgm:prSet/>
      <dgm:spPr/>
      <dgm:t>
        <a:bodyPr/>
        <a:lstStyle/>
        <a:p>
          <a:endParaRPr lang="en-IN"/>
        </a:p>
      </dgm:t>
    </dgm:pt>
    <dgm:pt modelId="{7A991E45-0E78-4597-8B1D-4FADF94A8562}" type="sibTrans" cxnId="{1BE577AA-D401-48FB-A1A6-29870D7DF1E2}">
      <dgm:prSet/>
      <dgm:spPr/>
      <dgm:t>
        <a:bodyPr/>
        <a:lstStyle/>
        <a:p>
          <a:endParaRPr lang="en-IN"/>
        </a:p>
      </dgm:t>
    </dgm:pt>
    <dgm:pt modelId="{0D55E3AE-68E2-4838-97F3-E2D1A8594264}">
      <dgm:prSet/>
      <dgm:spPr/>
      <dgm:t>
        <a:bodyPr/>
        <a:lstStyle/>
        <a:p>
          <a:pPr rtl="0"/>
          <a:r>
            <a:rPr lang="en-IN" b="1" dirty="0" smtClean="0"/>
            <a:t>Conceptualize, develop &amp; submission ; Collection of data Analysis of data; Preparation &amp; submission</a:t>
          </a:r>
          <a:endParaRPr lang="en-IN" b="1" dirty="0"/>
        </a:p>
      </dgm:t>
    </dgm:pt>
    <dgm:pt modelId="{BD8EB1CE-5532-43DC-9132-B19F931B1BCD}" type="parTrans" cxnId="{CE23B1C7-DD0E-4145-A261-A35000D5F87C}">
      <dgm:prSet/>
      <dgm:spPr/>
      <dgm:t>
        <a:bodyPr/>
        <a:lstStyle/>
        <a:p>
          <a:endParaRPr lang="en-IN"/>
        </a:p>
      </dgm:t>
    </dgm:pt>
    <dgm:pt modelId="{8497C0ED-237E-4053-B58D-6C450E9E7449}" type="sibTrans" cxnId="{CE23B1C7-DD0E-4145-A261-A35000D5F87C}">
      <dgm:prSet/>
      <dgm:spPr/>
      <dgm:t>
        <a:bodyPr/>
        <a:lstStyle/>
        <a:p>
          <a:endParaRPr lang="en-IN"/>
        </a:p>
      </dgm:t>
    </dgm:pt>
    <dgm:pt modelId="{8F525CAC-48EE-4AFB-9CF2-7DBF02E78F18}">
      <dgm:prSet/>
      <dgm:spPr/>
      <dgm:t>
        <a:bodyPr/>
        <a:lstStyle/>
        <a:p>
          <a:pPr rtl="0"/>
          <a:r>
            <a:rPr lang="en-IN" b="1" dirty="0" err="1" smtClean="0"/>
            <a:t>Rs</a:t>
          </a:r>
          <a:r>
            <a:rPr lang="en-IN" b="1" dirty="0" smtClean="0"/>
            <a:t>. 60,000/- (</a:t>
          </a:r>
          <a:r>
            <a:rPr lang="en-IN" b="1" dirty="0" err="1" smtClean="0"/>
            <a:t>w.e.f</a:t>
          </a:r>
          <a:r>
            <a:rPr lang="en-IN" b="1" dirty="0" smtClean="0"/>
            <a:t>. 2024) for six months (</a:t>
          </a:r>
          <a:r>
            <a:rPr lang="en-IN" b="1" dirty="0" err="1" smtClean="0"/>
            <a:t>Rs</a:t>
          </a:r>
          <a:r>
            <a:rPr lang="en-IN" b="1" dirty="0" smtClean="0"/>
            <a:t> 15000 + </a:t>
          </a:r>
          <a:r>
            <a:rPr lang="en-IN" b="1" dirty="0" err="1" smtClean="0"/>
            <a:t>Rs</a:t>
          </a:r>
          <a:r>
            <a:rPr lang="en-IN" b="1" dirty="0" smtClean="0"/>
            <a:t> 15000 + </a:t>
          </a:r>
          <a:r>
            <a:rPr lang="en-IN" b="1" dirty="0" err="1" smtClean="0"/>
            <a:t>Rs</a:t>
          </a:r>
          <a:r>
            <a:rPr lang="en-IN" b="1" dirty="0" smtClean="0"/>
            <a:t> 30000)</a:t>
          </a:r>
          <a:endParaRPr lang="en-IN" b="1" dirty="0"/>
        </a:p>
      </dgm:t>
    </dgm:pt>
    <dgm:pt modelId="{66B013E9-23C0-4AB4-BDFA-3F7E428E37C7}" type="parTrans" cxnId="{81CF4E38-F387-4DBE-94F4-CAF4F507365B}">
      <dgm:prSet/>
      <dgm:spPr/>
      <dgm:t>
        <a:bodyPr/>
        <a:lstStyle/>
        <a:p>
          <a:endParaRPr lang="en-IN"/>
        </a:p>
      </dgm:t>
    </dgm:pt>
    <dgm:pt modelId="{288F5FBE-6340-4CBE-86D0-524960EB5156}" type="sibTrans" cxnId="{81CF4E38-F387-4DBE-94F4-CAF4F507365B}">
      <dgm:prSet/>
      <dgm:spPr/>
      <dgm:t>
        <a:bodyPr/>
        <a:lstStyle/>
        <a:p>
          <a:endParaRPr lang="en-IN"/>
        </a:p>
      </dgm:t>
    </dgm:pt>
    <dgm:pt modelId="{441E39EC-1747-47AE-9404-937349D2E332}" type="pres">
      <dgm:prSet presAssocID="{8FE8C1E3-3012-442A-84E3-FA450B1F6734}" presName="linearFlow" presStyleCnt="0">
        <dgm:presLayoutVars>
          <dgm:dir/>
          <dgm:resizeHandles val="exact"/>
        </dgm:presLayoutVars>
      </dgm:prSet>
      <dgm:spPr/>
      <dgm:t>
        <a:bodyPr/>
        <a:lstStyle/>
        <a:p>
          <a:endParaRPr lang="en-IN"/>
        </a:p>
      </dgm:t>
    </dgm:pt>
    <dgm:pt modelId="{3150BA36-696D-4DCD-B4F9-27D22BD69BD3}" type="pres">
      <dgm:prSet presAssocID="{39CE8B31-97AA-4552-8CE7-278453ECD074}" presName="composite" presStyleCnt="0"/>
      <dgm:spPr/>
    </dgm:pt>
    <dgm:pt modelId="{B4AB6530-5B3D-4699-AA31-7301808F45EE}" type="pres">
      <dgm:prSet presAssocID="{39CE8B31-97AA-4552-8CE7-278453ECD074}" presName="imgShp" presStyleLbl="fgImgPlace1" presStyleIdx="0" presStyleCnt="5"/>
      <dgm:spPr/>
    </dgm:pt>
    <dgm:pt modelId="{972C2F0B-6FB0-4B0C-A3D5-0FD5DDDE0083}" type="pres">
      <dgm:prSet presAssocID="{39CE8B31-97AA-4552-8CE7-278453ECD074}" presName="txShp" presStyleLbl="node1" presStyleIdx="0" presStyleCnt="5">
        <dgm:presLayoutVars>
          <dgm:bulletEnabled val="1"/>
        </dgm:presLayoutVars>
      </dgm:prSet>
      <dgm:spPr/>
      <dgm:t>
        <a:bodyPr/>
        <a:lstStyle/>
        <a:p>
          <a:endParaRPr lang="en-IN"/>
        </a:p>
      </dgm:t>
    </dgm:pt>
    <dgm:pt modelId="{368E39B0-25B2-45BA-B4C6-26844B8C7629}" type="pres">
      <dgm:prSet presAssocID="{E5B97BE6-9925-4FE1-8AF7-71E1548AD0EF}" presName="spacing" presStyleCnt="0"/>
      <dgm:spPr/>
    </dgm:pt>
    <dgm:pt modelId="{398E2BAB-A433-46A9-91FF-106BC074C4E3}" type="pres">
      <dgm:prSet presAssocID="{B5CCA0E0-2EB9-4160-A020-FA39BBB7A062}" presName="composite" presStyleCnt="0"/>
      <dgm:spPr/>
    </dgm:pt>
    <dgm:pt modelId="{611D658E-2F4B-4572-8C03-70E3C8F2B55E}" type="pres">
      <dgm:prSet presAssocID="{B5CCA0E0-2EB9-4160-A020-FA39BBB7A062}" presName="imgShp" presStyleLbl="fgImgPlace1" presStyleIdx="1" presStyleCnt="5"/>
      <dgm:spPr/>
    </dgm:pt>
    <dgm:pt modelId="{94AF5426-E048-4942-ACFB-622509D4D8CA}" type="pres">
      <dgm:prSet presAssocID="{B5CCA0E0-2EB9-4160-A020-FA39BBB7A062}" presName="txShp" presStyleLbl="node1" presStyleIdx="1" presStyleCnt="5">
        <dgm:presLayoutVars>
          <dgm:bulletEnabled val="1"/>
        </dgm:presLayoutVars>
      </dgm:prSet>
      <dgm:spPr/>
      <dgm:t>
        <a:bodyPr/>
        <a:lstStyle/>
        <a:p>
          <a:endParaRPr lang="en-IN"/>
        </a:p>
      </dgm:t>
    </dgm:pt>
    <dgm:pt modelId="{CA81ED2C-BFA2-45AE-B22F-948CCA10416B}" type="pres">
      <dgm:prSet presAssocID="{0C9C1244-7365-40E6-A884-36503A6C9002}" presName="spacing" presStyleCnt="0"/>
      <dgm:spPr/>
    </dgm:pt>
    <dgm:pt modelId="{47FC5825-7F78-4F09-8B77-0882678B1992}" type="pres">
      <dgm:prSet presAssocID="{515344A7-B029-480D-871A-6A4EF8CB709E}" presName="composite" presStyleCnt="0"/>
      <dgm:spPr/>
    </dgm:pt>
    <dgm:pt modelId="{283C6A32-A7B2-4A82-9B50-D175416DCA82}" type="pres">
      <dgm:prSet presAssocID="{515344A7-B029-480D-871A-6A4EF8CB709E}" presName="imgShp" presStyleLbl="fgImgPlace1" presStyleIdx="2" presStyleCnt="5"/>
      <dgm:spPr/>
    </dgm:pt>
    <dgm:pt modelId="{680C87D8-9B17-4121-B42B-D4AC99FFA11A}" type="pres">
      <dgm:prSet presAssocID="{515344A7-B029-480D-871A-6A4EF8CB709E}" presName="txShp" presStyleLbl="node1" presStyleIdx="2" presStyleCnt="5">
        <dgm:presLayoutVars>
          <dgm:bulletEnabled val="1"/>
        </dgm:presLayoutVars>
      </dgm:prSet>
      <dgm:spPr/>
      <dgm:t>
        <a:bodyPr/>
        <a:lstStyle/>
        <a:p>
          <a:endParaRPr lang="en-IN"/>
        </a:p>
      </dgm:t>
    </dgm:pt>
    <dgm:pt modelId="{9DB61B72-F835-4C43-956E-EAD0248E9983}" type="pres">
      <dgm:prSet presAssocID="{7A991E45-0E78-4597-8B1D-4FADF94A8562}" presName="spacing" presStyleCnt="0"/>
      <dgm:spPr/>
    </dgm:pt>
    <dgm:pt modelId="{F2A16F25-AFF8-4A19-9780-DB1ED7CF1F15}" type="pres">
      <dgm:prSet presAssocID="{0D55E3AE-68E2-4838-97F3-E2D1A8594264}" presName="composite" presStyleCnt="0"/>
      <dgm:spPr/>
    </dgm:pt>
    <dgm:pt modelId="{5D14481F-72FC-4D59-AB33-4966038C2EA6}" type="pres">
      <dgm:prSet presAssocID="{0D55E3AE-68E2-4838-97F3-E2D1A8594264}" presName="imgShp" presStyleLbl="fgImgPlace1" presStyleIdx="3" presStyleCnt="5"/>
      <dgm:spPr/>
    </dgm:pt>
    <dgm:pt modelId="{3EA1D8F5-EA8C-449C-BAD8-8972EEF918A6}" type="pres">
      <dgm:prSet presAssocID="{0D55E3AE-68E2-4838-97F3-E2D1A8594264}" presName="txShp" presStyleLbl="node1" presStyleIdx="3" presStyleCnt="5">
        <dgm:presLayoutVars>
          <dgm:bulletEnabled val="1"/>
        </dgm:presLayoutVars>
      </dgm:prSet>
      <dgm:spPr/>
      <dgm:t>
        <a:bodyPr/>
        <a:lstStyle/>
        <a:p>
          <a:endParaRPr lang="en-IN"/>
        </a:p>
      </dgm:t>
    </dgm:pt>
    <dgm:pt modelId="{BF23E4B8-C66C-4E19-9B22-E2FACF157FCE}" type="pres">
      <dgm:prSet presAssocID="{8497C0ED-237E-4053-B58D-6C450E9E7449}" presName="spacing" presStyleCnt="0"/>
      <dgm:spPr/>
    </dgm:pt>
    <dgm:pt modelId="{81763597-5A59-46F6-B1B2-6CD63AF5B052}" type="pres">
      <dgm:prSet presAssocID="{8F525CAC-48EE-4AFB-9CF2-7DBF02E78F18}" presName="composite" presStyleCnt="0"/>
      <dgm:spPr/>
    </dgm:pt>
    <dgm:pt modelId="{AFDA8798-AF8B-4BA1-B849-DFF15F700387}" type="pres">
      <dgm:prSet presAssocID="{8F525CAC-48EE-4AFB-9CF2-7DBF02E78F18}" presName="imgShp" presStyleLbl="fgImgPlace1" presStyleIdx="4" presStyleCnt="5"/>
      <dgm:spPr/>
    </dgm:pt>
    <dgm:pt modelId="{4917687D-026E-4343-8323-E40A65B01726}" type="pres">
      <dgm:prSet presAssocID="{8F525CAC-48EE-4AFB-9CF2-7DBF02E78F18}" presName="txShp" presStyleLbl="node1" presStyleIdx="4" presStyleCnt="5">
        <dgm:presLayoutVars>
          <dgm:bulletEnabled val="1"/>
        </dgm:presLayoutVars>
      </dgm:prSet>
      <dgm:spPr/>
      <dgm:t>
        <a:bodyPr/>
        <a:lstStyle/>
        <a:p>
          <a:endParaRPr lang="en-IN"/>
        </a:p>
      </dgm:t>
    </dgm:pt>
  </dgm:ptLst>
  <dgm:cxnLst>
    <dgm:cxn modelId="{0565BE5B-E22E-4CA0-8A63-2A59DD92F878}" srcId="{8FE8C1E3-3012-442A-84E3-FA450B1F6734}" destId="{39CE8B31-97AA-4552-8CE7-278453ECD074}" srcOrd="0" destOrd="0" parTransId="{DF99B523-BB4B-4486-8BF1-710ED9441299}" sibTransId="{E5B97BE6-9925-4FE1-8AF7-71E1548AD0EF}"/>
    <dgm:cxn modelId="{B2777972-2763-4AFC-A80A-75390DC1386E}" type="presOf" srcId="{B5CCA0E0-2EB9-4160-A020-FA39BBB7A062}" destId="{94AF5426-E048-4942-ACFB-622509D4D8CA}" srcOrd="0" destOrd="0" presId="urn:microsoft.com/office/officeart/2005/8/layout/vList3"/>
    <dgm:cxn modelId="{6706E44B-C9E7-4B55-AF43-80FE051E0B0B}" type="presOf" srcId="{0D55E3AE-68E2-4838-97F3-E2D1A8594264}" destId="{3EA1D8F5-EA8C-449C-BAD8-8972EEF918A6}" srcOrd="0" destOrd="0" presId="urn:microsoft.com/office/officeart/2005/8/layout/vList3"/>
    <dgm:cxn modelId="{0F4BE88D-B0E4-43E6-A04B-8FF403B99413}" type="presOf" srcId="{8F525CAC-48EE-4AFB-9CF2-7DBF02E78F18}" destId="{4917687D-026E-4343-8323-E40A65B01726}" srcOrd="0" destOrd="0" presId="urn:microsoft.com/office/officeart/2005/8/layout/vList3"/>
    <dgm:cxn modelId="{1BE577AA-D401-48FB-A1A6-29870D7DF1E2}" srcId="{8FE8C1E3-3012-442A-84E3-FA450B1F6734}" destId="{515344A7-B029-480D-871A-6A4EF8CB709E}" srcOrd="2" destOrd="0" parTransId="{F2B7AAA0-E1FA-45A2-B97D-83C666ED7DAE}" sibTransId="{7A991E45-0E78-4597-8B1D-4FADF94A8562}"/>
    <dgm:cxn modelId="{CE23B1C7-DD0E-4145-A261-A35000D5F87C}" srcId="{8FE8C1E3-3012-442A-84E3-FA450B1F6734}" destId="{0D55E3AE-68E2-4838-97F3-E2D1A8594264}" srcOrd="3" destOrd="0" parTransId="{BD8EB1CE-5532-43DC-9132-B19F931B1BCD}" sibTransId="{8497C0ED-237E-4053-B58D-6C450E9E7449}"/>
    <dgm:cxn modelId="{DA936631-FD96-4FC5-8843-CB364BF17110}" type="presOf" srcId="{8FE8C1E3-3012-442A-84E3-FA450B1F6734}" destId="{441E39EC-1747-47AE-9404-937349D2E332}" srcOrd="0" destOrd="0" presId="urn:microsoft.com/office/officeart/2005/8/layout/vList3"/>
    <dgm:cxn modelId="{CD1B7327-E690-48C5-866A-C1D16E0B5279}" srcId="{8FE8C1E3-3012-442A-84E3-FA450B1F6734}" destId="{B5CCA0E0-2EB9-4160-A020-FA39BBB7A062}" srcOrd="1" destOrd="0" parTransId="{ADBD41B6-8451-46E2-B211-06790052D5A1}" sibTransId="{0C9C1244-7365-40E6-A884-36503A6C9002}"/>
    <dgm:cxn modelId="{81CF4E38-F387-4DBE-94F4-CAF4F507365B}" srcId="{8FE8C1E3-3012-442A-84E3-FA450B1F6734}" destId="{8F525CAC-48EE-4AFB-9CF2-7DBF02E78F18}" srcOrd="4" destOrd="0" parTransId="{66B013E9-23C0-4AB4-BDFA-3F7E428E37C7}" sibTransId="{288F5FBE-6340-4CBE-86D0-524960EB5156}"/>
    <dgm:cxn modelId="{2CCA9F12-186A-479A-A878-5D3A4CCF6CA0}" type="presOf" srcId="{39CE8B31-97AA-4552-8CE7-278453ECD074}" destId="{972C2F0B-6FB0-4B0C-A3D5-0FD5DDDE0083}" srcOrd="0" destOrd="0" presId="urn:microsoft.com/office/officeart/2005/8/layout/vList3"/>
    <dgm:cxn modelId="{764D4501-CDE0-4A63-907E-7641F2A18749}" type="presOf" srcId="{515344A7-B029-480D-871A-6A4EF8CB709E}" destId="{680C87D8-9B17-4121-B42B-D4AC99FFA11A}" srcOrd="0" destOrd="0" presId="urn:microsoft.com/office/officeart/2005/8/layout/vList3"/>
    <dgm:cxn modelId="{4AE10A5B-4CE4-48DD-8F4E-FF7B9990EDEA}" type="presParOf" srcId="{441E39EC-1747-47AE-9404-937349D2E332}" destId="{3150BA36-696D-4DCD-B4F9-27D22BD69BD3}" srcOrd="0" destOrd="0" presId="urn:microsoft.com/office/officeart/2005/8/layout/vList3"/>
    <dgm:cxn modelId="{3A2A9546-494F-4205-95C6-4AF3D9715765}" type="presParOf" srcId="{3150BA36-696D-4DCD-B4F9-27D22BD69BD3}" destId="{B4AB6530-5B3D-4699-AA31-7301808F45EE}" srcOrd="0" destOrd="0" presId="urn:microsoft.com/office/officeart/2005/8/layout/vList3"/>
    <dgm:cxn modelId="{99DBBACF-A6C4-4FEE-A1FA-912D410B0E23}" type="presParOf" srcId="{3150BA36-696D-4DCD-B4F9-27D22BD69BD3}" destId="{972C2F0B-6FB0-4B0C-A3D5-0FD5DDDE0083}" srcOrd="1" destOrd="0" presId="urn:microsoft.com/office/officeart/2005/8/layout/vList3"/>
    <dgm:cxn modelId="{E2B25A54-2C2C-4A0D-BBC2-2ED5DFB6EEFC}" type="presParOf" srcId="{441E39EC-1747-47AE-9404-937349D2E332}" destId="{368E39B0-25B2-45BA-B4C6-26844B8C7629}" srcOrd="1" destOrd="0" presId="urn:microsoft.com/office/officeart/2005/8/layout/vList3"/>
    <dgm:cxn modelId="{E3FCF00B-6E8F-47FA-BC95-5CCE50C0D08A}" type="presParOf" srcId="{441E39EC-1747-47AE-9404-937349D2E332}" destId="{398E2BAB-A433-46A9-91FF-106BC074C4E3}" srcOrd="2" destOrd="0" presId="urn:microsoft.com/office/officeart/2005/8/layout/vList3"/>
    <dgm:cxn modelId="{C5D35241-E7E5-47DC-ADAF-7515B651B3B3}" type="presParOf" srcId="{398E2BAB-A433-46A9-91FF-106BC074C4E3}" destId="{611D658E-2F4B-4572-8C03-70E3C8F2B55E}" srcOrd="0" destOrd="0" presId="urn:microsoft.com/office/officeart/2005/8/layout/vList3"/>
    <dgm:cxn modelId="{5C0C94C7-3168-414B-BC68-814DE640A51F}" type="presParOf" srcId="{398E2BAB-A433-46A9-91FF-106BC074C4E3}" destId="{94AF5426-E048-4942-ACFB-622509D4D8CA}" srcOrd="1" destOrd="0" presId="urn:microsoft.com/office/officeart/2005/8/layout/vList3"/>
    <dgm:cxn modelId="{723D5E98-5CB1-46BF-8719-8FE1018D6B07}" type="presParOf" srcId="{441E39EC-1747-47AE-9404-937349D2E332}" destId="{CA81ED2C-BFA2-45AE-B22F-948CCA10416B}" srcOrd="3" destOrd="0" presId="urn:microsoft.com/office/officeart/2005/8/layout/vList3"/>
    <dgm:cxn modelId="{5ACD0DFB-72E9-46FE-BE06-D6F2C23F49E4}" type="presParOf" srcId="{441E39EC-1747-47AE-9404-937349D2E332}" destId="{47FC5825-7F78-4F09-8B77-0882678B1992}" srcOrd="4" destOrd="0" presId="urn:microsoft.com/office/officeart/2005/8/layout/vList3"/>
    <dgm:cxn modelId="{01E39675-885D-4F3B-9701-DBF38614811F}" type="presParOf" srcId="{47FC5825-7F78-4F09-8B77-0882678B1992}" destId="{283C6A32-A7B2-4A82-9B50-D175416DCA82}" srcOrd="0" destOrd="0" presId="urn:microsoft.com/office/officeart/2005/8/layout/vList3"/>
    <dgm:cxn modelId="{F181D418-8C7F-42D1-A4E1-89F41B989976}" type="presParOf" srcId="{47FC5825-7F78-4F09-8B77-0882678B1992}" destId="{680C87D8-9B17-4121-B42B-D4AC99FFA11A}" srcOrd="1" destOrd="0" presId="urn:microsoft.com/office/officeart/2005/8/layout/vList3"/>
    <dgm:cxn modelId="{812CC2DD-9841-48EF-BD5C-EF5CF80A5041}" type="presParOf" srcId="{441E39EC-1747-47AE-9404-937349D2E332}" destId="{9DB61B72-F835-4C43-956E-EAD0248E9983}" srcOrd="5" destOrd="0" presId="urn:microsoft.com/office/officeart/2005/8/layout/vList3"/>
    <dgm:cxn modelId="{0C199491-E483-420C-BEF7-0DCAD66C155E}" type="presParOf" srcId="{441E39EC-1747-47AE-9404-937349D2E332}" destId="{F2A16F25-AFF8-4A19-9780-DB1ED7CF1F15}" srcOrd="6" destOrd="0" presId="urn:microsoft.com/office/officeart/2005/8/layout/vList3"/>
    <dgm:cxn modelId="{56D4412E-AC59-4423-B018-9D04DC009234}" type="presParOf" srcId="{F2A16F25-AFF8-4A19-9780-DB1ED7CF1F15}" destId="{5D14481F-72FC-4D59-AB33-4966038C2EA6}" srcOrd="0" destOrd="0" presId="urn:microsoft.com/office/officeart/2005/8/layout/vList3"/>
    <dgm:cxn modelId="{E4F5B07A-FFC1-4D59-BD7E-A2E9FD81E9A8}" type="presParOf" srcId="{F2A16F25-AFF8-4A19-9780-DB1ED7CF1F15}" destId="{3EA1D8F5-EA8C-449C-BAD8-8972EEF918A6}" srcOrd="1" destOrd="0" presId="urn:microsoft.com/office/officeart/2005/8/layout/vList3"/>
    <dgm:cxn modelId="{3496F9E0-FB3E-41B9-938E-BBC799950592}" type="presParOf" srcId="{441E39EC-1747-47AE-9404-937349D2E332}" destId="{BF23E4B8-C66C-4E19-9B22-E2FACF157FCE}" srcOrd="7" destOrd="0" presId="urn:microsoft.com/office/officeart/2005/8/layout/vList3"/>
    <dgm:cxn modelId="{8B8D8E40-3EFB-42A7-85E0-580FFEA75174}" type="presParOf" srcId="{441E39EC-1747-47AE-9404-937349D2E332}" destId="{81763597-5A59-46F6-B1B2-6CD63AF5B052}" srcOrd="8" destOrd="0" presId="urn:microsoft.com/office/officeart/2005/8/layout/vList3"/>
    <dgm:cxn modelId="{2055E1BC-E568-44D1-87F9-8DE5C6CBECB8}" type="presParOf" srcId="{81763597-5A59-46F6-B1B2-6CD63AF5B052}" destId="{AFDA8798-AF8B-4BA1-B849-DFF15F700387}" srcOrd="0" destOrd="0" presId="urn:microsoft.com/office/officeart/2005/8/layout/vList3"/>
    <dgm:cxn modelId="{C00D0B51-3033-4093-8276-1A4F8C2B9009}" type="presParOf" srcId="{81763597-5A59-46F6-B1B2-6CD63AF5B052}" destId="{4917687D-026E-4343-8323-E40A65B0172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374461-C7A9-4DD0-A408-6CB04B924420}" type="doc">
      <dgm:prSet loTypeId="urn:microsoft.com/office/officeart/2005/8/layout/default" loCatId="list" qsTypeId="urn:microsoft.com/office/officeart/2005/8/quickstyle/3d3" qsCatId="3D" csTypeId="urn:microsoft.com/office/officeart/2005/8/colors/accent3_2" csCatId="accent3" phldr="1"/>
      <dgm:spPr/>
      <dgm:t>
        <a:bodyPr/>
        <a:lstStyle/>
        <a:p>
          <a:endParaRPr lang="en-IN"/>
        </a:p>
      </dgm:t>
    </dgm:pt>
    <dgm:pt modelId="{942F1064-584B-446D-B39F-DC2795E0A6F1}">
      <dgm:prSet/>
      <dgm:spPr/>
      <dgm:t>
        <a:bodyPr/>
        <a:lstStyle/>
        <a:p>
          <a:pPr rtl="0"/>
          <a:r>
            <a:rPr lang="en-IN" smtClean="0"/>
            <a:t>Medical/dental post-graduation students</a:t>
          </a:r>
          <a:endParaRPr lang="en-IN"/>
        </a:p>
      </dgm:t>
    </dgm:pt>
    <dgm:pt modelId="{27F8874A-5031-4078-8FA0-5B305AEF0C85}" type="parTrans" cxnId="{28B3BF3C-40EA-4B6B-BCE4-02A61E97A36B}">
      <dgm:prSet/>
      <dgm:spPr/>
      <dgm:t>
        <a:bodyPr/>
        <a:lstStyle/>
        <a:p>
          <a:endParaRPr lang="en-IN"/>
        </a:p>
      </dgm:t>
    </dgm:pt>
    <dgm:pt modelId="{09ACDE73-1533-4A27-A228-E462FEF47697}" type="sibTrans" cxnId="{28B3BF3C-40EA-4B6B-BCE4-02A61E97A36B}">
      <dgm:prSet/>
      <dgm:spPr/>
      <dgm:t>
        <a:bodyPr/>
        <a:lstStyle/>
        <a:p>
          <a:endParaRPr lang="en-IN"/>
        </a:p>
      </dgm:t>
    </dgm:pt>
    <dgm:pt modelId="{5AF39284-F4A0-49B6-8444-2D1828CDFD7B}">
      <dgm:prSet/>
      <dgm:spPr/>
      <dgm:t>
        <a:bodyPr/>
        <a:lstStyle/>
        <a:p>
          <a:pPr rtl="0"/>
          <a:r>
            <a:rPr lang="en-IN" dirty="0" smtClean="0"/>
            <a:t>Within one year of PG admission/joining.</a:t>
          </a:r>
          <a:endParaRPr lang="en-IN" dirty="0"/>
        </a:p>
      </dgm:t>
    </dgm:pt>
    <dgm:pt modelId="{C547DA64-6D4B-412D-9C86-C23474276BFE}" type="parTrans" cxnId="{4F8209C7-1E1A-4BF3-9D0E-7F6C101CEEAB}">
      <dgm:prSet/>
      <dgm:spPr/>
      <dgm:t>
        <a:bodyPr/>
        <a:lstStyle/>
        <a:p>
          <a:endParaRPr lang="en-IN"/>
        </a:p>
      </dgm:t>
    </dgm:pt>
    <dgm:pt modelId="{9D18B12B-2B31-452D-B157-C2FA7EACA678}" type="sibTrans" cxnId="{4F8209C7-1E1A-4BF3-9D0E-7F6C101CEEAB}">
      <dgm:prSet/>
      <dgm:spPr/>
      <dgm:t>
        <a:bodyPr/>
        <a:lstStyle/>
        <a:p>
          <a:endParaRPr lang="en-IN"/>
        </a:p>
      </dgm:t>
    </dgm:pt>
    <dgm:pt modelId="{C3684D65-D99D-441E-B7AB-AFD699D74167}">
      <dgm:prSet/>
      <dgm:spPr/>
      <dgm:t>
        <a:bodyPr/>
        <a:lstStyle/>
        <a:p>
          <a:pPr rtl="0"/>
          <a:r>
            <a:rPr lang="en-IN" dirty="0" smtClean="0"/>
            <a:t>Applicant must be an Indian citizen</a:t>
          </a:r>
          <a:endParaRPr lang="en-IN" dirty="0"/>
        </a:p>
      </dgm:t>
    </dgm:pt>
    <dgm:pt modelId="{0E840932-8EA7-4827-B351-81A7DAB3BF27}" type="parTrans" cxnId="{0B54F074-1B8B-4F1A-AC5A-4EF6B25F7704}">
      <dgm:prSet/>
      <dgm:spPr/>
      <dgm:t>
        <a:bodyPr/>
        <a:lstStyle/>
        <a:p>
          <a:endParaRPr lang="en-IN"/>
        </a:p>
      </dgm:t>
    </dgm:pt>
    <dgm:pt modelId="{DE5C4DA0-1EF5-4A47-A300-5609A142686A}" type="sibTrans" cxnId="{0B54F074-1B8B-4F1A-AC5A-4EF6B25F7704}">
      <dgm:prSet/>
      <dgm:spPr/>
      <dgm:t>
        <a:bodyPr/>
        <a:lstStyle/>
        <a:p>
          <a:endParaRPr lang="en-IN"/>
        </a:p>
      </dgm:t>
    </dgm:pt>
    <dgm:pt modelId="{44523DF0-D9BF-4B9D-B8E5-524CB35BDC91}">
      <dgm:prSet/>
      <dgm:spPr/>
      <dgm:t>
        <a:bodyPr/>
        <a:lstStyle/>
        <a:p>
          <a:pPr rtl="0"/>
          <a:r>
            <a:rPr lang="en-IN" dirty="0" smtClean="0"/>
            <a:t>45 years of age</a:t>
          </a:r>
          <a:endParaRPr lang="en-IN" dirty="0"/>
        </a:p>
      </dgm:t>
    </dgm:pt>
    <dgm:pt modelId="{52216F75-50B9-470A-82C3-97F223D64B30}" type="parTrans" cxnId="{D3D550BD-61C8-4C2F-97D7-615382C83E16}">
      <dgm:prSet/>
      <dgm:spPr/>
      <dgm:t>
        <a:bodyPr/>
        <a:lstStyle/>
        <a:p>
          <a:endParaRPr lang="en-IN"/>
        </a:p>
      </dgm:t>
    </dgm:pt>
    <dgm:pt modelId="{33EB4B22-2122-4F1B-84EE-E226042F5543}" type="sibTrans" cxnId="{D3D550BD-61C8-4C2F-97D7-615382C83E16}">
      <dgm:prSet/>
      <dgm:spPr/>
      <dgm:t>
        <a:bodyPr/>
        <a:lstStyle/>
        <a:p>
          <a:endParaRPr lang="en-IN"/>
        </a:p>
      </dgm:t>
    </dgm:pt>
    <dgm:pt modelId="{C6586785-BC0D-4456-BA8D-B00FC4F2B08E}">
      <dgm:prSet/>
      <dgm:spPr/>
      <dgm:t>
        <a:bodyPr/>
        <a:lstStyle/>
        <a:p>
          <a:pPr rtl="0"/>
          <a:r>
            <a:rPr lang="en-IN" smtClean="0"/>
            <a:t>3 years </a:t>
          </a:r>
          <a:endParaRPr lang="en-IN"/>
        </a:p>
      </dgm:t>
    </dgm:pt>
    <dgm:pt modelId="{ACB34646-53C7-43CA-BA96-047E01B0A69F}" type="parTrans" cxnId="{4BC1FDE3-A9EE-4974-A885-FA02DE9254AA}">
      <dgm:prSet/>
      <dgm:spPr/>
      <dgm:t>
        <a:bodyPr/>
        <a:lstStyle/>
        <a:p>
          <a:endParaRPr lang="en-IN"/>
        </a:p>
      </dgm:t>
    </dgm:pt>
    <dgm:pt modelId="{4404B073-4445-479E-92A4-E2BBE3A11DD9}" type="sibTrans" cxnId="{4BC1FDE3-A9EE-4974-A885-FA02DE9254AA}">
      <dgm:prSet/>
      <dgm:spPr/>
      <dgm:t>
        <a:bodyPr/>
        <a:lstStyle/>
        <a:p>
          <a:endParaRPr lang="en-IN"/>
        </a:p>
      </dgm:t>
    </dgm:pt>
    <dgm:pt modelId="{17917705-B184-4D85-96E0-15AF1E9E289B}">
      <dgm:prSet/>
      <dgm:spPr/>
      <dgm:t>
        <a:bodyPr/>
        <a:lstStyle/>
        <a:p>
          <a:pPr rtl="0"/>
          <a:r>
            <a:rPr lang="en-IN" dirty="0" err="1" smtClean="0"/>
            <a:t>Rs</a:t>
          </a:r>
          <a:r>
            <a:rPr lang="en-IN" dirty="0" smtClean="0"/>
            <a:t>. One lakh (</a:t>
          </a:r>
          <a:r>
            <a:rPr lang="en-IN" dirty="0" err="1" smtClean="0"/>
            <a:t>Rs</a:t>
          </a:r>
          <a:r>
            <a:rPr lang="en-IN" dirty="0" smtClean="0"/>
            <a:t> 50,000 + </a:t>
          </a:r>
          <a:r>
            <a:rPr lang="en-IN" dirty="0" err="1" smtClean="0"/>
            <a:t>Rs</a:t>
          </a:r>
          <a:r>
            <a:rPr lang="en-IN" dirty="0" smtClean="0"/>
            <a:t> 50,000)</a:t>
          </a:r>
          <a:endParaRPr lang="en-IN" dirty="0"/>
        </a:p>
      </dgm:t>
    </dgm:pt>
    <dgm:pt modelId="{6F298AE3-32DE-46D8-BC07-03B1FC57FAC7}" type="parTrans" cxnId="{1F45A0E2-02B7-4408-A15B-C6AC056EB175}">
      <dgm:prSet/>
      <dgm:spPr/>
      <dgm:t>
        <a:bodyPr/>
        <a:lstStyle/>
        <a:p>
          <a:endParaRPr lang="en-IN"/>
        </a:p>
      </dgm:t>
    </dgm:pt>
    <dgm:pt modelId="{770F5654-FB50-4D22-933A-62CB43551BCB}" type="sibTrans" cxnId="{1F45A0E2-02B7-4408-A15B-C6AC056EB175}">
      <dgm:prSet/>
      <dgm:spPr/>
      <dgm:t>
        <a:bodyPr/>
        <a:lstStyle/>
        <a:p>
          <a:endParaRPr lang="en-IN"/>
        </a:p>
      </dgm:t>
    </dgm:pt>
    <dgm:pt modelId="{58BDD840-21C0-4442-9F5F-3E56CB0AF49D}" type="pres">
      <dgm:prSet presAssocID="{5A374461-C7A9-4DD0-A408-6CB04B924420}" presName="diagram" presStyleCnt="0">
        <dgm:presLayoutVars>
          <dgm:dir/>
          <dgm:resizeHandles val="exact"/>
        </dgm:presLayoutVars>
      </dgm:prSet>
      <dgm:spPr/>
      <dgm:t>
        <a:bodyPr/>
        <a:lstStyle/>
        <a:p>
          <a:endParaRPr lang="en-IN"/>
        </a:p>
      </dgm:t>
    </dgm:pt>
    <dgm:pt modelId="{980B5F37-E4BE-49E4-9D13-6560ED86C693}" type="pres">
      <dgm:prSet presAssocID="{942F1064-584B-446D-B39F-DC2795E0A6F1}" presName="node" presStyleLbl="node1" presStyleIdx="0" presStyleCnt="6">
        <dgm:presLayoutVars>
          <dgm:bulletEnabled val="1"/>
        </dgm:presLayoutVars>
      </dgm:prSet>
      <dgm:spPr/>
      <dgm:t>
        <a:bodyPr/>
        <a:lstStyle/>
        <a:p>
          <a:endParaRPr lang="en-IN"/>
        </a:p>
      </dgm:t>
    </dgm:pt>
    <dgm:pt modelId="{3DCA215C-7F25-47A0-AF9B-2A4ED485E395}" type="pres">
      <dgm:prSet presAssocID="{09ACDE73-1533-4A27-A228-E462FEF47697}" presName="sibTrans" presStyleCnt="0"/>
      <dgm:spPr/>
    </dgm:pt>
    <dgm:pt modelId="{E03B3240-5646-4784-91FF-AC83551F4696}" type="pres">
      <dgm:prSet presAssocID="{5AF39284-F4A0-49B6-8444-2D1828CDFD7B}" presName="node" presStyleLbl="node1" presStyleIdx="1" presStyleCnt="6">
        <dgm:presLayoutVars>
          <dgm:bulletEnabled val="1"/>
        </dgm:presLayoutVars>
      </dgm:prSet>
      <dgm:spPr/>
      <dgm:t>
        <a:bodyPr/>
        <a:lstStyle/>
        <a:p>
          <a:endParaRPr lang="en-IN"/>
        </a:p>
      </dgm:t>
    </dgm:pt>
    <dgm:pt modelId="{DEA2ADE9-8C9C-4D88-907C-B5EA4D44ABB1}" type="pres">
      <dgm:prSet presAssocID="{9D18B12B-2B31-452D-B157-C2FA7EACA678}" presName="sibTrans" presStyleCnt="0"/>
      <dgm:spPr/>
    </dgm:pt>
    <dgm:pt modelId="{8A7F3AF4-F0A6-42E7-924E-293642E63A74}" type="pres">
      <dgm:prSet presAssocID="{C3684D65-D99D-441E-B7AB-AFD699D74167}" presName="node" presStyleLbl="node1" presStyleIdx="2" presStyleCnt="6">
        <dgm:presLayoutVars>
          <dgm:bulletEnabled val="1"/>
        </dgm:presLayoutVars>
      </dgm:prSet>
      <dgm:spPr/>
      <dgm:t>
        <a:bodyPr/>
        <a:lstStyle/>
        <a:p>
          <a:endParaRPr lang="en-IN"/>
        </a:p>
      </dgm:t>
    </dgm:pt>
    <dgm:pt modelId="{4223613F-DF49-4FA2-88A5-1F9E5567D00B}" type="pres">
      <dgm:prSet presAssocID="{DE5C4DA0-1EF5-4A47-A300-5609A142686A}" presName="sibTrans" presStyleCnt="0"/>
      <dgm:spPr/>
    </dgm:pt>
    <dgm:pt modelId="{A996714B-596A-4132-8444-F7BDA9B99AAB}" type="pres">
      <dgm:prSet presAssocID="{44523DF0-D9BF-4B9D-B8E5-524CB35BDC91}" presName="node" presStyleLbl="node1" presStyleIdx="3" presStyleCnt="6">
        <dgm:presLayoutVars>
          <dgm:bulletEnabled val="1"/>
        </dgm:presLayoutVars>
      </dgm:prSet>
      <dgm:spPr/>
      <dgm:t>
        <a:bodyPr/>
        <a:lstStyle/>
        <a:p>
          <a:endParaRPr lang="en-IN"/>
        </a:p>
      </dgm:t>
    </dgm:pt>
    <dgm:pt modelId="{F7B229CD-0639-48F8-914B-6B0EEBA42854}" type="pres">
      <dgm:prSet presAssocID="{33EB4B22-2122-4F1B-84EE-E226042F5543}" presName="sibTrans" presStyleCnt="0"/>
      <dgm:spPr/>
    </dgm:pt>
    <dgm:pt modelId="{D24C51D7-81B2-4A96-AB48-5B0DCD0AFA32}" type="pres">
      <dgm:prSet presAssocID="{C6586785-BC0D-4456-BA8D-B00FC4F2B08E}" presName="node" presStyleLbl="node1" presStyleIdx="4" presStyleCnt="6">
        <dgm:presLayoutVars>
          <dgm:bulletEnabled val="1"/>
        </dgm:presLayoutVars>
      </dgm:prSet>
      <dgm:spPr/>
      <dgm:t>
        <a:bodyPr/>
        <a:lstStyle/>
        <a:p>
          <a:endParaRPr lang="en-IN"/>
        </a:p>
      </dgm:t>
    </dgm:pt>
    <dgm:pt modelId="{3754AD42-A5CB-4373-A6D9-6E64C33D43AE}" type="pres">
      <dgm:prSet presAssocID="{4404B073-4445-479E-92A4-E2BBE3A11DD9}" presName="sibTrans" presStyleCnt="0"/>
      <dgm:spPr/>
    </dgm:pt>
    <dgm:pt modelId="{24D8AD1C-8011-4DAC-8C08-56778264A07D}" type="pres">
      <dgm:prSet presAssocID="{17917705-B184-4D85-96E0-15AF1E9E289B}" presName="node" presStyleLbl="node1" presStyleIdx="5" presStyleCnt="6">
        <dgm:presLayoutVars>
          <dgm:bulletEnabled val="1"/>
        </dgm:presLayoutVars>
      </dgm:prSet>
      <dgm:spPr/>
      <dgm:t>
        <a:bodyPr/>
        <a:lstStyle/>
        <a:p>
          <a:endParaRPr lang="en-IN"/>
        </a:p>
      </dgm:t>
    </dgm:pt>
  </dgm:ptLst>
  <dgm:cxnLst>
    <dgm:cxn modelId="{D30B5B66-B134-453F-914D-31AABBC3F015}" type="presOf" srcId="{5A374461-C7A9-4DD0-A408-6CB04B924420}" destId="{58BDD840-21C0-4442-9F5F-3E56CB0AF49D}" srcOrd="0" destOrd="0" presId="urn:microsoft.com/office/officeart/2005/8/layout/default"/>
    <dgm:cxn modelId="{28B3BF3C-40EA-4B6B-BCE4-02A61E97A36B}" srcId="{5A374461-C7A9-4DD0-A408-6CB04B924420}" destId="{942F1064-584B-446D-B39F-DC2795E0A6F1}" srcOrd="0" destOrd="0" parTransId="{27F8874A-5031-4078-8FA0-5B305AEF0C85}" sibTransId="{09ACDE73-1533-4A27-A228-E462FEF47697}"/>
    <dgm:cxn modelId="{9B07BC44-98E9-47A1-AD0F-E704924823C7}" type="presOf" srcId="{5AF39284-F4A0-49B6-8444-2D1828CDFD7B}" destId="{E03B3240-5646-4784-91FF-AC83551F4696}" srcOrd="0" destOrd="0" presId="urn:microsoft.com/office/officeart/2005/8/layout/default"/>
    <dgm:cxn modelId="{1F45A0E2-02B7-4408-A15B-C6AC056EB175}" srcId="{5A374461-C7A9-4DD0-A408-6CB04B924420}" destId="{17917705-B184-4D85-96E0-15AF1E9E289B}" srcOrd="5" destOrd="0" parTransId="{6F298AE3-32DE-46D8-BC07-03B1FC57FAC7}" sibTransId="{770F5654-FB50-4D22-933A-62CB43551BCB}"/>
    <dgm:cxn modelId="{EEE1F4B7-9FA4-4F53-B9BD-D847C25835A7}" type="presOf" srcId="{942F1064-584B-446D-B39F-DC2795E0A6F1}" destId="{980B5F37-E4BE-49E4-9D13-6560ED86C693}" srcOrd="0" destOrd="0" presId="urn:microsoft.com/office/officeart/2005/8/layout/default"/>
    <dgm:cxn modelId="{D3D550BD-61C8-4C2F-97D7-615382C83E16}" srcId="{5A374461-C7A9-4DD0-A408-6CB04B924420}" destId="{44523DF0-D9BF-4B9D-B8E5-524CB35BDC91}" srcOrd="3" destOrd="0" parTransId="{52216F75-50B9-470A-82C3-97F223D64B30}" sibTransId="{33EB4B22-2122-4F1B-84EE-E226042F5543}"/>
    <dgm:cxn modelId="{4F8209C7-1E1A-4BF3-9D0E-7F6C101CEEAB}" srcId="{5A374461-C7A9-4DD0-A408-6CB04B924420}" destId="{5AF39284-F4A0-49B6-8444-2D1828CDFD7B}" srcOrd="1" destOrd="0" parTransId="{C547DA64-6D4B-412D-9C86-C23474276BFE}" sibTransId="{9D18B12B-2B31-452D-B157-C2FA7EACA678}"/>
    <dgm:cxn modelId="{9F14E482-7237-4581-9A8F-A90FCCD06DE0}" type="presOf" srcId="{C6586785-BC0D-4456-BA8D-B00FC4F2B08E}" destId="{D24C51D7-81B2-4A96-AB48-5B0DCD0AFA32}" srcOrd="0" destOrd="0" presId="urn:microsoft.com/office/officeart/2005/8/layout/default"/>
    <dgm:cxn modelId="{0B54F074-1B8B-4F1A-AC5A-4EF6B25F7704}" srcId="{5A374461-C7A9-4DD0-A408-6CB04B924420}" destId="{C3684D65-D99D-441E-B7AB-AFD699D74167}" srcOrd="2" destOrd="0" parTransId="{0E840932-8EA7-4827-B351-81A7DAB3BF27}" sibTransId="{DE5C4DA0-1EF5-4A47-A300-5609A142686A}"/>
    <dgm:cxn modelId="{C14D1C80-C632-4501-9EC5-5C039FCFA3F4}" type="presOf" srcId="{C3684D65-D99D-441E-B7AB-AFD699D74167}" destId="{8A7F3AF4-F0A6-42E7-924E-293642E63A74}" srcOrd="0" destOrd="0" presId="urn:microsoft.com/office/officeart/2005/8/layout/default"/>
    <dgm:cxn modelId="{4BC1FDE3-A9EE-4974-A885-FA02DE9254AA}" srcId="{5A374461-C7A9-4DD0-A408-6CB04B924420}" destId="{C6586785-BC0D-4456-BA8D-B00FC4F2B08E}" srcOrd="4" destOrd="0" parTransId="{ACB34646-53C7-43CA-BA96-047E01B0A69F}" sibTransId="{4404B073-4445-479E-92A4-E2BBE3A11DD9}"/>
    <dgm:cxn modelId="{2FFD2350-CD48-442E-986F-2D071107D321}" type="presOf" srcId="{17917705-B184-4D85-96E0-15AF1E9E289B}" destId="{24D8AD1C-8011-4DAC-8C08-56778264A07D}" srcOrd="0" destOrd="0" presId="urn:microsoft.com/office/officeart/2005/8/layout/default"/>
    <dgm:cxn modelId="{84F12ED9-9953-497F-91AE-33E06A465B4D}" type="presOf" srcId="{44523DF0-D9BF-4B9D-B8E5-524CB35BDC91}" destId="{A996714B-596A-4132-8444-F7BDA9B99AAB}" srcOrd="0" destOrd="0" presId="urn:microsoft.com/office/officeart/2005/8/layout/default"/>
    <dgm:cxn modelId="{D71FCE11-19AD-4B97-93F2-B3D3313018C7}" type="presParOf" srcId="{58BDD840-21C0-4442-9F5F-3E56CB0AF49D}" destId="{980B5F37-E4BE-49E4-9D13-6560ED86C693}" srcOrd="0" destOrd="0" presId="urn:microsoft.com/office/officeart/2005/8/layout/default"/>
    <dgm:cxn modelId="{F480482E-6C9C-4BFA-BCE9-60E6B073B0F2}" type="presParOf" srcId="{58BDD840-21C0-4442-9F5F-3E56CB0AF49D}" destId="{3DCA215C-7F25-47A0-AF9B-2A4ED485E395}" srcOrd="1" destOrd="0" presId="urn:microsoft.com/office/officeart/2005/8/layout/default"/>
    <dgm:cxn modelId="{BD129C5B-BB2D-4139-B4B2-83FE21CBD044}" type="presParOf" srcId="{58BDD840-21C0-4442-9F5F-3E56CB0AF49D}" destId="{E03B3240-5646-4784-91FF-AC83551F4696}" srcOrd="2" destOrd="0" presId="urn:microsoft.com/office/officeart/2005/8/layout/default"/>
    <dgm:cxn modelId="{D68F6B48-B98F-4D05-8392-AB3FC07C8C50}" type="presParOf" srcId="{58BDD840-21C0-4442-9F5F-3E56CB0AF49D}" destId="{DEA2ADE9-8C9C-4D88-907C-B5EA4D44ABB1}" srcOrd="3" destOrd="0" presId="urn:microsoft.com/office/officeart/2005/8/layout/default"/>
    <dgm:cxn modelId="{10A4D153-0450-4F11-BE57-1D148BCF81CE}" type="presParOf" srcId="{58BDD840-21C0-4442-9F5F-3E56CB0AF49D}" destId="{8A7F3AF4-F0A6-42E7-924E-293642E63A74}" srcOrd="4" destOrd="0" presId="urn:microsoft.com/office/officeart/2005/8/layout/default"/>
    <dgm:cxn modelId="{1CEE9D30-B7A8-452F-9CEF-F9B1D148BFA5}" type="presParOf" srcId="{58BDD840-21C0-4442-9F5F-3E56CB0AF49D}" destId="{4223613F-DF49-4FA2-88A5-1F9E5567D00B}" srcOrd="5" destOrd="0" presId="urn:microsoft.com/office/officeart/2005/8/layout/default"/>
    <dgm:cxn modelId="{6128A6F1-344E-4809-AEF4-7563A8BD05E8}" type="presParOf" srcId="{58BDD840-21C0-4442-9F5F-3E56CB0AF49D}" destId="{A996714B-596A-4132-8444-F7BDA9B99AAB}" srcOrd="6" destOrd="0" presId="urn:microsoft.com/office/officeart/2005/8/layout/default"/>
    <dgm:cxn modelId="{F6608E86-D20E-4E06-9914-AD1808259AE8}" type="presParOf" srcId="{58BDD840-21C0-4442-9F5F-3E56CB0AF49D}" destId="{F7B229CD-0639-48F8-914B-6B0EEBA42854}" srcOrd="7" destOrd="0" presId="urn:microsoft.com/office/officeart/2005/8/layout/default"/>
    <dgm:cxn modelId="{9D2F37A9-D5B5-4A06-99DF-94184D62A2DD}" type="presParOf" srcId="{58BDD840-21C0-4442-9F5F-3E56CB0AF49D}" destId="{D24C51D7-81B2-4A96-AB48-5B0DCD0AFA32}" srcOrd="8" destOrd="0" presId="urn:microsoft.com/office/officeart/2005/8/layout/default"/>
    <dgm:cxn modelId="{2F7D717C-E673-4B10-9A13-ED74C54B85FB}" type="presParOf" srcId="{58BDD840-21C0-4442-9F5F-3E56CB0AF49D}" destId="{3754AD42-A5CB-4373-A6D9-6E64C33D43AE}" srcOrd="9" destOrd="0" presId="urn:microsoft.com/office/officeart/2005/8/layout/default"/>
    <dgm:cxn modelId="{44EFECF4-418C-4869-946E-D636BEEC2C8E}" type="presParOf" srcId="{58BDD840-21C0-4442-9F5F-3E56CB0AF49D}" destId="{24D8AD1C-8011-4DAC-8C08-56778264A07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30D3CF2-228D-44A5-AAD9-A07E4C2629E5}"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en-IN"/>
        </a:p>
      </dgm:t>
    </dgm:pt>
    <dgm:pt modelId="{10BE85DF-7AC3-4945-8E33-941112889EA9}">
      <dgm:prSet custT="1"/>
      <dgm:spPr/>
      <dgm:t>
        <a:bodyPr/>
        <a:lstStyle/>
        <a:p>
          <a:pPr algn="l" rtl="0"/>
          <a:r>
            <a:rPr lang="en-IN" sz="2400" b="1" dirty="0" smtClean="0"/>
            <a:t>MBBS/BDS graduates or post-graduates viz. MD/MS/DM/</a:t>
          </a:r>
          <a:r>
            <a:rPr lang="en-IN" sz="2400" b="1" dirty="0" err="1" smtClean="0"/>
            <a:t>MCh</a:t>
          </a:r>
          <a:r>
            <a:rPr lang="en-IN" sz="2400" b="1" dirty="0" smtClean="0"/>
            <a:t>/DNB/</a:t>
          </a:r>
          <a:r>
            <a:rPr lang="en-IN" sz="2400" b="1" dirty="0" err="1" smtClean="0"/>
            <a:t>DrNB</a:t>
          </a:r>
          <a:r>
            <a:rPr lang="en-IN" sz="2400" b="1" dirty="0" smtClean="0"/>
            <a:t>/MDS pursuing students Or degree holders</a:t>
          </a:r>
          <a:endParaRPr lang="en-IN" sz="2400" b="1" dirty="0"/>
        </a:p>
      </dgm:t>
    </dgm:pt>
    <dgm:pt modelId="{FE6690C8-8649-415C-A7DF-96431032D8E7}" type="parTrans" cxnId="{33BC9FAA-1BEA-47B5-A643-AFAA86014412}">
      <dgm:prSet/>
      <dgm:spPr/>
      <dgm:t>
        <a:bodyPr/>
        <a:lstStyle/>
        <a:p>
          <a:endParaRPr lang="en-IN"/>
        </a:p>
      </dgm:t>
    </dgm:pt>
    <dgm:pt modelId="{AB5D6B1D-9470-4AA1-9AC5-90D5155DD20D}" type="sibTrans" cxnId="{33BC9FAA-1BEA-47B5-A643-AFAA86014412}">
      <dgm:prSet/>
      <dgm:spPr/>
      <dgm:t>
        <a:bodyPr/>
        <a:lstStyle/>
        <a:p>
          <a:endParaRPr lang="en-IN"/>
        </a:p>
      </dgm:t>
    </dgm:pt>
    <dgm:pt modelId="{7523D0EC-2B9B-4EF4-80AD-B809CCABEE1C}">
      <dgm:prSet custT="1"/>
      <dgm:spPr/>
      <dgm:t>
        <a:bodyPr/>
        <a:lstStyle/>
        <a:p>
          <a:pPr algn="l" rtl="0"/>
          <a:r>
            <a:rPr lang="en-IN" sz="2400" b="1" dirty="0" smtClean="0"/>
            <a:t>45 years of age</a:t>
          </a:r>
          <a:endParaRPr lang="en-IN" sz="2400" b="1" dirty="0"/>
        </a:p>
      </dgm:t>
    </dgm:pt>
    <dgm:pt modelId="{077FEAEA-5B9D-40BC-8C52-CE49890A1B2F}" type="parTrans" cxnId="{CB8FAAF0-2151-4D6B-BB14-AB6A1D9C8525}">
      <dgm:prSet/>
      <dgm:spPr/>
      <dgm:t>
        <a:bodyPr/>
        <a:lstStyle/>
        <a:p>
          <a:endParaRPr lang="en-IN"/>
        </a:p>
      </dgm:t>
    </dgm:pt>
    <dgm:pt modelId="{D229D28A-6BFE-4611-977A-F6F1D2BCB58D}" type="sibTrans" cxnId="{CB8FAAF0-2151-4D6B-BB14-AB6A1D9C8525}">
      <dgm:prSet/>
      <dgm:spPr/>
      <dgm:t>
        <a:bodyPr/>
        <a:lstStyle/>
        <a:p>
          <a:endParaRPr lang="en-IN"/>
        </a:p>
      </dgm:t>
    </dgm:pt>
    <dgm:pt modelId="{DB4E5CA3-E97A-4D4A-8E47-F9DEFC19A02E}" type="pres">
      <dgm:prSet presAssocID="{E30D3CF2-228D-44A5-AAD9-A07E4C2629E5}" presName="linear" presStyleCnt="0">
        <dgm:presLayoutVars>
          <dgm:animLvl val="lvl"/>
          <dgm:resizeHandles val="exact"/>
        </dgm:presLayoutVars>
      </dgm:prSet>
      <dgm:spPr/>
      <dgm:t>
        <a:bodyPr/>
        <a:lstStyle/>
        <a:p>
          <a:endParaRPr lang="en-IN"/>
        </a:p>
      </dgm:t>
    </dgm:pt>
    <dgm:pt modelId="{BD835A43-06E6-4052-A719-26106ED4EA0C}" type="pres">
      <dgm:prSet presAssocID="{10BE85DF-7AC3-4945-8E33-941112889EA9}" presName="parentText" presStyleLbl="node1" presStyleIdx="0" presStyleCnt="2">
        <dgm:presLayoutVars>
          <dgm:chMax val="0"/>
          <dgm:bulletEnabled val="1"/>
        </dgm:presLayoutVars>
      </dgm:prSet>
      <dgm:spPr/>
      <dgm:t>
        <a:bodyPr/>
        <a:lstStyle/>
        <a:p>
          <a:endParaRPr lang="en-IN"/>
        </a:p>
      </dgm:t>
    </dgm:pt>
    <dgm:pt modelId="{8938AEAF-E217-42CC-A347-138B607123CB}" type="pres">
      <dgm:prSet presAssocID="{AB5D6B1D-9470-4AA1-9AC5-90D5155DD20D}" presName="spacer" presStyleCnt="0"/>
      <dgm:spPr/>
    </dgm:pt>
    <dgm:pt modelId="{DC8235E0-A1FF-4CD2-8616-8071FEAC6472}" type="pres">
      <dgm:prSet presAssocID="{7523D0EC-2B9B-4EF4-80AD-B809CCABEE1C}" presName="parentText" presStyleLbl="node1" presStyleIdx="1" presStyleCnt="2">
        <dgm:presLayoutVars>
          <dgm:chMax val="0"/>
          <dgm:bulletEnabled val="1"/>
        </dgm:presLayoutVars>
      </dgm:prSet>
      <dgm:spPr/>
      <dgm:t>
        <a:bodyPr/>
        <a:lstStyle/>
        <a:p>
          <a:endParaRPr lang="en-IN"/>
        </a:p>
      </dgm:t>
    </dgm:pt>
  </dgm:ptLst>
  <dgm:cxnLst>
    <dgm:cxn modelId="{33BC9FAA-1BEA-47B5-A643-AFAA86014412}" srcId="{E30D3CF2-228D-44A5-AAD9-A07E4C2629E5}" destId="{10BE85DF-7AC3-4945-8E33-941112889EA9}" srcOrd="0" destOrd="0" parTransId="{FE6690C8-8649-415C-A7DF-96431032D8E7}" sibTransId="{AB5D6B1D-9470-4AA1-9AC5-90D5155DD20D}"/>
    <dgm:cxn modelId="{CB8FAAF0-2151-4D6B-BB14-AB6A1D9C8525}" srcId="{E30D3CF2-228D-44A5-AAD9-A07E4C2629E5}" destId="{7523D0EC-2B9B-4EF4-80AD-B809CCABEE1C}" srcOrd="1" destOrd="0" parTransId="{077FEAEA-5B9D-40BC-8C52-CE49890A1B2F}" sibTransId="{D229D28A-6BFE-4611-977A-F6F1D2BCB58D}"/>
    <dgm:cxn modelId="{6C833437-C602-4026-973C-B5778D078BA1}" type="presOf" srcId="{7523D0EC-2B9B-4EF4-80AD-B809CCABEE1C}" destId="{DC8235E0-A1FF-4CD2-8616-8071FEAC6472}" srcOrd="0" destOrd="0" presId="urn:microsoft.com/office/officeart/2005/8/layout/vList2"/>
    <dgm:cxn modelId="{B37EF4C1-B1A6-4ECB-A2A9-8BFAD2173254}" type="presOf" srcId="{10BE85DF-7AC3-4945-8E33-941112889EA9}" destId="{BD835A43-06E6-4052-A719-26106ED4EA0C}" srcOrd="0" destOrd="0" presId="urn:microsoft.com/office/officeart/2005/8/layout/vList2"/>
    <dgm:cxn modelId="{9CF17752-6626-406F-B683-EFE6B205F745}" type="presOf" srcId="{E30D3CF2-228D-44A5-AAD9-A07E4C2629E5}" destId="{DB4E5CA3-E97A-4D4A-8E47-F9DEFC19A02E}" srcOrd="0" destOrd="0" presId="urn:microsoft.com/office/officeart/2005/8/layout/vList2"/>
    <dgm:cxn modelId="{E8D89A70-4831-4491-AD8E-C7C006EEA996}" type="presParOf" srcId="{DB4E5CA3-E97A-4D4A-8E47-F9DEFC19A02E}" destId="{BD835A43-06E6-4052-A719-26106ED4EA0C}" srcOrd="0" destOrd="0" presId="urn:microsoft.com/office/officeart/2005/8/layout/vList2"/>
    <dgm:cxn modelId="{5D7DC171-73FC-47F2-B3F8-E57D2D09E546}" type="presParOf" srcId="{DB4E5CA3-E97A-4D4A-8E47-F9DEFC19A02E}" destId="{8938AEAF-E217-42CC-A347-138B607123CB}" srcOrd="1" destOrd="0" presId="urn:microsoft.com/office/officeart/2005/8/layout/vList2"/>
    <dgm:cxn modelId="{E348CEC8-4CA2-42D2-8D9C-6A6C7B8FBBC7}" type="presParOf" srcId="{DB4E5CA3-E97A-4D4A-8E47-F9DEFC19A02E}" destId="{DC8235E0-A1FF-4CD2-8616-8071FEAC647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CB2D6B3-383E-4310-B3EB-00E49D54D289}" type="doc">
      <dgm:prSet loTypeId="urn:microsoft.com/office/officeart/2005/8/layout/vList2" loCatId="list" qsTypeId="urn:microsoft.com/office/officeart/2005/8/quickstyle/simple2" qsCatId="simple" csTypeId="urn:microsoft.com/office/officeart/2005/8/colors/colorful3" csCatId="colorful"/>
      <dgm:spPr/>
      <dgm:t>
        <a:bodyPr/>
        <a:lstStyle/>
        <a:p>
          <a:endParaRPr lang="en-IN"/>
        </a:p>
      </dgm:t>
    </dgm:pt>
    <dgm:pt modelId="{3CDC86AA-0E35-41FF-B58D-E5E7C415CEF0}">
      <dgm:prSet custT="1"/>
      <dgm:spPr/>
      <dgm:t>
        <a:bodyPr/>
        <a:lstStyle/>
        <a:p>
          <a:pPr rtl="0"/>
          <a:r>
            <a:rPr lang="en-IN" sz="2400" dirty="0" smtClean="0"/>
            <a:t>Medical faculty holding MD/MS/DM/</a:t>
          </a:r>
          <a:r>
            <a:rPr lang="en-IN" sz="2400" dirty="0" err="1" smtClean="0"/>
            <a:t>MCh</a:t>
          </a:r>
          <a:r>
            <a:rPr lang="en-IN" sz="2400" dirty="0" smtClean="0"/>
            <a:t>/DNB/</a:t>
          </a:r>
          <a:r>
            <a:rPr lang="en-IN" sz="2400" dirty="0" err="1" smtClean="0"/>
            <a:t>DrNB</a:t>
          </a:r>
          <a:r>
            <a:rPr lang="en-IN" sz="2400" dirty="0" smtClean="0"/>
            <a:t>/MDS degree</a:t>
          </a:r>
          <a:endParaRPr lang="en-IN" sz="2400" dirty="0"/>
        </a:p>
      </dgm:t>
    </dgm:pt>
    <dgm:pt modelId="{05EDCFD6-9D11-4663-A8DC-7A0D76167DCF}" type="parTrans" cxnId="{721580D7-F0FD-4C73-8411-857B628591A5}">
      <dgm:prSet/>
      <dgm:spPr/>
      <dgm:t>
        <a:bodyPr/>
        <a:lstStyle/>
        <a:p>
          <a:endParaRPr lang="en-IN"/>
        </a:p>
      </dgm:t>
    </dgm:pt>
    <dgm:pt modelId="{DBCF7FBE-B997-4806-8946-1F1E04C8DAB1}" type="sibTrans" cxnId="{721580D7-F0FD-4C73-8411-857B628591A5}">
      <dgm:prSet/>
      <dgm:spPr/>
      <dgm:t>
        <a:bodyPr/>
        <a:lstStyle/>
        <a:p>
          <a:endParaRPr lang="en-IN"/>
        </a:p>
      </dgm:t>
    </dgm:pt>
    <dgm:pt modelId="{69DF8076-5BEE-4A01-B325-4FB68594EED1}">
      <dgm:prSet custT="1"/>
      <dgm:spPr/>
      <dgm:t>
        <a:bodyPr/>
        <a:lstStyle/>
        <a:p>
          <a:pPr rtl="0"/>
          <a:r>
            <a:rPr lang="en-IN" sz="2400" dirty="0" smtClean="0"/>
            <a:t>Full time regular employee with at least one year of service at or UGC recognized research universities, research institutes of National Importance.</a:t>
          </a:r>
          <a:endParaRPr lang="en-IN" sz="2400" dirty="0"/>
        </a:p>
      </dgm:t>
    </dgm:pt>
    <dgm:pt modelId="{E021600E-EF81-4DC5-9495-596C76AE13A3}" type="parTrans" cxnId="{6B6AFB36-F07C-4AD2-ACEE-27B6A9EF07A9}">
      <dgm:prSet/>
      <dgm:spPr/>
      <dgm:t>
        <a:bodyPr/>
        <a:lstStyle/>
        <a:p>
          <a:endParaRPr lang="en-IN"/>
        </a:p>
      </dgm:t>
    </dgm:pt>
    <dgm:pt modelId="{B773713E-AC97-42F3-8E82-E6F6C904C407}" type="sibTrans" cxnId="{6B6AFB36-F07C-4AD2-ACEE-27B6A9EF07A9}">
      <dgm:prSet/>
      <dgm:spPr/>
      <dgm:t>
        <a:bodyPr/>
        <a:lstStyle/>
        <a:p>
          <a:endParaRPr lang="en-IN"/>
        </a:p>
      </dgm:t>
    </dgm:pt>
    <dgm:pt modelId="{BF7D23CC-B4D8-4E47-9259-F324BEB6D27C}">
      <dgm:prSet custT="1"/>
      <dgm:spPr/>
      <dgm:t>
        <a:bodyPr/>
        <a:lstStyle/>
        <a:p>
          <a:pPr rtl="0"/>
          <a:r>
            <a:rPr lang="en-IN" sz="2400" dirty="0" smtClean="0"/>
            <a:t>45 years of age</a:t>
          </a:r>
          <a:endParaRPr lang="en-IN" sz="2400" dirty="0"/>
        </a:p>
      </dgm:t>
    </dgm:pt>
    <dgm:pt modelId="{27C3DBCF-139D-4F8A-A53A-E1723CC39335}" type="parTrans" cxnId="{F958D3D1-BD29-4C66-864F-0C3F9CB7BBAB}">
      <dgm:prSet/>
      <dgm:spPr/>
      <dgm:t>
        <a:bodyPr/>
        <a:lstStyle/>
        <a:p>
          <a:endParaRPr lang="en-IN"/>
        </a:p>
      </dgm:t>
    </dgm:pt>
    <dgm:pt modelId="{5F27CDC5-43D1-444D-AD16-89E9A6B3BA28}" type="sibTrans" cxnId="{F958D3D1-BD29-4C66-864F-0C3F9CB7BBAB}">
      <dgm:prSet/>
      <dgm:spPr/>
      <dgm:t>
        <a:bodyPr/>
        <a:lstStyle/>
        <a:p>
          <a:endParaRPr lang="en-IN"/>
        </a:p>
      </dgm:t>
    </dgm:pt>
    <dgm:pt modelId="{B3479C53-749B-403D-94CF-A7EE92DB9391}" type="pres">
      <dgm:prSet presAssocID="{3CB2D6B3-383E-4310-B3EB-00E49D54D289}" presName="linear" presStyleCnt="0">
        <dgm:presLayoutVars>
          <dgm:animLvl val="lvl"/>
          <dgm:resizeHandles val="exact"/>
        </dgm:presLayoutVars>
      </dgm:prSet>
      <dgm:spPr/>
      <dgm:t>
        <a:bodyPr/>
        <a:lstStyle/>
        <a:p>
          <a:endParaRPr lang="en-IN"/>
        </a:p>
      </dgm:t>
    </dgm:pt>
    <dgm:pt modelId="{430DFD50-C2E0-40BC-84C7-19A07488C712}" type="pres">
      <dgm:prSet presAssocID="{3CDC86AA-0E35-41FF-B58D-E5E7C415CEF0}" presName="parentText" presStyleLbl="node1" presStyleIdx="0" presStyleCnt="3">
        <dgm:presLayoutVars>
          <dgm:chMax val="0"/>
          <dgm:bulletEnabled val="1"/>
        </dgm:presLayoutVars>
      </dgm:prSet>
      <dgm:spPr/>
      <dgm:t>
        <a:bodyPr/>
        <a:lstStyle/>
        <a:p>
          <a:endParaRPr lang="en-IN"/>
        </a:p>
      </dgm:t>
    </dgm:pt>
    <dgm:pt modelId="{D4F29EBE-160B-4037-8A27-6C0199C96363}" type="pres">
      <dgm:prSet presAssocID="{DBCF7FBE-B997-4806-8946-1F1E04C8DAB1}" presName="spacer" presStyleCnt="0"/>
      <dgm:spPr/>
    </dgm:pt>
    <dgm:pt modelId="{45ADA365-A5F8-4FA7-9FD6-08F274AAFFFB}" type="pres">
      <dgm:prSet presAssocID="{69DF8076-5BEE-4A01-B325-4FB68594EED1}" presName="parentText" presStyleLbl="node1" presStyleIdx="1" presStyleCnt="3">
        <dgm:presLayoutVars>
          <dgm:chMax val="0"/>
          <dgm:bulletEnabled val="1"/>
        </dgm:presLayoutVars>
      </dgm:prSet>
      <dgm:spPr/>
      <dgm:t>
        <a:bodyPr/>
        <a:lstStyle/>
        <a:p>
          <a:endParaRPr lang="en-IN"/>
        </a:p>
      </dgm:t>
    </dgm:pt>
    <dgm:pt modelId="{39988190-F05E-405D-8539-7068F06F0070}" type="pres">
      <dgm:prSet presAssocID="{B773713E-AC97-42F3-8E82-E6F6C904C407}" presName="spacer" presStyleCnt="0"/>
      <dgm:spPr/>
    </dgm:pt>
    <dgm:pt modelId="{40454D48-B616-49A8-A214-0B449054C594}" type="pres">
      <dgm:prSet presAssocID="{BF7D23CC-B4D8-4E47-9259-F324BEB6D27C}" presName="parentText" presStyleLbl="node1" presStyleIdx="2" presStyleCnt="3">
        <dgm:presLayoutVars>
          <dgm:chMax val="0"/>
          <dgm:bulletEnabled val="1"/>
        </dgm:presLayoutVars>
      </dgm:prSet>
      <dgm:spPr/>
      <dgm:t>
        <a:bodyPr/>
        <a:lstStyle/>
        <a:p>
          <a:endParaRPr lang="en-IN"/>
        </a:p>
      </dgm:t>
    </dgm:pt>
  </dgm:ptLst>
  <dgm:cxnLst>
    <dgm:cxn modelId="{721580D7-F0FD-4C73-8411-857B628591A5}" srcId="{3CB2D6B3-383E-4310-B3EB-00E49D54D289}" destId="{3CDC86AA-0E35-41FF-B58D-E5E7C415CEF0}" srcOrd="0" destOrd="0" parTransId="{05EDCFD6-9D11-4663-A8DC-7A0D76167DCF}" sibTransId="{DBCF7FBE-B997-4806-8946-1F1E04C8DAB1}"/>
    <dgm:cxn modelId="{5F78DDEE-202D-40E5-8C42-4D3C684EAC19}" type="presOf" srcId="{69DF8076-5BEE-4A01-B325-4FB68594EED1}" destId="{45ADA365-A5F8-4FA7-9FD6-08F274AAFFFB}" srcOrd="0" destOrd="0" presId="urn:microsoft.com/office/officeart/2005/8/layout/vList2"/>
    <dgm:cxn modelId="{7EDEA6D8-28A8-4E85-BB7D-173B8EB38A60}" type="presOf" srcId="{BF7D23CC-B4D8-4E47-9259-F324BEB6D27C}" destId="{40454D48-B616-49A8-A214-0B449054C594}" srcOrd="0" destOrd="0" presId="urn:microsoft.com/office/officeart/2005/8/layout/vList2"/>
    <dgm:cxn modelId="{B88F4D41-8C06-4E75-9BE0-2BE6F8B702B7}" type="presOf" srcId="{3CB2D6B3-383E-4310-B3EB-00E49D54D289}" destId="{B3479C53-749B-403D-94CF-A7EE92DB9391}" srcOrd="0" destOrd="0" presId="urn:microsoft.com/office/officeart/2005/8/layout/vList2"/>
    <dgm:cxn modelId="{F958D3D1-BD29-4C66-864F-0C3F9CB7BBAB}" srcId="{3CB2D6B3-383E-4310-B3EB-00E49D54D289}" destId="{BF7D23CC-B4D8-4E47-9259-F324BEB6D27C}" srcOrd="2" destOrd="0" parTransId="{27C3DBCF-139D-4F8A-A53A-E1723CC39335}" sibTransId="{5F27CDC5-43D1-444D-AD16-89E9A6B3BA28}"/>
    <dgm:cxn modelId="{30263D93-9CE7-4B5B-AA93-0FC817B2AA61}" type="presOf" srcId="{3CDC86AA-0E35-41FF-B58D-E5E7C415CEF0}" destId="{430DFD50-C2E0-40BC-84C7-19A07488C712}" srcOrd="0" destOrd="0" presId="urn:microsoft.com/office/officeart/2005/8/layout/vList2"/>
    <dgm:cxn modelId="{6B6AFB36-F07C-4AD2-ACEE-27B6A9EF07A9}" srcId="{3CB2D6B3-383E-4310-B3EB-00E49D54D289}" destId="{69DF8076-5BEE-4A01-B325-4FB68594EED1}" srcOrd="1" destOrd="0" parTransId="{E021600E-EF81-4DC5-9495-596C76AE13A3}" sibTransId="{B773713E-AC97-42F3-8E82-E6F6C904C407}"/>
    <dgm:cxn modelId="{E6518D1C-28CF-445E-98FC-0B1A72A1F4FD}" type="presParOf" srcId="{B3479C53-749B-403D-94CF-A7EE92DB9391}" destId="{430DFD50-C2E0-40BC-84C7-19A07488C712}" srcOrd="0" destOrd="0" presId="urn:microsoft.com/office/officeart/2005/8/layout/vList2"/>
    <dgm:cxn modelId="{56738862-8319-43C7-8FA9-9EB8F2D242C1}" type="presParOf" srcId="{B3479C53-749B-403D-94CF-A7EE92DB9391}" destId="{D4F29EBE-160B-4037-8A27-6C0199C96363}" srcOrd="1" destOrd="0" presId="urn:microsoft.com/office/officeart/2005/8/layout/vList2"/>
    <dgm:cxn modelId="{C34AEB43-5E37-4624-8739-2D29667F8C31}" type="presParOf" srcId="{B3479C53-749B-403D-94CF-A7EE92DB9391}" destId="{45ADA365-A5F8-4FA7-9FD6-08F274AAFFFB}" srcOrd="2" destOrd="0" presId="urn:microsoft.com/office/officeart/2005/8/layout/vList2"/>
    <dgm:cxn modelId="{6D31D18D-39DE-450C-BE0A-6C1B639E6816}" type="presParOf" srcId="{B3479C53-749B-403D-94CF-A7EE92DB9391}" destId="{39988190-F05E-405D-8539-7068F06F0070}" srcOrd="3" destOrd="0" presId="urn:microsoft.com/office/officeart/2005/8/layout/vList2"/>
    <dgm:cxn modelId="{579ED8E0-AA2A-4C7E-8ABB-8A23E432F3E3}" type="presParOf" srcId="{B3479C53-749B-403D-94CF-A7EE92DB9391}" destId="{40454D48-B616-49A8-A214-0B449054C59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CD55B65-66BD-4FA5-8B06-C5F0FF041E67}"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en-IN"/>
        </a:p>
      </dgm:t>
    </dgm:pt>
    <dgm:pt modelId="{1692A373-6831-49E5-A00D-B016CD4092C2}">
      <dgm:prSet custT="1"/>
      <dgm:spPr/>
      <dgm:t>
        <a:bodyPr/>
        <a:lstStyle/>
        <a:p>
          <a:pPr rtl="0"/>
          <a:r>
            <a:rPr lang="en-IN" sz="2000" b="1" dirty="0" smtClean="0">
              <a:solidFill>
                <a:srgbClr val="C00000"/>
              </a:solidFill>
            </a:rPr>
            <a:t>Field of biomedical research and technology </a:t>
          </a:r>
          <a:endParaRPr lang="en-IN" sz="2000" dirty="0">
            <a:solidFill>
              <a:srgbClr val="C00000"/>
            </a:solidFill>
          </a:endParaRPr>
        </a:p>
      </dgm:t>
    </dgm:pt>
    <dgm:pt modelId="{F41FEB05-8990-4A77-94CD-19D2A6B373C3}" type="parTrans" cxnId="{58914EF1-7677-4567-AA7D-304E49F46D69}">
      <dgm:prSet/>
      <dgm:spPr/>
      <dgm:t>
        <a:bodyPr/>
        <a:lstStyle/>
        <a:p>
          <a:endParaRPr lang="en-IN"/>
        </a:p>
      </dgm:t>
    </dgm:pt>
    <dgm:pt modelId="{A6793B62-6119-411A-BFB0-EB488EC8B912}" type="sibTrans" cxnId="{58914EF1-7677-4567-AA7D-304E49F46D69}">
      <dgm:prSet/>
      <dgm:spPr/>
      <dgm:t>
        <a:bodyPr/>
        <a:lstStyle/>
        <a:p>
          <a:endParaRPr lang="en-IN"/>
        </a:p>
      </dgm:t>
    </dgm:pt>
    <dgm:pt modelId="{FE7F964B-0615-47D6-9E1E-289C221D56A3}">
      <dgm:prSet custT="1"/>
      <dgm:spPr/>
      <dgm:t>
        <a:bodyPr/>
        <a:lstStyle/>
        <a:p>
          <a:pPr rtl="0"/>
          <a:r>
            <a:rPr lang="en-IN" sz="2000" b="1" dirty="0" smtClean="0">
              <a:solidFill>
                <a:srgbClr val="C00000"/>
              </a:solidFill>
            </a:rPr>
            <a:t>Citizen of India and working in the country</a:t>
          </a:r>
          <a:endParaRPr lang="en-IN" sz="2000" dirty="0">
            <a:solidFill>
              <a:srgbClr val="C00000"/>
            </a:solidFill>
          </a:endParaRPr>
        </a:p>
      </dgm:t>
    </dgm:pt>
    <dgm:pt modelId="{B6D22220-E760-45C5-9AD8-8341471262A8}" type="parTrans" cxnId="{05EB87D5-1CA6-445B-A592-D7C53423DAF9}">
      <dgm:prSet/>
      <dgm:spPr/>
      <dgm:t>
        <a:bodyPr/>
        <a:lstStyle/>
        <a:p>
          <a:endParaRPr lang="en-IN"/>
        </a:p>
      </dgm:t>
    </dgm:pt>
    <dgm:pt modelId="{976B10C5-83DE-4A97-8802-7ABAC90801D4}" type="sibTrans" cxnId="{05EB87D5-1CA6-445B-A592-D7C53423DAF9}">
      <dgm:prSet/>
      <dgm:spPr/>
      <dgm:t>
        <a:bodyPr/>
        <a:lstStyle/>
        <a:p>
          <a:endParaRPr lang="en-IN"/>
        </a:p>
      </dgm:t>
    </dgm:pt>
    <dgm:pt modelId="{42E98647-63C6-457E-922B-0C655C841539}">
      <dgm:prSet custT="1"/>
      <dgm:spPr/>
      <dgm:t>
        <a:bodyPr/>
        <a:lstStyle/>
        <a:p>
          <a:pPr rtl="0"/>
          <a:r>
            <a:rPr lang="en-IN" sz="2000" b="1" dirty="0" smtClean="0">
              <a:solidFill>
                <a:srgbClr val="C00000"/>
              </a:solidFill>
            </a:rPr>
            <a:t>M.D/M.S/</a:t>
          </a:r>
          <a:r>
            <a:rPr lang="en-IN" sz="2000" b="1" dirty="0" err="1" smtClean="0">
              <a:solidFill>
                <a:srgbClr val="C00000"/>
              </a:solidFill>
            </a:rPr>
            <a:t>Ph.D</a:t>
          </a:r>
          <a:r>
            <a:rPr lang="en-IN" sz="2000" b="1" dirty="0" smtClean="0">
              <a:solidFill>
                <a:srgbClr val="C00000"/>
              </a:solidFill>
            </a:rPr>
            <a:t> degree (M.D./ M.S./ M.D.S. or MBBS/BDS/ </a:t>
          </a:r>
          <a:r>
            <a:rPr lang="en-IN" sz="2000" b="1" dirty="0" err="1" smtClean="0">
              <a:solidFill>
                <a:srgbClr val="C00000"/>
              </a:solidFill>
            </a:rPr>
            <a:t>MVSc</a:t>
          </a:r>
          <a:r>
            <a:rPr lang="en-IN" sz="2000" b="1" dirty="0" smtClean="0">
              <a:solidFill>
                <a:srgbClr val="C00000"/>
              </a:solidFill>
            </a:rPr>
            <a:t>./ M.Sc./</a:t>
          </a:r>
          <a:r>
            <a:rPr lang="en-IN" sz="2000" b="1" dirty="0" err="1" smtClean="0">
              <a:solidFill>
                <a:srgbClr val="C00000"/>
              </a:solidFill>
            </a:rPr>
            <a:t>M.Pharma</a:t>
          </a:r>
          <a:r>
            <a:rPr lang="en-IN" sz="2000" b="1" dirty="0" smtClean="0">
              <a:solidFill>
                <a:srgbClr val="C00000"/>
              </a:solidFill>
            </a:rPr>
            <a:t>/</a:t>
          </a:r>
          <a:r>
            <a:rPr lang="en-IN" sz="2000" b="1" dirty="0" err="1" smtClean="0">
              <a:solidFill>
                <a:srgbClr val="C00000"/>
              </a:solidFill>
            </a:rPr>
            <a:t>M.Tech</a:t>
          </a:r>
          <a:r>
            <a:rPr lang="en-IN" sz="2000" b="1" dirty="0" smtClean="0">
              <a:solidFill>
                <a:srgbClr val="C00000"/>
              </a:solidFill>
            </a:rPr>
            <a:t> or equivalent with </a:t>
          </a:r>
          <a:r>
            <a:rPr lang="en-IN" sz="2000" b="1" dirty="0" err="1" smtClean="0">
              <a:solidFill>
                <a:srgbClr val="C00000"/>
              </a:solidFill>
            </a:rPr>
            <a:t>Ph.D</a:t>
          </a:r>
          <a:endParaRPr lang="en-IN" sz="2000" dirty="0">
            <a:solidFill>
              <a:srgbClr val="C00000"/>
            </a:solidFill>
          </a:endParaRPr>
        </a:p>
      </dgm:t>
    </dgm:pt>
    <dgm:pt modelId="{A6C32D7F-D5E1-47BD-9B4D-81F6080D13E7}" type="parTrans" cxnId="{E4CE373B-5F26-449D-94CA-46B58D2F8752}">
      <dgm:prSet/>
      <dgm:spPr/>
      <dgm:t>
        <a:bodyPr/>
        <a:lstStyle/>
        <a:p>
          <a:endParaRPr lang="en-IN"/>
        </a:p>
      </dgm:t>
    </dgm:pt>
    <dgm:pt modelId="{EB40D9A2-1CD0-42EE-9B64-B841061F79A5}" type="sibTrans" cxnId="{E4CE373B-5F26-449D-94CA-46B58D2F8752}">
      <dgm:prSet/>
      <dgm:spPr/>
      <dgm:t>
        <a:bodyPr/>
        <a:lstStyle/>
        <a:p>
          <a:endParaRPr lang="en-IN"/>
        </a:p>
      </dgm:t>
    </dgm:pt>
    <dgm:pt modelId="{2C023AEA-CAA4-47BF-A322-94E198F561BE}">
      <dgm:prSet custT="1"/>
      <dgm:spPr/>
      <dgm:t>
        <a:bodyPr/>
        <a:lstStyle/>
        <a:p>
          <a:pPr rtl="0"/>
          <a:r>
            <a:rPr lang="en-IN" sz="2000" b="1" dirty="0" smtClean="0">
              <a:solidFill>
                <a:srgbClr val="C00000"/>
              </a:solidFill>
            </a:rPr>
            <a:t>At least fifteen years of experience (for availing the fellowship for 15 days) </a:t>
          </a:r>
          <a:endParaRPr lang="en-IN" sz="2000" dirty="0">
            <a:solidFill>
              <a:srgbClr val="C00000"/>
            </a:solidFill>
          </a:endParaRPr>
        </a:p>
      </dgm:t>
    </dgm:pt>
    <dgm:pt modelId="{77940F5F-939B-4F67-B77E-CFF25C1EF1FA}" type="parTrans" cxnId="{8686EC74-72CD-4E06-94D3-60FD0A3799F9}">
      <dgm:prSet/>
      <dgm:spPr/>
      <dgm:t>
        <a:bodyPr/>
        <a:lstStyle/>
        <a:p>
          <a:endParaRPr lang="en-IN"/>
        </a:p>
      </dgm:t>
    </dgm:pt>
    <dgm:pt modelId="{F262D735-D46D-4AF6-B331-3F855AFB8139}" type="sibTrans" cxnId="{8686EC74-72CD-4E06-94D3-60FD0A3799F9}">
      <dgm:prSet/>
      <dgm:spPr/>
      <dgm:t>
        <a:bodyPr/>
        <a:lstStyle/>
        <a:p>
          <a:endParaRPr lang="en-IN"/>
        </a:p>
      </dgm:t>
    </dgm:pt>
    <dgm:pt modelId="{099AB893-0045-4BBF-B2F6-F7EAF0FBED73}">
      <dgm:prSet custT="1"/>
      <dgm:spPr/>
      <dgm:t>
        <a:bodyPr/>
        <a:lstStyle/>
        <a:p>
          <a:pPr rtl="0"/>
          <a:r>
            <a:rPr lang="en-IN" sz="2000" b="1" dirty="0" smtClean="0">
              <a:solidFill>
                <a:srgbClr val="C00000"/>
              </a:solidFill>
            </a:rPr>
            <a:t>At least ten years of experience (for availing the fellowship for 1-3months)</a:t>
          </a:r>
          <a:endParaRPr lang="en-IN" sz="2000" dirty="0">
            <a:solidFill>
              <a:srgbClr val="C00000"/>
            </a:solidFill>
          </a:endParaRPr>
        </a:p>
      </dgm:t>
    </dgm:pt>
    <dgm:pt modelId="{E9F8306E-A133-4A9D-AD8D-FE38D9D178BA}" type="parTrans" cxnId="{CF28501C-BE8B-4975-B0BC-BE4D23BDE309}">
      <dgm:prSet/>
      <dgm:spPr/>
      <dgm:t>
        <a:bodyPr/>
        <a:lstStyle/>
        <a:p>
          <a:endParaRPr lang="en-IN"/>
        </a:p>
      </dgm:t>
    </dgm:pt>
    <dgm:pt modelId="{AE908CB3-2A92-4686-9525-483F3887B9C3}" type="sibTrans" cxnId="{CF28501C-BE8B-4975-B0BC-BE4D23BDE309}">
      <dgm:prSet/>
      <dgm:spPr/>
      <dgm:t>
        <a:bodyPr/>
        <a:lstStyle/>
        <a:p>
          <a:endParaRPr lang="en-IN"/>
        </a:p>
      </dgm:t>
    </dgm:pt>
    <dgm:pt modelId="{2E87A7FB-85E5-4795-B556-899A6E36A2F3}">
      <dgm:prSet custT="1"/>
      <dgm:spPr/>
      <dgm:t>
        <a:bodyPr/>
        <a:lstStyle/>
        <a:p>
          <a:pPr rtl="0"/>
          <a:r>
            <a:rPr lang="en-IN" sz="2000" b="1" dirty="0" smtClean="0">
              <a:solidFill>
                <a:srgbClr val="C00000"/>
              </a:solidFill>
            </a:rPr>
            <a:t>Below 57 years </a:t>
          </a:r>
          <a:endParaRPr lang="en-IN" sz="2000" dirty="0">
            <a:solidFill>
              <a:srgbClr val="C00000"/>
            </a:solidFill>
          </a:endParaRPr>
        </a:p>
      </dgm:t>
    </dgm:pt>
    <dgm:pt modelId="{59CD90D6-BBC7-4A9B-9FBE-F137E84527F7}" type="parTrans" cxnId="{A23BC508-83AE-4253-8A6B-BB5027C99D78}">
      <dgm:prSet/>
      <dgm:spPr/>
      <dgm:t>
        <a:bodyPr/>
        <a:lstStyle/>
        <a:p>
          <a:endParaRPr lang="en-IN"/>
        </a:p>
      </dgm:t>
    </dgm:pt>
    <dgm:pt modelId="{75CA65AF-D5A4-4DFE-9C8A-3F1E910A8AFF}" type="sibTrans" cxnId="{A23BC508-83AE-4253-8A6B-BB5027C99D78}">
      <dgm:prSet/>
      <dgm:spPr/>
      <dgm:t>
        <a:bodyPr/>
        <a:lstStyle/>
        <a:p>
          <a:endParaRPr lang="en-IN"/>
        </a:p>
      </dgm:t>
    </dgm:pt>
    <dgm:pt modelId="{EDDF4CEA-DA7D-495B-9EA6-26934A56D9C1}" type="pres">
      <dgm:prSet presAssocID="{7CD55B65-66BD-4FA5-8B06-C5F0FF041E67}" presName="linear" presStyleCnt="0">
        <dgm:presLayoutVars>
          <dgm:animLvl val="lvl"/>
          <dgm:resizeHandles val="exact"/>
        </dgm:presLayoutVars>
      </dgm:prSet>
      <dgm:spPr/>
      <dgm:t>
        <a:bodyPr/>
        <a:lstStyle/>
        <a:p>
          <a:endParaRPr lang="en-IN"/>
        </a:p>
      </dgm:t>
    </dgm:pt>
    <dgm:pt modelId="{F05329C8-9696-4DB2-A228-DE7BE6E80870}" type="pres">
      <dgm:prSet presAssocID="{1692A373-6831-49E5-A00D-B016CD4092C2}" presName="parentText" presStyleLbl="node1" presStyleIdx="0" presStyleCnt="6">
        <dgm:presLayoutVars>
          <dgm:chMax val="0"/>
          <dgm:bulletEnabled val="1"/>
        </dgm:presLayoutVars>
      </dgm:prSet>
      <dgm:spPr/>
      <dgm:t>
        <a:bodyPr/>
        <a:lstStyle/>
        <a:p>
          <a:endParaRPr lang="en-IN"/>
        </a:p>
      </dgm:t>
    </dgm:pt>
    <dgm:pt modelId="{DE2CCE13-2CDE-4AF1-BD61-3A8BF5FE97C9}" type="pres">
      <dgm:prSet presAssocID="{A6793B62-6119-411A-BFB0-EB488EC8B912}" presName="spacer" presStyleCnt="0"/>
      <dgm:spPr/>
    </dgm:pt>
    <dgm:pt modelId="{AB1A0B11-5C83-42D9-95BD-41305EA7EF9D}" type="pres">
      <dgm:prSet presAssocID="{FE7F964B-0615-47D6-9E1E-289C221D56A3}" presName="parentText" presStyleLbl="node1" presStyleIdx="1" presStyleCnt="6">
        <dgm:presLayoutVars>
          <dgm:chMax val="0"/>
          <dgm:bulletEnabled val="1"/>
        </dgm:presLayoutVars>
      </dgm:prSet>
      <dgm:spPr/>
      <dgm:t>
        <a:bodyPr/>
        <a:lstStyle/>
        <a:p>
          <a:endParaRPr lang="en-IN"/>
        </a:p>
      </dgm:t>
    </dgm:pt>
    <dgm:pt modelId="{9139860B-0DAA-4A79-9742-6356ACF17CC8}" type="pres">
      <dgm:prSet presAssocID="{976B10C5-83DE-4A97-8802-7ABAC90801D4}" presName="spacer" presStyleCnt="0"/>
      <dgm:spPr/>
    </dgm:pt>
    <dgm:pt modelId="{1477B5F9-78AC-4790-8AB4-DC4B56A9E634}" type="pres">
      <dgm:prSet presAssocID="{42E98647-63C6-457E-922B-0C655C841539}" presName="parentText" presStyleLbl="node1" presStyleIdx="2" presStyleCnt="6">
        <dgm:presLayoutVars>
          <dgm:chMax val="0"/>
          <dgm:bulletEnabled val="1"/>
        </dgm:presLayoutVars>
      </dgm:prSet>
      <dgm:spPr/>
      <dgm:t>
        <a:bodyPr/>
        <a:lstStyle/>
        <a:p>
          <a:endParaRPr lang="en-IN"/>
        </a:p>
      </dgm:t>
    </dgm:pt>
    <dgm:pt modelId="{1DC86121-F259-4F14-B509-76C4DABDF762}" type="pres">
      <dgm:prSet presAssocID="{EB40D9A2-1CD0-42EE-9B64-B841061F79A5}" presName="spacer" presStyleCnt="0"/>
      <dgm:spPr/>
    </dgm:pt>
    <dgm:pt modelId="{ECDA2303-5566-4F6B-80E4-D04B26DB668D}" type="pres">
      <dgm:prSet presAssocID="{2C023AEA-CAA4-47BF-A322-94E198F561BE}" presName="parentText" presStyleLbl="node1" presStyleIdx="3" presStyleCnt="6">
        <dgm:presLayoutVars>
          <dgm:chMax val="0"/>
          <dgm:bulletEnabled val="1"/>
        </dgm:presLayoutVars>
      </dgm:prSet>
      <dgm:spPr/>
      <dgm:t>
        <a:bodyPr/>
        <a:lstStyle/>
        <a:p>
          <a:endParaRPr lang="en-IN"/>
        </a:p>
      </dgm:t>
    </dgm:pt>
    <dgm:pt modelId="{529887F0-A7F1-453C-BFD7-93CF280F8FDD}" type="pres">
      <dgm:prSet presAssocID="{F262D735-D46D-4AF6-B331-3F855AFB8139}" presName="spacer" presStyleCnt="0"/>
      <dgm:spPr/>
    </dgm:pt>
    <dgm:pt modelId="{AB211D72-4E6A-41A7-AC11-B9262E40C76B}" type="pres">
      <dgm:prSet presAssocID="{099AB893-0045-4BBF-B2F6-F7EAF0FBED73}" presName="parentText" presStyleLbl="node1" presStyleIdx="4" presStyleCnt="6">
        <dgm:presLayoutVars>
          <dgm:chMax val="0"/>
          <dgm:bulletEnabled val="1"/>
        </dgm:presLayoutVars>
      </dgm:prSet>
      <dgm:spPr/>
      <dgm:t>
        <a:bodyPr/>
        <a:lstStyle/>
        <a:p>
          <a:endParaRPr lang="en-IN"/>
        </a:p>
      </dgm:t>
    </dgm:pt>
    <dgm:pt modelId="{C33F3179-0D6E-45CB-ACD7-B1220F7F2424}" type="pres">
      <dgm:prSet presAssocID="{AE908CB3-2A92-4686-9525-483F3887B9C3}" presName="spacer" presStyleCnt="0"/>
      <dgm:spPr/>
    </dgm:pt>
    <dgm:pt modelId="{07E74E7F-FF8C-4288-8483-0D9E55C5B2CE}" type="pres">
      <dgm:prSet presAssocID="{2E87A7FB-85E5-4795-B556-899A6E36A2F3}" presName="parentText" presStyleLbl="node1" presStyleIdx="5" presStyleCnt="6">
        <dgm:presLayoutVars>
          <dgm:chMax val="0"/>
          <dgm:bulletEnabled val="1"/>
        </dgm:presLayoutVars>
      </dgm:prSet>
      <dgm:spPr/>
      <dgm:t>
        <a:bodyPr/>
        <a:lstStyle/>
        <a:p>
          <a:endParaRPr lang="en-IN"/>
        </a:p>
      </dgm:t>
    </dgm:pt>
  </dgm:ptLst>
  <dgm:cxnLst>
    <dgm:cxn modelId="{7F72733E-0292-42DA-AD0A-5DF25EFA9762}" type="presOf" srcId="{1692A373-6831-49E5-A00D-B016CD4092C2}" destId="{F05329C8-9696-4DB2-A228-DE7BE6E80870}" srcOrd="0" destOrd="0" presId="urn:microsoft.com/office/officeart/2005/8/layout/vList2"/>
    <dgm:cxn modelId="{58914EF1-7677-4567-AA7D-304E49F46D69}" srcId="{7CD55B65-66BD-4FA5-8B06-C5F0FF041E67}" destId="{1692A373-6831-49E5-A00D-B016CD4092C2}" srcOrd="0" destOrd="0" parTransId="{F41FEB05-8990-4A77-94CD-19D2A6B373C3}" sibTransId="{A6793B62-6119-411A-BFB0-EB488EC8B912}"/>
    <dgm:cxn modelId="{ADAEBF57-E110-463D-9545-E82610EBC56E}" type="presOf" srcId="{2E87A7FB-85E5-4795-B556-899A6E36A2F3}" destId="{07E74E7F-FF8C-4288-8483-0D9E55C5B2CE}" srcOrd="0" destOrd="0" presId="urn:microsoft.com/office/officeart/2005/8/layout/vList2"/>
    <dgm:cxn modelId="{CF28501C-BE8B-4975-B0BC-BE4D23BDE309}" srcId="{7CD55B65-66BD-4FA5-8B06-C5F0FF041E67}" destId="{099AB893-0045-4BBF-B2F6-F7EAF0FBED73}" srcOrd="4" destOrd="0" parTransId="{E9F8306E-A133-4A9D-AD8D-FE38D9D178BA}" sibTransId="{AE908CB3-2A92-4686-9525-483F3887B9C3}"/>
    <dgm:cxn modelId="{08A1E3E2-F751-439E-AAB4-5800A0C72176}" type="presOf" srcId="{7CD55B65-66BD-4FA5-8B06-C5F0FF041E67}" destId="{EDDF4CEA-DA7D-495B-9EA6-26934A56D9C1}" srcOrd="0" destOrd="0" presId="urn:microsoft.com/office/officeart/2005/8/layout/vList2"/>
    <dgm:cxn modelId="{8686EC74-72CD-4E06-94D3-60FD0A3799F9}" srcId="{7CD55B65-66BD-4FA5-8B06-C5F0FF041E67}" destId="{2C023AEA-CAA4-47BF-A322-94E198F561BE}" srcOrd="3" destOrd="0" parTransId="{77940F5F-939B-4F67-B77E-CFF25C1EF1FA}" sibTransId="{F262D735-D46D-4AF6-B331-3F855AFB8139}"/>
    <dgm:cxn modelId="{233A4115-3067-4641-A44B-49A2DE753663}" type="presOf" srcId="{FE7F964B-0615-47D6-9E1E-289C221D56A3}" destId="{AB1A0B11-5C83-42D9-95BD-41305EA7EF9D}" srcOrd="0" destOrd="0" presId="urn:microsoft.com/office/officeart/2005/8/layout/vList2"/>
    <dgm:cxn modelId="{A23BC508-83AE-4253-8A6B-BB5027C99D78}" srcId="{7CD55B65-66BD-4FA5-8B06-C5F0FF041E67}" destId="{2E87A7FB-85E5-4795-B556-899A6E36A2F3}" srcOrd="5" destOrd="0" parTransId="{59CD90D6-BBC7-4A9B-9FBE-F137E84527F7}" sibTransId="{75CA65AF-D5A4-4DFE-9C8A-3F1E910A8AFF}"/>
    <dgm:cxn modelId="{E48AEC03-6870-4FD2-8A7E-A904B464EE19}" type="presOf" srcId="{2C023AEA-CAA4-47BF-A322-94E198F561BE}" destId="{ECDA2303-5566-4F6B-80E4-D04B26DB668D}" srcOrd="0" destOrd="0" presId="urn:microsoft.com/office/officeart/2005/8/layout/vList2"/>
    <dgm:cxn modelId="{E4CE373B-5F26-449D-94CA-46B58D2F8752}" srcId="{7CD55B65-66BD-4FA5-8B06-C5F0FF041E67}" destId="{42E98647-63C6-457E-922B-0C655C841539}" srcOrd="2" destOrd="0" parTransId="{A6C32D7F-D5E1-47BD-9B4D-81F6080D13E7}" sibTransId="{EB40D9A2-1CD0-42EE-9B64-B841061F79A5}"/>
    <dgm:cxn modelId="{05EB87D5-1CA6-445B-A592-D7C53423DAF9}" srcId="{7CD55B65-66BD-4FA5-8B06-C5F0FF041E67}" destId="{FE7F964B-0615-47D6-9E1E-289C221D56A3}" srcOrd="1" destOrd="0" parTransId="{B6D22220-E760-45C5-9AD8-8341471262A8}" sibTransId="{976B10C5-83DE-4A97-8802-7ABAC90801D4}"/>
    <dgm:cxn modelId="{BF8C9C3C-CD76-4B7A-BA46-5A0EB7BF6AE2}" type="presOf" srcId="{099AB893-0045-4BBF-B2F6-F7EAF0FBED73}" destId="{AB211D72-4E6A-41A7-AC11-B9262E40C76B}" srcOrd="0" destOrd="0" presId="urn:microsoft.com/office/officeart/2005/8/layout/vList2"/>
    <dgm:cxn modelId="{5117559F-D427-4C1D-8C8E-CFCBA12CACDA}" type="presOf" srcId="{42E98647-63C6-457E-922B-0C655C841539}" destId="{1477B5F9-78AC-4790-8AB4-DC4B56A9E634}" srcOrd="0" destOrd="0" presId="urn:microsoft.com/office/officeart/2005/8/layout/vList2"/>
    <dgm:cxn modelId="{08E9FE79-CC32-4869-99FC-25BCDF698BA4}" type="presParOf" srcId="{EDDF4CEA-DA7D-495B-9EA6-26934A56D9C1}" destId="{F05329C8-9696-4DB2-A228-DE7BE6E80870}" srcOrd="0" destOrd="0" presId="urn:microsoft.com/office/officeart/2005/8/layout/vList2"/>
    <dgm:cxn modelId="{7BFA8DBF-05EB-4B18-B7DC-3573E3C85F76}" type="presParOf" srcId="{EDDF4CEA-DA7D-495B-9EA6-26934A56D9C1}" destId="{DE2CCE13-2CDE-4AF1-BD61-3A8BF5FE97C9}" srcOrd="1" destOrd="0" presId="urn:microsoft.com/office/officeart/2005/8/layout/vList2"/>
    <dgm:cxn modelId="{539AE360-CDE9-4A57-85C1-ACFAEDB2C3C5}" type="presParOf" srcId="{EDDF4CEA-DA7D-495B-9EA6-26934A56D9C1}" destId="{AB1A0B11-5C83-42D9-95BD-41305EA7EF9D}" srcOrd="2" destOrd="0" presId="urn:microsoft.com/office/officeart/2005/8/layout/vList2"/>
    <dgm:cxn modelId="{337D30E3-11A8-4799-BDBE-E0A8CB4504A2}" type="presParOf" srcId="{EDDF4CEA-DA7D-495B-9EA6-26934A56D9C1}" destId="{9139860B-0DAA-4A79-9742-6356ACF17CC8}" srcOrd="3" destOrd="0" presId="urn:microsoft.com/office/officeart/2005/8/layout/vList2"/>
    <dgm:cxn modelId="{05C71C78-D380-4854-8EA9-2D2F0B460074}" type="presParOf" srcId="{EDDF4CEA-DA7D-495B-9EA6-26934A56D9C1}" destId="{1477B5F9-78AC-4790-8AB4-DC4B56A9E634}" srcOrd="4" destOrd="0" presId="urn:microsoft.com/office/officeart/2005/8/layout/vList2"/>
    <dgm:cxn modelId="{30825ACE-D8AC-4FC1-A762-6C7F8515AD5E}" type="presParOf" srcId="{EDDF4CEA-DA7D-495B-9EA6-26934A56D9C1}" destId="{1DC86121-F259-4F14-B509-76C4DABDF762}" srcOrd="5" destOrd="0" presId="urn:microsoft.com/office/officeart/2005/8/layout/vList2"/>
    <dgm:cxn modelId="{51004D59-3B4C-4CCA-8EE9-2F100B86CCD9}" type="presParOf" srcId="{EDDF4CEA-DA7D-495B-9EA6-26934A56D9C1}" destId="{ECDA2303-5566-4F6B-80E4-D04B26DB668D}" srcOrd="6" destOrd="0" presId="urn:microsoft.com/office/officeart/2005/8/layout/vList2"/>
    <dgm:cxn modelId="{17E0852E-A14C-4BC9-8A41-9891FEEA5C72}" type="presParOf" srcId="{EDDF4CEA-DA7D-495B-9EA6-26934A56D9C1}" destId="{529887F0-A7F1-453C-BFD7-93CF280F8FDD}" srcOrd="7" destOrd="0" presId="urn:microsoft.com/office/officeart/2005/8/layout/vList2"/>
    <dgm:cxn modelId="{D4337E04-28C4-4D3D-B36F-D623D00CD243}" type="presParOf" srcId="{EDDF4CEA-DA7D-495B-9EA6-26934A56D9C1}" destId="{AB211D72-4E6A-41A7-AC11-B9262E40C76B}" srcOrd="8" destOrd="0" presId="urn:microsoft.com/office/officeart/2005/8/layout/vList2"/>
    <dgm:cxn modelId="{E44D385F-B5D9-4247-A2FD-C8721CD57933}" type="presParOf" srcId="{EDDF4CEA-DA7D-495B-9EA6-26934A56D9C1}" destId="{C33F3179-0D6E-45CB-ACD7-B1220F7F2424}" srcOrd="9" destOrd="0" presId="urn:microsoft.com/office/officeart/2005/8/layout/vList2"/>
    <dgm:cxn modelId="{D6419867-D10C-43D6-A799-42C45D4207CA}" type="presParOf" srcId="{EDDF4CEA-DA7D-495B-9EA6-26934A56D9C1}" destId="{07E74E7F-FF8C-4288-8483-0D9E55C5B2C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C0B95E8-2204-47E1-96C0-3F12B38EE6C9}" type="doc">
      <dgm:prSet loTypeId="urn:microsoft.com/office/officeart/2005/8/layout/matrix3" loCatId="matrix" qsTypeId="urn:microsoft.com/office/officeart/2005/8/quickstyle/simple1" qsCatId="simple" csTypeId="urn:microsoft.com/office/officeart/2005/8/colors/accent2_2" csCatId="accent2" phldr="1"/>
      <dgm:spPr/>
      <dgm:t>
        <a:bodyPr/>
        <a:lstStyle/>
        <a:p>
          <a:endParaRPr lang="en-IN"/>
        </a:p>
      </dgm:t>
    </dgm:pt>
    <dgm:pt modelId="{40AF5E42-B08E-4E3F-A30E-7996F2569270}">
      <dgm:prSet/>
      <dgm:spPr/>
      <dgm:t>
        <a:bodyPr/>
        <a:lstStyle/>
        <a:p>
          <a:pPr rtl="0"/>
          <a:r>
            <a:rPr lang="en-IN" b="1" dirty="0" smtClean="0"/>
            <a:t>Stipend - US$ 3000 per month </a:t>
          </a:r>
          <a:endParaRPr lang="en-IN" b="1" dirty="0"/>
        </a:p>
      </dgm:t>
    </dgm:pt>
    <dgm:pt modelId="{273E9581-3A76-4869-9BAD-B5720674460E}" type="parTrans" cxnId="{AC67DF66-CB07-4D5B-B21A-0256AE6E6902}">
      <dgm:prSet/>
      <dgm:spPr/>
      <dgm:t>
        <a:bodyPr/>
        <a:lstStyle/>
        <a:p>
          <a:endParaRPr lang="en-IN"/>
        </a:p>
      </dgm:t>
    </dgm:pt>
    <dgm:pt modelId="{335627BE-434C-44E9-9777-2BAB41E4E270}" type="sibTrans" cxnId="{AC67DF66-CB07-4D5B-B21A-0256AE6E6902}">
      <dgm:prSet/>
      <dgm:spPr/>
      <dgm:t>
        <a:bodyPr/>
        <a:lstStyle/>
        <a:p>
          <a:endParaRPr lang="en-IN"/>
        </a:p>
      </dgm:t>
    </dgm:pt>
    <dgm:pt modelId="{9C837FA1-0CCA-43F3-B027-5634DBBA5470}">
      <dgm:prSet/>
      <dgm:spPr/>
      <dgm:t>
        <a:bodyPr/>
        <a:lstStyle/>
        <a:p>
          <a:pPr rtl="0"/>
          <a:r>
            <a:rPr lang="en-IN" b="1" dirty="0" smtClean="0"/>
            <a:t>Return economy class airfare </a:t>
          </a:r>
          <a:endParaRPr lang="en-IN" b="1" dirty="0"/>
        </a:p>
      </dgm:t>
    </dgm:pt>
    <dgm:pt modelId="{165A40BD-B89B-4707-8F4C-F4FEEB531158}" type="parTrans" cxnId="{3E3E6E84-5281-488A-AC1C-3C0563472666}">
      <dgm:prSet/>
      <dgm:spPr/>
      <dgm:t>
        <a:bodyPr/>
        <a:lstStyle/>
        <a:p>
          <a:endParaRPr lang="en-IN"/>
        </a:p>
      </dgm:t>
    </dgm:pt>
    <dgm:pt modelId="{399F7529-E816-48D7-9907-41C9EFCA0DD0}" type="sibTrans" cxnId="{3E3E6E84-5281-488A-AC1C-3C0563472666}">
      <dgm:prSet/>
      <dgm:spPr/>
      <dgm:t>
        <a:bodyPr/>
        <a:lstStyle/>
        <a:p>
          <a:endParaRPr lang="en-IN"/>
        </a:p>
      </dgm:t>
    </dgm:pt>
    <dgm:pt modelId="{41FE255B-9BAB-44F9-A91C-4A95538DAA6F}">
      <dgm:prSet/>
      <dgm:spPr/>
      <dgm:t>
        <a:bodyPr/>
        <a:lstStyle/>
        <a:p>
          <a:pPr rtl="0"/>
          <a:r>
            <a:rPr lang="en-IN" b="1" dirty="0" err="1" smtClean="0"/>
            <a:t>Rs</a:t>
          </a:r>
          <a:r>
            <a:rPr lang="en-IN" b="1" dirty="0" smtClean="0"/>
            <a:t>. 75,000/- cost of visa, SEVIS fee, taxi charges </a:t>
          </a:r>
          <a:endParaRPr lang="en-IN" b="1" dirty="0"/>
        </a:p>
      </dgm:t>
    </dgm:pt>
    <dgm:pt modelId="{BC41336A-E870-4763-81FE-E79720545391}" type="parTrans" cxnId="{627A2AC4-4319-4E82-8E4B-4344E87680A4}">
      <dgm:prSet/>
      <dgm:spPr/>
      <dgm:t>
        <a:bodyPr/>
        <a:lstStyle/>
        <a:p>
          <a:endParaRPr lang="en-IN"/>
        </a:p>
      </dgm:t>
    </dgm:pt>
    <dgm:pt modelId="{160C65CB-D902-4498-8490-DAF9DF0C9F62}" type="sibTrans" cxnId="{627A2AC4-4319-4E82-8E4B-4344E87680A4}">
      <dgm:prSet/>
      <dgm:spPr/>
      <dgm:t>
        <a:bodyPr/>
        <a:lstStyle/>
        <a:p>
          <a:endParaRPr lang="en-IN"/>
        </a:p>
      </dgm:t>
    </dgm:pt>
    <dgm:pt modelId="{069D19FE-00C8-49CF-8AB8-EB954F79A24A}">
      <dgm:prSet/>
      <dgm:spPr/>
      <dgm:t>
        <a:bodyPr/>
        <a:lstStyle/>
        <a:p>
          <a:pPr rtl="0"/>
          <a:r>
            <a:rPr lang="en-IN" b="1" dirty="0" err="1" smtClean="0"/>
            <a:t>Rs</a:t>
          </a:r>
          <a:r>
            <a:rPr lang="en-IN" b="1" dirty="0" smtClean="0"/>
            <a:t>. 20,000/- overseas </a:t>
          </a:r>
          <a:r>
            <a:rPr lang="en-IN" b="1" dirty="0" err="1" smtClean="0"/>
            <a:t>mediclaim</a:t>
          </a:r>
          <a:r>
            <a:rPr lang="en-IN" b="1" dirty="0" smtClean="0"/>
            <a:t> insurance expenses</a:t>
          </a:r>
          <a:endParaRPr lang="en-IN" b="1" dirty="0"/>
        </a:p>
      </dgm:t>
    </dgm:pt>
    <dgm:pt modelId="{9149DF10-2629-4DC5-B02B-876D06F9A98D}" type="parTrans" cxnId="{3E0623A5-3B79-4324-8A0A-F0F22BCB7441}">
      <dgm:prSet/>
      <dgm:spPr/>
      <dgm:t>
        <a:bodyPr/>
        <a:lstStyle/>
        <a:p>
          <a:endParaRPr lang="en-IN"/>
        </a:p>
      </dgm:t>
    </dgm:pt>
    <dgm:pt modelId="{573B2DA4-0EDC-49EA-AA0E-2721D511F03B}" type="sibTrans" cxnId="{3E0623A5-3B79-4324-8A0A-F0F22BCB7441}">
      <dgm:prSet/>
      <dgm:spPr/>
      <dgm:t>
        <a:bodyPr/>
        <a:lstStyle/>
        <a:p>
          <a:endParaRPr lang="en-IN"/>
        </a:p>
      </dgm:t>
    </dgm:pt>
    <dgm:pt modelId="{EEBA1339-4FF5-4967-887E-9877B04ED332}" type="pres">
      <dgm:prSet presAssocID="{BC0B95E8-2204-47E1-96C0-3F12B38EE6C9}" presName="matrix" presStyleCnt="0">
        <dgm:presLayoutVars>
          <dgm:chMax val="1"/>
          <dgm:dir/>
          <dgm:resizeHandles val="exact"/>
        </dgm:presLayoutVars>
      </dgm:prSet>
      <dgm:spPr/>
      <dgm:t>
        <a:bodyPr/>
        <a:lstStyle/>
        <a:p>
          <a:endParaRPr lang="en-IN"/>
        </a:p>
      </dgm:t>
    </dgm:pt>
    <dgm:pt modelId="{02384985-9B77-461B-BA7A-B232A7FDD3CE}" type="pres">
      <dgm:prSet presAssocID="{BC0B95E8-2204-47E1-96C0-3F12B38EE6C9}" presName="diamond" presStyleLbl="bgShp" presStyleIdx="0" presStyleCnt="1"/>
      <dgm:spPr/>
    </dgm:pt>
    <dgm:pt modelId="{8B5EE6E6-638B-4C8B-B528-8091AF6C68EE}" type="pres">
      <dgm:prSet presAssocID="{BC0B95E8-2204-47E1-96C0-3F12B38EE6C9}" presName="quad1" presStyleLbl="node1" presStyleIdx="0" presStyleCnt="4">
        <dgm:presLayoutVars>
          <dgm:chMax val="0"/>
          <dgm:chPref val="0"/>
          <dgm:bulletEnabled val="1"/>
        </dgm:presLayoutVars>
      </dgm:prSet>
      <dgm:spPr/>
      <dgm:t>
        <a:bodyPr/>
        <a:lstStyle/>
        <a:p>
          <a:endParaRPr lang="en-IN"/>
        </a:p>
      </dgm:t>
    </dgm:pt>
    <dgm:pt modelId="{129D3C14-7F46-47CD-B7F7-DE617C6542BF}" type="pres">
      <dgm:prSet presAssocID="{BC0B95E8-2204-47E1-96C0-3F12B38EE6C9}" presName="quad2" presStyleLbl="node1" presStyleIdx="1" presStyleCnt="4">
        <dgm:presLayoutVars>
          <dgm:chMax val="0"/>
          <dgm:chPref val="0"/>
          <dgm:bulletEnabled val="1"/>
        </dgm:presLayoutVars>
      </dgm:prSet>
      <dgm:spPr/>
      <dgm:t>
        <a:bodyPr/>
        <a:lstStyle/>
        <a:p>
          <a:endParaRPr lang="en-IN"/>
        </a:p>
      </dgm:t>
    </dgm:pt>
    <dgm:pt modelId="{4B567D61-BE74-4703-A1F5-8A5E756A93CB}" type="pres">
      <dgm:prSet presAssocID="{BC0B95E8-2204-47E1-96C0-3F12B38EE6C9}" presName="quad3" presStyleLbl="node1" presStyleIdx="2" presStyleCnt="4">
        <dgm:presLayoutVars>
          <dgm:chMax val="0"/>
          <dgm:chPref val="0"/>
          <dgm:bulletEnabled val="1"/>
        </dgm:presLayoutVars>
      </dgm:prSet>
      <dgm:spPr/>
      <dgm:t>
        <a:bodyPr/>
        <a:lstStyle/>
        <a:p>
          <a:endParaRPr lang="en-IN"/>
        </a:p>
      </dgm:t>
    </dgm:pt>
    <dgm:pt modelId="{374F5CC6-D6BA-4061-8126-ED5B768FF27E}" type="pres">
      <dgm:prSet presAssocID="{BC0B95E8-2204-47E1-96C0-3F12B38EE6C9}" presName="quad4" presStyleLbl="node1" presStyleIdx="3" presStyleCnt="4">
        <dgm:presLayoutVars>
          <dgm:chMax val="0"/>
          <dgm:chPref val="0"/>
          <dgm:bulletEnabled val="1"/>
        </dgm:presLayoutVars>
      </dgm:prSet>
      <dgm:spPr/>
      <dgm:t>
        <a:bodyPr/>
        <a:lstStyle/>
        <a:p>
          <a:endParaRPr lang="en-IN"/>
        </a:p>
      </dgm:t>
    </dgm:pt>
  </dgm:ptLst>
  <dgm:cxnLst>
    <dgm:cxn modelId="{B48AF72D-624D-4591-B85E-5726C5734769}" type="presOf" srcId="{41FE255B-9BAB-44F9-A91C-4A95538DAA6F}" destId="{4B567D61-BE74-4703-A1F5-8A5E756A93CB}" srcOrd="0" destOrd="0" presId="urn:microsoft.com/office/officeart/2005/8/layout/matrix3"/>
    <dgm:cxn modelId="{627A2AC4-4319-4E82-8E4B-4344E87680A4}" srcId="{BC0B95E8-2204-47E1-96C0-3F12B38EE6C9}" destId="{41FE255B-9BAB-44F9-A91C-4A95538DAA6F}" srcOrd="2" destOrd="0" parTransId="{BC41336A-E870-4763-81FE-E79720545391}" sibTransId="{160C65CB-D902-4498-8490-DAF9DF0C9F62}"/>
    <dgm:cxn modelId="{D89F08A7-0AC9-4C89-9ED0-B83FDF5DEDEC}" type="presOf" srcId="{9C837FA1-0CCA-43F3-B027-5634DBBA5470}" destId="{129D3C14-7F46-47CD-B7F7-DE617C6542BF}" srcOrd="0" destOrd="0" presId="urn:microsoft.com/office/officeart/2005/8/layout/matrix3"/>
    <dgm:cxn modelId="{CBA39D3A-1698-4200-86FC-39F4748BFCE7}" type="presOf" srcId="{40AF5E42-B08E-4E3F-A30E-7996F2569270}" destId="{8B5EE6E6-638B-4C8B-B528-8091AF6C68EE}" srcOrd="0" destOrd="0" presId="urn:microsoft.com/office/officeart/2005/8/layout/matrix3"/>
    <dgm:cxn modelId="{AC67DF66-CB07-4D5B-B21A-0256AE6E6902}" srcId="{BC0B95E8-2204-47E1-96C0-3F12B38EE6C9}" destId="{40AF5E42-B08E-4E3F-A30E-7996F2569270}" srcOrd="0" destOrd="0" parTransId="{273E9581-3A76-4869-9BAD-B5720674460E}" sibTransId="{335627BE-434C-44E9-9777-2BAB41E4E270}"/>
    <dgm:cxn modelId="{7F74688D-1990-4D1B-B10B-70801A40ADAB}" type="presOf" srcId="{BC0B95E8-2204-47E1-96C0-3F12B38EE6C9}" destId="{EEBA1339-4FF5-4967-887E-9877B04ED332}" srcOrd="0" destOrd="0" presId="urn:microsoft.com/office/officeart/2005/8/layout/matrix3"/>
    <dgm:cxn modelId="{3E0623A5-3B79-4324-8A0A-F0F22BCB7441}" srcId="{BC0B95E8-2204-47E1-96C0-3F12B38EE6C9}" destId="{069D19FE-00C8-49CF-8AB8-EB954F79A24A}" srcOrd="3" destOrd="0" parTransId="{9149DF10-2629-4DC5-B02B-876D06F9A98D}" sibTransId="{573B2DA4-0EDC-49EA-AA0E-2721D511F03B}"/>
    <dgm:cxn modelId="{3E3E6E84-5281-488A-AC1C-3C0563472666}" srcId="{BC0B95E8-2204-47E1-96C0-3F12B38EE6C9}" destId="{9C837FA1-0CCA-43F3-B027-5634DBBA5470}" srcOrd="1" destOrd="0" parTransId="{165A40BD-B89B-4707-8F4C-F4FEEB531158}" sibTransId="{399F7529-E816-48D7-9907-41C9EFCA0DD0}"/>
    <dgm:cxn modelId="{4BBBF099-AA06-47B6-8695-D08D6358485E}" type="presOf" srcId="{069D19FE-00C8-49CF-8AB8-EB954F79A24A}" destId="{374F5CC6-D6BA-4061-8126-ED5B768FF27E}" srcOrd="0" destOrd="0" presId="urn:microsoft.com/office/officeart/2005/8/layout/matrix3"/>
    <dgm:cxn modelId="{6BCB6D5A-E01E-44AD-94F7-D859E6B522F5}" type="presParOf" srcId="{EEBA1339-4FF5-4967-887E-9877B04ED332}" destId="{02384985-9B77-461B-BA7A-B232A7FDD3CE}" srcOrd="0" destOrd="0" presId="urn:microsoft.com/office/officeart/2005/8/layout/matrix3"/>
    <dgm:cxn modelId="{2A166F56-5FEA-4136-98A8-0753C24D7D36}" type="presParOf" srcId="{EEBA1339-4FF5-4967-887E-9877B04ED332}" destId="{8B5EE6E6-638B-4C8B-B528-8091AF6C68EE}" srcOrd="1" destOrd="0" presId="urn:microsoft.com/office/officeart/2005/8/layout/matrix3"/>
    <dgm:cxn modelId="{3F8821FC-9AA9-4ABD-A1D0-A2EDE67DB12E}" type="presParOf" srcId="{EEBA1339-4FF5-4967-887E-9877B04ED332}" destId="{129D3C14-7F46-47CD-B7F7-DE617C6542BF}" srcOrd="2" destOrd="0" presId="urn:microsoft.com/office/officeart/2005/8/layout/matrix3"/>
    <dgm:cxn modelId="{496E98AF-BA1F-4518-8779-B0D729718F54}" type="presParOf" srcId="{EEBA1339-4FF5-4967-887E-9877B04ED332}" destId="{4B567D61-BE74-4703-A1F5-8A5E756A93CB}" srcOrd="3" destOrd="0" presId="urn:microsoft.com/office/officeart/2005/8/layout/matrix3"/>
    <dgm:cxn modelId="{6F44B494-FCCB-4AD2-A85F-ECF4840D4B2C}" type="presParOf" srcId="{EEBA1339-4FF5-4967-887E-9877B04ED332}" destId="{374F5CC6-D6BA-4061-8126-ED5B768FF27E}"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DA9F7F8-AA62-424B-B32D-99849D96DE79}"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IN"/>
        </a:p>
      </dgm:t>
    </dgm:pt>
    <dgm:pt modelId="{0D6E18AA-A9FA-44AF-A1BA-86D010FB2C50}">
      <dgm:prSet custT="1"/>
      <dgm:spPr/>
      <dgm:t>
        <a:bodyPr/>
        <a:lstStyle/>
        <a:p>
          <a:pPr rtl="0"/>
          <a:r>
            <a:rPr lang="en-IN" sz="2400" dirty="0" smtClean="0"/>
            <a:t>Provide financial support attending and presenting their research accomplishments/findings in international conferences/seminars/symposia </a:t>
          </a:r>
          <a:endParaRPr lang="en-IN" sz="2400" dirty="0"/>
        </a:p>
      </dgm:t>
    </dgm:pt>
    <dgm:pt modelId="{FA2CE109-1AF4-410D-9626-3BB4B7BAC91D}" type="parTrans" cxnId="{6AEB9665-6590-48A9-95C1-E73C18437CE4}">
      <dgm:prSet/>
      <dgm:spPr/>
      <dgm:t>
        <a:bodyPr/>
        <a:lstStyle/>
        <a:p>
          <a:endParaRPr lang="en-IN"/>
        </a:p>
      </dgm:t>
    </dgm:pt>
    <dgm:pt modelId="{46E3293F-CF31-4210-BE50-DC5087C0B25D}" type="sibTrans" cxnId="{6AEB9665-6590-48A9-95C1-E73C18437CE4}">
      <dgm:prSet/>
      <dgm:spPr/>
      <dgm:t>
        <a:bodyPr/>
        <a:lstStyle/>
        <a:p>
          <a:endParaRPr lang="en-IN"/>
        </a:p>
      </dgm:t>
    </dgm:pt>
    <dgm:pt modelId="{9D6D0A59-1507-442D-A2F6-861FA85C50C9}">
      <dgm:prSet custT="1"/>
      <dgm:spPr/>
      <dgm:t>
        <a:bodyPr/>
        <a:lstStyle/>
        <a:p>
          <a:pPr rtl="0"/>
          <a:r>
            <a:rPr lang="en-IN" sz="2400" dirty="0" smtClean="0"/>
            <a:t>Applicant should be a biomedical scientist/researcher/doctoral student engaged in R&amp;D work</a:t>
          </a:r>
          <a:endParaRPr lang="en-IN" sz="2400" dirty="0"/>
        </a:p>
      </dgm:t>
    </dgm:pt>
    <dgm:pt modelId="{EC83794F-EAA6-4B50-9357-E058792A8085}" type="parTrans" cxnId="{A3E94C65-98DF-44D5-9D43-3692BFA7A36A}">
      <dgm:prSet/>
      <dgm:spPr/>
      <dgm:t>
        <a:bodyPr/>
        <a:lstStyle/>
        <a:p>
          <a:endParaRPr lang="en-IN"/>
        </a:p>
      </dgm:t>
    </dgm:pt>
    <dgm:pt modelId="{79476CB7-D70B-4B42-873E-98E366550E4D}" type="sibTrans" cxnId="{A3E94C65-98DF-44D5-9D43-3692BFA7A36A}">
      <dgm:prSet/>
      <dgm:spPr/>
      <dgm:t>
        <a:bodyPr/>
        <a:lstStyle/>
        <a:p>
          <a:endParaRPr lang="en-IN"/>
        </a:p>
      </dgm:t>
    </dgm:pt>
    <dgm:pt modelId="{8E0F23B5-E97D-418E-921C-0EB1B73E19A9}">
      <dgm:prSet custT="1"/>
      <dgm:spPr/>
      <dgm:t>
        <a:bodyPr/>
        <a:lstStyle/>
        <a:p>
          <a:pPr rtl="0"/>
          <a:r>
            <a:rPr lang="en-IN" sz="2400" dirty="0" err="1" smtClean="0"/>
            <a:t>Rs</a:t>
          </a:r>
          <a:r>
            <a:rPr lang="en-IN" sz="2400" dirty="0" smtClean="0"/>
            <a:t>. 1.5 lakh maximum grant will be awarded to the selected applicants</a:t>
          </a:r>
          <a:endParaRPr lang="en-IN" sz="2400" dirty="0"/>
        </a:p>
      </dgm:t>
    </dgm:pt>
    <dgm:pt modelId="{17065F30-5976-4202-9CDC-B1DCFE1B2E99}" type="parTrans" cxnId="{6379C081-3858-4BD8-87C1-E2ACE893E363}">
      <dgm:prSet/>
      <dgm:spPr/>
      <dgm:t>
        <a:bodyPr/>
        <a:lstStyle/>
        <a:p>
          <a:endParaRPr lang="en-IN"/>
        </a:p>
      </dgm:t>
    </dgm:pt>
    <dgm:pt modelId="{549686A9-59AF-495F-8A2E-21D1430A874E}" type="sibTrans" cxnId="{6379C081-3858-4BD8-87C1-E2ACE893E363}">
      <dgm:prSet/>
      <dgm:spPr/>
      <dgm:t>
        <a:bodyPr/>
        <a:lstStyle/>
        <a:p>
          <a:endParaRPr lang="en-IN"/>
        </a:p>
      </dgm:t>
    </dgm:pt>
    <dgm:pt modelId="{7541454F-75FC-4678-8DA0-815B53193485}" type="pres">
      <dgm:prSet presAssocID="{7DA9F7F8-AA62-424B-B32D-99849D96DE79}" presName="linear" presStyleCnt="0">
        <dgm:presLayoutVars>
          <dgm:animLvl val="lvl"/>
          <dgm:resizeHandles val="exact"/>
        </dgm:presLayoutVars>
      </dgm:prSet>
      <dgm:spPr/>
      <dgm:t>
        <a:bodyPr/>
        <a:lstStyle/>
        <a:p>
          <a:endParaRPr lang="en-IN"/>
        </a:p>
      </dgm:t>
    </dgm:pt>
    <dgm:pt modelId="{BDAB3F9D-6C65-45F2-BF72-2994FBEDE7B5}" type="pres">
      <dgm:prSet presAssocID="{0D6E18AA-A9FA-44AF-A1BA-86D010FB2C50}" presName="parentText" presStyleLbl="node1" presStyleIdx="0" presStyleCnt="3">
        <dgm:presLayoutVars>
          <dgm:chMax val="0"/>
          <dgm:bulletEnabled val="1"/>
        </dgm:presLayoutVars>
      </dgm:prSet>
      <dgm:spPr/>
      <dgm:t>
        <a:bodyPr/>
        <a:lstStyle/>
        <a:p>
          <a:endParaRPr lang="en-IN"/>
        </a:p>
      </dgm:t>
    </dgm:pt>
    <dgm:pt modelId="{5519F2F9-D049-4A16-83AE-9C7A45790CCB}" type="pres">
      <dgm:prSet presAssocID="{46E3293F-CF31-4210-BE50-DC5087C0B25D}" presName="spacer" presStyleCnt="0"/>
      <dgm:spPr/>
    </dgm:pt>
    <dgm:pt modelId="{CF140171-54A0-4449-AA28-6DB70F00CC74}" type="pres">
      <dgm:prSet presAssocID="{9D6D0A59-1507-442D-A2F6-861FA85C50C9}" presName="parentText" presStyleLbl="node1" presStyleIdx="1" presStyleCnt="3">
        <dgm:presLayoutVars>
          <dgm:chMax val="0"/>
          <dgm:bulletEnabled val="1"/>
        </dgm:presLayoutVars>
      </dgm:prSet>
      <dgm:spPr/>
      <dgm:t>
        <a:bodyPr/>
        <a:lstStyle/>
        <a:p>
          <a:endParaRPr lang="en-IN"/>
        </a:p>
      </dgm:t>
    </dgm:pt>
    <dgm:pt modelId="{F85FB728-A75A-48A2-B7E1-4175A2294A01}" type="pres">
      <dgm:prSet presAssocID="{79476CB7-D70B-4B42-873E-98E366550E4D}" presName="spacer" presStyleCnt="0"/>
      <dgm:spPr/>
    </dgm:pt>
    <dgm:pt modelId="{CAC04FBE-A9F1-4860-9B86-7C05748BACF8}" type="pres">
      <dgm:prSet presAssocID="{8E0F23B5-E97D-418E-921C-0EB1B73E19A9}" presName="parentText" presStyleLbl="node1" presStyleIdx="2" presStyleCnt="3">
        <dgm:presLayoutVars>
          <dgm:chMax val="0"/>
          <dgm:bulletEnabled val="1"/>
        </dgm:presLayoutVars>
      </dgm:prSet>
      <dgm:spPr/>
      <dgm:t>
        <a:bodyPr/>
        <a:lstStyle/>
        <a:p>
          <a:endParaRPr lang="en-IN"/>
        </a:p>
      </dgm:t>
    </dgm:pt>
  </dgm:ptLst>
  <dgm:cxnLst>
    <dgm:cxn modelId="{84F62306-8F70-4CA7-876A-B88E76935038}" type="presOf" srcId="{9D6D0A59-1507-442D-A2F6-861FA85C50C9}" destId="{CF140171-54A0-4449-AA28-6DB70F00CC74}" srcOrd="0" destOrd="0" presId="urn:microsoft.com/office/officeart/2005/8/layout/vList2"/>
    <dgm:cxn modelId="{6AEB9665-6590-48A9-95C1-E73C18437CE4}" srcId="{7DA9F7F8-AA62-424B-B32D-99849D96DE79}" destId="{0D6E18AA-A9FA-44AF-A1BA-86D010FB2C50}" srcOrd="0" destOrd="0" parTransId="{FA2CE109-1AF4-410D-9626-3BB4B7BAC91D}" sibTransId="{46E3293F-CF31-4210-BE50-DC5087C0B25D}"/>
    <dgm:cxn modelId="{58CFE0E9-13CA-4A33-ABBA-5A22B443443E}" type="presOf" srcId="{7DA9F7F8-AA62-424B-B32D-99849D96DE79}" destId="{7541454F-75FC-4678-8DA0-815B53193485}" srcOrd="0" destOrd="0" presId="urn:microsoft.com/office/officeart/2005/8/layout/vList2"/>
    <dgm:cxn modelId="{A3E94C65-98DF-44D5-9D43-3692BFA7A36A}" srcId="{7DA9F7F8-AA62-424B-B32D-99849D96DE79}" destId="{9D6D0A59-1507-442D-A2F6-861FA85C50C9}" srcOrd="1" destOrd="0" parTransId="{EC83794F-EAA6-4B50-9357-E058792A8085}" sibTransId="{79476CB7-D70B-4B42-873E-98E366550E4D}"/>
    <dgm:cxn modelId="{C4F8FEFA-69FB-4D0E-BBD4-BE9F6225FBCE}" type="presOf" srcId="{0D6E18AA-A9FA-44AF-A1BA-86D010FB2C50}" destId="{BDAB3F9D-6C65-45F2-BF72-2994FBEDE7B5}" srcOrd="0" destOrd="0" presId="urn:microsoft.com/office/officeart/2005/8/layout/vList2"/>
    <dgm:cxn modelId="{4C0248EB-872C-4094-B46B-231511494680}" type="presOf" srcId="{8E0F23B5-E97D-418E-921C-0EB1B73E19A9}" destId="{CAC04FBE-A9F1-4860-9B86-7C05748BACF8}" srcOrd="0" destOrd="0" presId="urn:microsoft.com/office/officeart/2005/8/layout/vList2"/>
    <dgm:cxn modelId="{6379C081-3858-4BD8-87C1-E2ACE893E363}" srcId="{7DA9F7F8-AA62-424B-B32D-99849D96DE79}" destId="{8E0F23B5-E97D-418E-921C-0EB1B73E19A9}" srcOrd="2" destOrd="0" parTransId="{17065F30-5976-4202-9CDC-B1DCFE1B2E99}" sibTransId="{549686A9-59AF-495F-8A2E-21D1430A874E}"/>
    <dgm:cxn modelId="{AB1C467E-FE18-4458-89F0-1496395C4155}" type="presParOf" srcId="{7541454F-75FC-4678-8DA0-815B53193485}" destId="{BDAB3F9D-6C65-45F2-BF72-2994FBEDE7B5}" srcOrd="0" destOrd="0" presId="urn:microsoft.com/office/officeart/2005/8/layout/vList2"/>
    <dgm:cxn modelId="{FD133D7C-DA93-41DE-9B62-42CAED7FA7D5}" type="presParOf" srcId="{7541454F-75FC-4678-8DA0-815B53193485}" destId="{5519F2F9-D049-4A16-83AE-9C7A45790CCB}" srcOrd="1" destOrd="0" presId="urn:microsoft.com/office/officeart/2005/8/layout/vList2"/>
    <dgm:cxn modelId="{D9A582C2-1B7D-43CE-9424-FD7CCCE68DC6}" type="presParOf" srcId="{7541454F-75FC-4678-8DA0-815B53193485}" destId="{CF140171-54A0-4449-AA28-6DB70F00CC74}" srcOrd="2" destOrd="0" presId="urn:microsoft.com/office/officeart/2005/8/layout/vList2"/>
    <dgm:cxn modelId="{63C2A31C-5B6D-4E06-A296-1B09A91DDB5F}" type="presParOf" srcId="{7541454F-75FC-4678-8DA0-815B53193485}" destId="{F85FB728-A75A-48A2-B7E1-4175A2294A01}" srcOrd="3" destOrd="0" presId="urn:microsoft.com/office/officeart/2005/8/layout/vList2"/>
    <dgm:cxn modelId="{ACF98C3B-1074-47C1-8A58-9D303E8E120A}" type="presParOf" srcId="{7541454F-75FC-4678-8DA0-815B53193485}" destId="{CAC04FBE-A9F1-4860-9B86-7C05748BACF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20F6473-47BA-4487-B498-9DC29EB03015}" type="doc">
      <dgm:prSet loTypeId="urn:microsoft.com/office/officeart/2005/8/layout/vList2" loCatId="list" qsTypeId="urn:microsoft.com/office/officeart/2005/8/quickstyle/simple1" qsCatId="simple" csTypeId="urn:microsoft.com/office/officeart/2005/8/colors/accent2_1" csCatId="accent2"/>
      <dgm:spPr/>
      <dgm:t>
        <a:bodyPr/>
        <a:lstStyle/>
        <a:p>
          <a:endParaRPr lang="en-IN"/>
        </a:p>
      </dgm:t>
    </dgm:pt>
    <dgm:pt modelId="{B9737AB3-7E4B-48BE-AA86-DFB37A68C604}">
      <dgm:prSet custT="1"/>
      <dgm:spPr/>
      <dgm:t>
        <a:bodyPr/>
        <a:lstStyle/>
        <a:p>
          <a:pPr rtl="0"/>
          <a:r>
            <a:rPr lang="en-US" sz="2000" b="1" dirty="0" smtClean="0">
              <a:solidFill>
                <a:srgbClr val="7030A0"/>
              </a:solidFill>
            </a:rPr>
            <a:t>Core Research Grant</a:t>
          </a:r>
          <a:endParaRPr lang="en-IN" sz="2000" b="1" dirty="0">
            <a:solidFill>
              <a:srgbClr val="7030A0"/>
            </a:solidFill>
          </a:endParaRPr>
        </a:p>
      </dgm:t>
    </dgm:pt>
    <dgm:pt modelId="{7A9123D8-A3C1-4D67-AA34-B04ED9343C21}" type="parTrans" cxnId="{8D6A3862-B8AA-409E-A355-8E03C5E9051D}">
      <dgm:prSet/>
      <dgm:spPr/>
      <dgm:t>
        <a:bodyPr/>
        <a:lstStyle/>
        <a:p>
          <a:endParaRPr lang="en-IN"/>
        </a:p>
      </dgm:t>
    </dgm:pt>
    <dgm:pt modelId="{20850AA6-575E-49D1-BA53-A7164495E50B}" type="sibTrans" cxnId="{8D6A3862-B8AA-409E-A355-8E03C5E9051D}">
      <dgm:prSet/>
      <dgm:spPr/>
      <dgm:t>
        <a:bodyPr/>
        <a:lstStyle/>
        <a:p>
          <a:endParaRPr lang="en-IN"/>
        </a:p>
      </dgm:t>
    </dgm:pt>
    <dgm:pt modelId="{C39510E9-40C0-4284-8862-889A89AEC18A}">
      <dgm:prSet custT="1"/>
      <dgm:spPr/>
      <dgm:t>
        <a:bodyPr/>
        <a:lstStyle/>
        <a:p>
          <a:pPr rtl="0"/>
          <a:r>
            <a:rPr lang="en-IN" sz="2000" b="1" dirty="0" smtClean="0">
              <a:solidFill>
                <a:srgbClr val="7030A0"/>
              </a:solidFill>
            </a:rPr>
            <a:t>SERB-SUPRA (Scientific and Useful Profound Research Advancement)</a:t>
          </a:r>
          <a:endParaRPr lang="en-IN" sz="2000" b="1" dirty="0">
            <a:solidFill>
              <a:srgbClr val="7030A0"/>
            </a:solidFill>
          </a:endParaRPr>
        </a:p>
      </dgm:t>
    </dgm:pt>
    <dgm:pt modelId="{9EEBD69F-82CB-4F33-AAE2-3C04558B1D90}" type="parTrans" cxnId="{E1B972EA-0D9A-4AC5-9D76-DF6110B2916F}">
      <dgm:prSet/>
      <dgm:spPr/>
      <dgm:t>
        <a:bodyPr/>
        <a:lstStyle/>
        <a:p>
          <a:endParaRPr lang="en-IN"/>
        </a:p>
      </dgm:t>
    </dgm:pt>
    <dgm:pt modelId="{2CBE2910-C0CB-4861-B6CA-A2A24DBF3197}" type="sibTrans" cxnId="{E1B972EA-0D9A-4AC5-9D76-DF6110B2916F}">
      <dgm:prSet/>
      <dgm:spPr/>
      <dgm:t>
        <a:bodyPr/>
        <a:lstStyle/>
        <a:p>
          <a:endParaRPr lang="en-IN"/>
        </a:p>
      </dgm:t>
    </dgm:pt>
    <dgm:pt modelId="{005AE197-467E-46AC-A9B8-2A71958A687A}">
      <dgm:prSet custT="1"/>
      <dgm:spPr/>
      <dgm:t>
        <a:bodyPr/>
        <a:lstStyle/>
        <a:p>
          <a:pPr rtl="0"/>
          <a:r>
            <a:rPr lang="en-IN" sz="2000" b="1" dirty="0" smtClean="0">
              <a:solidFill>
                <a:srgbClr val="7030A0"/>
              </a:solidFill>
            </a:rPr>
            <a:t>State University Research Excellence (SERB-SURE)</a:t>
          </a:r>
          <a:endParaRPr lang="en-IN" sz="2000" b="1" dirty="0">
            <a:solidFill>
              <a:srgbClr val="7030A0"/>
            </a:solidFill>
          </a:endParaRPr>
        </a:p>
      </dgm:t>
    </dgm:pt>
    <dgm:pt modelId="{3A3C2FE6-03A7-450E-A73B-275D969DC9D0}" type="parTrans" cxnId="{7D9A913D-64A9-4CF4-B84A-002E9E030EE1}">
      <dgm:prSet/>
      <dgm:spPr/>
      <dgm:t>
        <a:bodyPr/>
        <a:lstStyle/>
        <a:p>
          <a:endParaRPr lang="en-IN"/>
        </a:p>
      </dgm:t>
    </dgm:pt>
    <dgm:pt modelId="{CFB161BA-15EF-4DF4-A500-166F421F8503}" type="sibTrans" cxnId="{7D9A913D-64A9-4CF4-B84A-002E9E030EE1}">
      <dgm:prSet/>
      <dgm:spPr/>
      <dgm:t>
        <a:bodyPr/>
        <a:lstStyle/>
        <a:p>
          <a:endParaRPr lang="en-IN"/>
        </a:p>
      </dgm:t>
    </dgm:pt>
    <dgm:pt modelId="{F82032C0-5757-4704-AA2D-E24FBFDD0805}">
      <dgm:prSet custT="1"/>
      <dgm:spPr/>
      <dgm:t>
        <a:bodyPr/>
        <a:lstStyle/>
        <a:p>
          <a:pPr rtl="0"/>
          <a:r>
            <a:rPr lang="en-IN" sz="2000" b="1" dirty="0" smtClean="0">
              <a:solidFill>
                <a:srgbClr val="7030A0"/>
              </a:solidFill>
            </a:rPr>
            <a:t>Intensification of Research in High Priority Areas (IRHPA)</a:t>
          </a:r>
          <a:endParaRPr lang="en-IN" sz="2000" b="1" dirty="0">
            <a:solidFill>
              <a:srgbClr val="7030A0"/>
            </a:solidFill>
          </a:endParaRPr>
        </a:p>
      </dgm:t>
    </dgm:pt>
    <dgm:pt modelId="{FEED7701-5998-4564-AF8F-71574D86AF92}" type="parTrans" cxnId="{C515541B-1987-456B-B266-011096B98F17}">
      <dgm:prSet/>
      <dgm:spPr/>
      <dgm:t>
        <a:bodyPr/>
        <a:lstStyle/>
        <a:p>
          <a:endParaRPr lang="en-IN"/>
        </a:p>
      </dgm:t>
    </dgm:pt>
    <dgm:pt modelId="{1071487E-B5D1-4B01-9E27-2E4B35BAABFC}" type="sibTrans" cxnId="{C515541B-1987-456B-B266-011096B98F17}">
      <dgm:prSet/>
      <dgm:spPr/>
      <dgm:t>
        <a:bodyPr/>
        <a:lstStyle/>
        <a:p>
          <a:endParaRPr lang="en-IN"/>
        </a:p>
      </dgm:t>
    </dgm:pt>
    <dgm:pt modelId="{55258F5B-B313-4580-AEB0-9FC7A61EFBF8}">
      <dgm:prSet custT="1"/>
      <dgm:spPr/>
      <dgm:t>
        <a:bodyPr/>
        <a:lstStyle/>
        <a:p>
          <a:pPr rtl="0"/>
          <a:r>
            <a:rPr lang="en-IN" sz="2000" b="1" dirty="0" smtClean="0">
              <a:solidFill>
                <a:srgbClr val="7030A0"/>
              </a:solidFill>
            </a:rPr>
            <a:t>International Travel Support (ITS) Scheme</a:t>
          </a:r>
          <a:endParaRPr lang="en-IN" sz="2000" b="1" dirty="0">
            <a:solidFill>
              <a:srgbClr val="7030A0"/>
            </a:solidFill>
          </a:endParaRPr>
        </a:p>
      </dgm:t>
    </dgm:pt>
    <dgm:pt modelId="{3F17C33E-7D0D-4561-B17D-5BF23D53CFCB}" type="parTrans" cxnId="{6D7E9F26-CD44-4247-A7F2-FA5823F9224E}">
      <dgm:prSet/>
      <dgm:spPr/>
      <dgm:t>
        <a:bodyPr/>
        <a:lstStyle/>
        <a:p>
          <a:endParaRPr lang="en-IN"/>
        </a:p>
      </dgm:t>
    </dgm:pt>
    <dgm:pt modelId="{B07F7F0E-4F6E-4FA6-8CEF-4A92F898BE95}" type="sibTrans" cxnId="{6D7E9F26-CD44-4247-A7F2-FA5823F9224E}">
      <dgm:prSet/>
      <dgm:spPr/>
      <dgm:t>
        <a:bodyPr/>
        <a:lstStyle/>
        <a:p>
          <a:endParaRPr lang="en-IN"/>
        </a:p>
      </dgm:t>
    </dgm:pt>
    <dgm:pt modelId="{2EFB451E-0C00-4BFE-A36C-65453ACA0CEE}" type="pres">
      <dgm:prSet presAssocID="{A20F6473-47BA-4487-B498-9DC29EB03015}" presName="linear" presStyleCnt="0">
        <dgm:presLayoutVars>
          <dgm:animLvl val="lvl"/>
          <dgm:resizeHandles val="exact"/>
        </dgm:presLayoutVars>
      </dgm:prSet>
      <dgm:spPr/>
      <dgm:t>
        <a:bodyPr/>
        <a:lstStyle/>
        <a:p>
          <a:endParaRPr lang="en-IN"/>
        </a:p>
      </dgm:t>
    </dgm:pt>
    <dgm:pt modelId="{5DDC5EEB-5327-472F-A9AB-9FC1962AF5CC}" type="pres">
      <dgm:prSet presAssocID="{B9737AB3-7E4B-48BE-AA86-DFB37A68C604}" presName="parentText" presStyleLbl="node1" presStyleIdx="0" presStyleCnt="5">
        <dgm:presLayoutVars>
          <dgm:chMax val="0"/>
          <dgm:bulletEnabled val="1"/>
        </dgm:presLayoutVars>
      </dgm:prSet>
      <dgm:spPr/>
      <dgm:t>
        <a:bodyPr/>
        <a:lstStyle/>
        <a:p>
          <a:endParaRPr lang="en-IN"/>
        </a:p>
      </dgm:t>
    </dgm:pt>
    <dgm:pt modelId="{21A10925-D082-4DF9-8FD4-77A29C378C95}" type="pres">
      <dgm:prSet presAssocID="{20850AA6-575E-49D1-BA53-A7164495E50B}" presName="spacer" presStyleCnt="0"/>
      <dgm:spPr/>
    </dgm:pt>
    <dgm:pt modelId="{66B23A75-6918-420C-983A-B10FB0D42692}" type="pres">
      <dgm:prSet presAssocID="{C39510E9-40C0-4284-8862-889A89AEC18A}" presName="parentText" presStyleLbl="node1" presStyleIdx="1" presStyleCnt="5">
        <dgm:presLayoutVars>
          <dgm:chMax val="0"/>
          <dgm:bulletEnabled val="1"/>
        </dgm:presLayoutVars>
      </dgm:prSet>
      <dgm:spPr/>
      <dgm:t>
        <a:bodyPr/>
        <a:lstStyle/>
        <a:p>
          <a:endParaRPr lang="en-IN"/>
        </a:p>
      </dgm:t>
    </dgm:pt>
    <dgm:pt modelId="{4478119D-71FF-4E36-8017-C8C9A0E3F005}" type="pres">
      <dgm:prSet presAssocID="{2CBE2910-C0CB-4861-B6CA-A2A24DBF3197}" presName="spacer" presStyleCnt="0"/>
      <dgm:spPr/>
    </dgm:pt>
    <dgm:pt modelId="{3C043B62-CD50-4565-8979-1F21CC668E7F}" type="pres">
      <dgm:prSet presAssocID="{005AE197-467E-46AC-A9B8-2A71958A687A}" presName="parentText" presStyleLbl="node1" presStyleIdx="2" presStyleCnt="5">
        <dgm:presLayoutVars>
          <dgm:chMax val="0"/>
          <dgm:bulletEnabled val="1"/>
        </dgm:presLayoutVars>
      </dgm:prSet>
      <dgm:spPr/>
      <dgm:t>
        <a:bodyPr/>
        <a:lstStyle/>
        <a:p>
          <a:endParaRPr lang="en-IN"/>
        </a:p>
      </dgm:t>
    </dgm:pt>
    <dgm:pt modelId="{4EC3A176-CE0A-410B-9D77-543CFDEBE4D7}" type="pres">
      <dgm:prSet presAssocID="{CFB161BA-15EF-4DF4-A500-166F421F8503}" presName="spacer" presStyleCnt="0"/>
      <dgm:spPr/>
    </dgm:pt>
    <dgm:pt modelId="{95C19C86-0B76-4809-8449-CEAC7D05BA15}" type="pres">
      <dgm:prSet presAssocID="{F82032C0-5757-4704-AA2D-E24FBFDD0805}" presName="parentText" presStyleLbl="node1" presStyleIdx="3" presStyleCnt="5">
        <dgm:presLayoutVars>
          <dgm:chMax val="0"/>
          <dgm:bulletEnabled val="1"/>
        </dgm:presLayoutVars>
      </dgm:prSet>
      <dgm:spPr/>
      <dgm:t>
        <a:bodyPr/>
        <a:lstStyle/>
        <a:p>
          <a:endParaRPr lang="en-IN"/>
        </a:p>
      </dgm:t>
    </dgm:pt>
    <dgm:pt modelId="{D27013C8-C662-4D11-ACB8-240DD6021453}" type="pres">
      <dgm:prSet presAssocID="{1071487E-B5D1-4B01-9E27-2E4B35BAABFC}" presName="spacer" presStyleCnt="0"/>
      <dgm:spPr/>
    </dgm:pt>
    <dgm:pt modelId="{E68FD869-5A5F-4BE6-83A0-1201A97A00A5}" type="pres">
      <dgm:prSet presAssocID="{55258F5B-B313-4580-AEB0-9FC7A61EFBF8}" presName="parentText" presStyleLbl="node1" presStyleIdx="4" presStyleCnt="5">
        <dgm:presLayoutVars>
          <dgm:chMax val="0"/>
          <dgm:bulletEnabled val="1"/>
        </dgm:presLayoutVars>
      </dgm:prSet>
      <dgm:spPr/>
      <dgm:t>
        <a:bodyPr/>
        <a:lstStyle/>
        <a:p>
          <a:endParaRPr lang="en-IN"/>
        </a:p>
      </dgm:t>
    </dgm:pt>
  </dgm:ptLst>
  <dgm:cxnLst>
    <dgm:cxn modelId="{C515541B-1987-456B-B266-011096B98F17}" srcId="{A20F6473-47BA-4487-B498-9DC29EB03015}" destId="{F82032C0-5757-4704-AA2D-E24FBFDD0805}" srcOrd="3" destOrd="0" parTransId="{FEED7701-5998-4564-AF8F-71574D86AF92}" sibTransId="{1071487E-B5D1-4B01-9E27-2E4B35BAABFC}"/>
    <dgm:cxn modelId="{0031E8C0-FA86-473D-9D98-C71D892F0762}" type="presOf" srcId="{A20F6473-47BA-4487-B498-9DC29EB03015}" destId="{2EFB451E-0C00-4BFE-A36C-65453ACA0CEE}" srcOrd="0" destOrd="0" presId="urn:microsoft.com/office/officeart/2005/8/layout/vList2"/>
    <dgm:cxn modelId="{8D6A3862-B8AA-409E-A355-8E03C5E9051D}" srcId="{A20F6473-47BA-4487-B498-9DC29EB03015}" destId="{B9737AB3-7E4B-48BE-AA86-DFB37A68C604}" srcOrd="0" destOrd="0" parTransId="{7A9123D8-A3C1-4D67-AA34-B04ED9343C21}" sibTransId="{20850AA6-575E-49D1-BA53-A7164495E50B}"/>
    <dgm:cxn modelId="{6983322C-A287-46EF-8C02-01DB64D5609A}" type="presOf" srcId="{55258F5B-B313-4580-AEB0-9FC7A61EFBF8}" destId="{E68FD869-5A5F-4BE6-83A0-1201A97A00A5}" srcOrd="0" destOrd="0" presId="urn:microsoft.com/office/officeart/2005/8/layout/vList2"/>
    <dgm:cxn modelId="{146D5074-EB27-440C-A7EB-DAAF4DD83A5E}" type="presOf" srcId="{B9737AB3-7E4B-48BE-AA86-DFB37A68C604}" destId="{5DDC5EEB-5327-472F-A9AB-9FC1962AF5CC}" srcOrd="0" destOrd="0" presId="urn:microsoft.com/office/officeart/2005/8/layout/vList2"/>
    <dgm:cxn modelId="{E1B972EA-0D9A-4AC5-9D76-DF6110B2916F}" srcId="{A20F6473-47BA-4487-B498-9DC29EB03015}" destId="{C39510E9-40C0-4284-8862-889A89AEC18A}" srcOrd="1" destOrd="0" parTransId="{9EEBD69F-82CB-4F33-AAE2-3C04558B1D90}" sibTransId="{2CBE2910-C0CB-4861-B6CA-A2A24DBF3197}"/>
    <dgm:cxn modelId="{609EA464-DC5E-4431-A674-CBF38CB95643}" type="presOf" srcId="{C39510E9-40C0-4284-8862-889A89AEC18A}" destId="{66B23A75-6918-420C-983A-B10FB0D42692}" srcOrd="0" destOrd="0" presId="urn:microsoft.com/office/officeart/2005/8/layout/vList2"/>
    <dgm:cxn modelId="{7D9A913D-64A9-4CF4-B84A-002E9E030EE1}" srcId="{A20F6473-47BA-4487-B498-9DC29EB03015}" destId="{005AE197-467E-46AC-A9B8-2A71958A687A}" srcOrd="2" destOrd="0" parTransId="{3A3C2FE6-03A7-450E-A73B-275D969DC9D0}" sibTransId="{CFB161BA-15EF-4DF4-A500-166F421F8503}"/>
    <dgm:cxn modelId="{81ADC7D8-1DF3-4C15-8E7C-E0E8438B1A9C}" type="presOf" srcId="{005AE197-467E-46AC-A9B8-2A71958A687A}" destId="{3C043B62-CD50-4565-8979-1F21CC668E7F}" srcOrd="0" destOrd="0" presId="urn:microsoft.com/office/officeart/2005/8/layout/vList2"/>
    <dgm:cxn modelId="{F38EEB78-64A8-4201-AF6B-ADB21B26003C}" type="presOf" srcId="{F82032C0-5757-4704-AA2D-E24FBFDD0805}" destId="{95C19C86-0B76-4809-8449-CEAC7D05BA15}" srcOrd="0" destOrd="0" presId="urn:microsoft.com/office/officeart/2005/8/layout/vList2"/>
    <dgm:cxn modelId="{6D7E9F26-CD44-4247-A7F2-FA5823F9224E}" srcId="{A20F6473-47BA-4487-B498-9DC29EB03015}" destId="{55258F5B-B313-4580-AEB0-9FC7A61EFBF8}" srcOrd="4" destOrd="0" parTransId="{3F17C33E-7D0D-4561-B17D-5BF23D53CFCB}" sibTransId="{B07F7F0E-4F6E-4FA6-8CEF-4A92F898BE95}"/>
    <dgm:cxn modelId="{6D414A54-928A-4098-987E-617CE8122878}" type="presParOf" srcId="{2EFB451E-0C00-4BFE-A36C-65453ACA0CEE}" destId="{5DDC5EEB-5327-472F-A9AB-9FC1962AF5CC}" srcOrd="0" destOrd="0" presId="urn:microsoft.com/office/officeart/2005/8/layout/vList2"/>
    <dgm:cxn modelId="{CA4C2887-C5BF-474A-9235-40621CEFC99D}" type="presParOf" srcId="{2EFB451E-0C00-4BFE-A36C-65453ACA0CEE}" destId="{21A10925-D082-4DF9-8FD4-77A29C378C95}" srcOrd="1" destOrd="0" presId="urn:microsoft.com/office/officeart/2005/8/layout/vList2"/>
    <dgm:cxn modelId="{80062224-38C0-4806-B9CD-344A74067229}" type="presParOf" srcId="{2EFB451E-0C00-4BFE-A36C-65453ACA0CEE}" destId="{66B23A75-6918-420C-983A-B10FB0D42692}" srcOrd="2" destOrd="0" presId="urn:microsoft.com/office/officeart/2005/8/layout/vList2"/>
    <dgm:cxn modelId="{79F155E9-A1FC-4DA8-A198-093D2731A3BB}" type="presParOf" srcId="{2EFB451E-0C00-4BFE-A36C-65453ACA0CEE}" destId="{4478119D-71FF-4E36-8017-C8C9A0E3F005}" srcOrd="3" destOrd="0" presId="urn:microsoft.com/office/officeart/2005/8/layout/vList2"/>
    <dgm:cxn modelId="{559AB9FD-A4A7-47DC-80EC-B626FBA9C258}" type="presParOf" srcId="{2EFB451E-0C00-4BFE-A36C-65453ACA0CEE}" destId="{3C043B62-CD50-4565-8979-1F21CC668E7F}" srcOrd="4" destOrd="0" presId="urn:microsoft.com/office/officeart/2005/8/layout/vList2"/>
    <dgm:cxn modelId="{B8E10C1E-4774-48D0-8DC5-BADB092E853C}" type="presParOf" srcId="{2EFB451E-0C00-4BFE-A36C-65453ACA0CEE}" destId="{4EC3A176-CE0A-410B-9D77-543CFDEBE4D7}" srcOrd="5" destOrd="0" presId="urn:microsoft.com/office/officeart/2005/8/layout/vList2"/>
    <dgm:cxn modelId="{66972395-016B-4322-8F98-20A3BF18EF52}" type="presParOf" srcId="{2EFB451E-0C00-4BFE-A36C-65453ACA0CEE}" destId="{95C19C86-0B76-4809-8449-CEAC7D05BA15}" srcOrd="6" destOrd="0" presId="urn:microsoft.com/office/officeart/2005/8/layout/vList2"/>
    <dgm:cxn modelId="{23127B1E-9C3D-48C4-8D7D-33FE9DB178AE}" type="presParOf" srcId="{2EFB451E-0C00-4BFE-A36C-65453ACA0CEE}" destId="{D27013C8-C662-4D11-ACB8-240DD6021453}" srcOrd="7" destOrd="0" presId="urn:microsoft.com/office/officeart/2005/8/layout/vList2"/>
    <dgm:cxn modelId="{FACAA5DA-8367-4940-B9D8-852CEC705863}" type="presParOf" srcId="{2EFB451E-0C00-4BFE-A36C-65453ACA0CEE}" destId="{E68FD869-5A5F-4BE6-83A0-1201A97A00A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AD0A920-F97A-4A0E-AB27-E8D6F84BAB12}"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en-IN"/>
        </a:p>
      </dgm:t>
    </dgm:pt>
    <dgm:pt modelId="{59403306-3A8D-406F-AC71-E3FDB5D3C910}">
      <dgm:prSet custT="1"/>
      <dgm:spPr/>
      <dgm:t>
        <a:bodyPr/>
        <a:lstStyle/>
        <a:p>
          <a:pPr rtl="0"/>
          <a:r>
            <a:rPr lang="en-IN" sz="2000" b="1" dirty="0" smtClean="0"/>
            <a:t>Indian citizens hold a regular academic/research position in a recognized academic institution or national laboratory Private Academic institutions with valid UGC / AICTE / PCI approval. </a:t>
          </a:r>
          <a:endParaRPr lang="en-IN" sz="2000" b="1" dirty="0"/>
        </a:p>
      </dgm:t>
    </dgm:pt>
    <dgm:pt modelId="{CAD089A4-FCB9-4B2F-9C12-591840DA735C}" type="parTrans" cxnId="{EADEC262-0BAE-4CBF-BE6A-682CC8806345}">
      <dgm:prSet/>
      <dgm:spPr/>
      <dgm:t>
        <a:bodyPr/>
        <a:lstStyle/>
        <a:p>
          <a:endParaRPr lang="en-IN"/>
        </a:p>
      </dgm:t>
    </dgm:pt>
    <dgm:pt modelId="{4D5AAF4F-377B-4AC3-985C-2892A294951F}" type="sibTrans" cxnId="{EADEC262-0BAE-4CBF-BE6A-682CC8806345}">
      <dgm:prSet/>
      <dgm:spPr/>
      <dgm:t>
        <a:bodyPr/>
        <a:lstStyle/>
        <a:p>
          <a:endParaRPr lang="en-IN"/>
        </a:p>
      </dgm:t>
    </dgm:pt>
    <dgm:pt modelId="{75A2C3CA-9670-4516-BF9C-9663F6A592CB}">
      <dgm:prSet custT="1"/>
      <dgm:spPr/>
      <dgm:t>
        <a:bodyPr/>
        <a:lstStyle/>
        <a:p>
          <a:pPr rtl="0"/>
          <a:r>
            <a:rPr lang="en-IN" sz="2000" b="1" dirty="0" smtClean="0"/>
            <a:t>The PI and Co-Investigator(s) should hold Ph.D. degree in Science, Mathematics, Engineering or M.D. / M.S. / M.D.S. / </a:t>
          </a:r>
          <a:r>
            <a:rPr lang="en-IN" sz="2000" b="1" dirty="0" err="1" smtClean="0"/>
            <a:t>M.V.Sc</a:t>
          </a:r>
          <a:r>
            <a:rPr lang="en-IN" sz="2000" b="1" dirty="0" smtClean="0"/>
            <a:t>. degree </a:t>
          </a:r>
          <a:endParaRPr lang="en-IN" sz="2000" b="1" dirty="0"/>
        </a:p>
      </dgm:t>
    </dgm:pt>
    <dgm:pt modelId="{07C482E2-C408-46A5-835B-DE6A6452703F}" type="parTrans" cxnId="{23F37BAE-ABB3-412C-A38E-3B7E4EC4D628}">
      <dgm:prSet/>
      <dgm:spPr/>
      <dgm:t>
        <a:bodyPr/>
        <a:lstStyle/>
        <a:p>
          <a:endParaRPr lang="en-IN"/>
        </a:p>
      </dgm:t>
    </dgm:pt>
    <dgm:pt modelId="{087EF56A-F15B-48F9-9645-6377D0C754ED}" type="sibTrans" cxnId="{23F37BAE-ABB3-412C-A38E-3B7E4EC4D628}">
      <dgm:prSet/>
      <dgm:spPr/>
      <dgm:t>
        <a:bodyPr/>
        <a:lstStyle/>
        <a:p>
          <a:endParaRPr lang="en-IN"/>
        </a:p>
      </dgm:t>
    </dgm:pt>
    <dgm:pt modelId="{039CABE7-522B-47A0-BCDD-578B96E44C6C}">
      <dgm:prSet custT="1"/>
      <dgm:spPr/>
      <dgm:t>
        <a:bodyPr/>
        <a:lstStyle/>
        <a:p>
          <a:pPr rtl="0"/>
          <a:r>
            <a:rPr lang="en-IN" sz="2000" b="1" dirty="0" smtClean="0"/>
            <a:t>Grant period of 3 years</a:t>
          </a:r>
          <a:endParaRPr lang="en-IN" sz="2000" b="1" dirty="0"/>
        </a:p>
      </dgm:t>
    </dgm:pt>
    <dgm:pt modelId="{FF9EA4B9-FB8D-4630-8224-A31A813F260F}" type="parTrans" cxnId="{C8259700-D2E0-4137-8AD5-416D15932441}">
      <dgm:prSet/>
      <dgm:spPr/>
      <dgm:t>
        <a:bodyPr/>
        <a:lstStyle/>
        <a:p>
          <a:endParaRPr lang="en-IN"/>
        </a:p>
      </dgm:t>
    </dgm:pt>
    <dgm:pt modelId="{5F72B29B-CB3F-40AB-BCDE-6A94DFFDF399}" type="sibTrans" cxnId="{C8259700-D2E0-4137-8AD5-416D15932441}">
      <dgm:prSet/>
      <dgm:spPr/>
      <dgm:t>
        <a:bodyPr/>
        <a:lstStyle/>
        <a:p>
          <a:endParaRPr lang="en-IN"/>
        </a:p>
      </dgm:t>
    </dgm:pt>
    <dgm:pt modelId="{2854B53D-7EAC-40FD-AA14-EB8C548F40F2}" type="pres">
      <dgm:prSet presAssocID="{CAD0A920-F97A-4A0E-AB27-E8D6F84BAB12}" presName="Name0" presStyleCnt="0">
        <dgm:presLayoutVars>
          <dgm:chMax val="7"/>
          <dgm:chPref val="7"/>
          <dgm:dir/>
        </dgm:presLayoutVars>
      </dgm:prSet>
      <dgm:spPr/>
      <dgm:t>
        <a:bodyPr/>
        <a:lstStyle/>
        <a:p>
          <a:endParaRPr lang="en-IN"/>
        </a:p>
      </dgm:t>
    </dgm:pt>
    <dgm:pt modelId="{E1ED5B49-CE8C-448D-AEFB-5CE1DF5EFE17}" type="pres">
      <dgm:prSet presAssocID="{CAD0A920-F97A-4A0E-AB27-E8D6F84BAB12}" presName="Name1" presStyleCnt="0"/>
      <dgm:spPr/>
    </dgm:pt>
    <dgm:pt modelId="{4E247C55-230F-4A90-802A-C95D247CE9E0}" type="pres">
      <dgm:prSet presAssocID="{CAD0A920-F97A-4A0E-AB27-E8D6F84BAB12}" presName="cycle" presStyleCnt="0"/>
      <dgm:spPr/>
    </dgm:pt>
    <dgm:pt modelId="{013BC5A3-69F0-4DE1-9B41-1452A9211D5D}" type="pres">
      <dgm:prSet presAssocID="{CAD0A920-F97A-4A0E-AB27-E8D6F84BAB12}" presName="srcNode" presStyleLbl="node1" presStyleIdx="0" presStyleCnt="3"/>
      <dgm:spPr/>
    </dgm:pt>
    <dgm:pt modelId="{60C60761-10B7-4907-848E-CF23DF073DF0}" type="pres">
      <dgm:prSet presAssocID="{CAD0A920-F97A-4A0E-AB27-E8D6F84BAB12}" presName="conn" presStyleLbl="parChTrans1D2" presStyleIdx="0" presStyleCnt="1"/>
      <dgm:spPr/>
      <dgm:t>
        <a:bodyPr/>
        <a:lstStyle/>
        <a:p>
          <a:endParaRPr lang="en-IN"/>
        </a:p>
      </dgm:t>
    </dgm:pt>
    <dgm:pt modelId="{E21CC5E3-3D6C-49AA-8A4F-A8A7A1286B1E}" type="pres">
      <dgm:prSet presAssocID="{CAD0A920-F97A-4A0E-AB27-E8D6F84BAB12}" presName="extraNode" presStyleLbl="node1" presStyleIdx="0" presStyleCnt="3"/>
      <dgm:spPr/>
    </dgm:pt>
    <dgm:pt modelId="{6A70E199-04AB-496B-9ED3-CE883746FDE2}" type="pres">
      <dgm:prSet presAssocID="{CAD0A920-F97A-4A0E-AB27-E8D6F84BAB12}" presName="dstNode" presStyleLbl="node1" presStyleIdx="0" presStyleCnt="3"/>
      <dgm:spPr/>
    </dgm:pt>
    <dgm:pt modelId="{7777287A-52F5-4D4D-A1BA-04B95DDC2646}" type="pres">
      <dgm:prSet presAssocID="{59403306-3A8D-406F-AC71-E3FDB5D3C910}" presName="text_1" presStyleLbl="node1" presStyleIdx="0" presStyleCnt="3">
        <dgm:presLayoutVars>
          <dgm:bulletEnabled val="1"/>
        </dgm:presLayoutVars>
      </dgm:prSet>
      <dgm:spPr/>
      <dgm:t>
        <a:bodyPr/>
        <a:lstStyle/>
        <a:p>
          <a:endParaRPr lang="en-IN"/>
        </a:p>
      </dgm:t>
    </dgm:pt>
    <dgm:pt modelId="{0DC55739-7AC3-4466-986D-1EC4DBFAAFD0}" type="pres">
      <dgm:prSet presAssocID="{59403306-3A8D-406F-AC71-E3FDB5D3C910}" presName="accent_1" presStyleCnt="0"/>
      <dgm:spPr/>
    </dgm:pt>
    <dgm:pt modelId="{7453D530-5D52-4BCA-8263-B73459A37A43}" type="pres">
      <dgm:prSet presAssocID="{59403306-3A8D-406F-AC71-E3FDB5D3C910}" presName="accentRepeatNode" presStyleLbl="solidFgAcc1" presStyleIdx="0" presStyleCnt="3"/>
      <dgm:spPr/>
    </dgm:pt>
    <dgm:pt modelId="{BE5F7AF3-20EF-48C3-B375-AE135B546BA9}" type="pres">
      <dgm:prSet presAssocID="{75A2C3CA-9670-4516-BF9C-9663F6A592CB}" presName="text_2" presStyleLbl="node1" presStyleIdx="1" presStyleCnt="3">
        <dgm:presLayoutVars>
          <dgm:bulletEnabled val="1"/>
        </dgm:presLayoutVars>
      </dgm:prSet>
      <dgm:spPr/>
      <dgm:t>
        <a:bodyPr/>
        <a:lstStyle/>
        <a:p>
          <a:endParaRPr lang="en-IN"/>
        </a:p>
      </dgm:t>
    </dgm:pt>
    <dgm:pt modelId="{946FD9AD-481D-4AF0-B71B-5AED4687AEF1}" type="pres">
      <dgm:prSet presAssocID="{75A2C3CA-9670-4516-BF9C-9663F6A592CB}" presName="accent_2" presStyleCnt="0"/>
      <dgm:spPr/>
    </dgm:pt>
    <dgm:pt modelId="{726021A8-5D53-4FC4-9727-FC530EF0DFC7}" type="pres">
      <dgm:prSet presAssocID="{75A2C3CA-9670-4516-BF9C-9663F6A592CB}" presName="accentRepeatNode" presStyleLbl="solidFgAcc1" presStyleIdx="1" presStyleCnt="3"/>
      <dgm:spPr/>
    </dgm:pt>
    <dgm:pt modelId="{2ACA9A94-0996-4CAE-BE30-52BE38588DCF}" type="pres">
      <dgm:prSet presAssocID="{039CABE7-522B-47A0-BCDD-578B96E44C6C}" presName="text_3" presStyleLbl="node1" presStyleIdx="2" presStyleCnt="3">
        <dgm:presLayoutVars>
          <dgm:bulletEnabled val="1"/>
        </dgm:presLayoutVars>
      </dgm:prSet>
      <dgm:spPr/>
      <dgm:t>
        <a:bodyPr/>
        <a:lstStyle/>
        <a:p>
          <a:endParaRPr lang="en-IN"/>
        </a:p>
      </dgm:t>
    </dgm:pt>
    <dgm:pt modelId="{E5CCC5BB-B220-4D38-8AB6-C092D2B3654E}" type="pres">
      <dgm:prSet presAssocID="{039CABE7-522B-47A0-BCDD-578B96E44C6C}" presName="accent_3" presStyleCnt="0"/>
      <dgm:spPr/>
    </dgm:pt>
    <dgm:pt modelId="{4F327490-E782-476F-BC11-7589CD04F171}" type="pres">
      <dgm:prSet presAssocID="{039CABE7-522B-47A0-BCDD-578B96E44C6C}" presName="accentRepeatNode" presStyleLbl="solidFgAcc1" presStyleIdx="2" presStyleCnt="3"/>
      <dgm:spPr/>
    </dgm:pt>
  </dgm:ptLst>
  <dgm:cxnLst>
    <dgm:cxn modelId="{E31BCF93-270C-487E-B0C8-0F3613D3CADE}" type="presOf" srcId="{4D5AAF4F-377B-4AC3-985C-2892A294951F}" destId="{60C60761-10B7-4907-848E-CF23DF073DF0}" srcOrd="0" destOrd="0" presId="urn:microsoft.com/office/officeart/2008/layout/VerticalCurvedList"/>
    <dgm:cxn modelId="{5FB1E6DB-6334-46FC-A5CC-D1FB038E2EFD}" type="presOf" srcId="{59403306-3A8D-406F-AC71-E3FDB5D3C910}" destId="{7777287A-52F5-4D4D-A1BA-04B95DDC2646}" srcOrd="0" destOrd="0" presId="urn:microsoft.com/office/officeart/2008/layout/VerticalCurvedList"/>
    <dgm:cxn modelId="{C8259700-D2E0-4137-8AD5-416D15932441}" srcId="{CAD0A920-F97A-4A0E-AB27-E8D6F84BAB12}" destId="{039CABE7-522B-47A0-BCDD-578B96E44C6C}" srcOrd="2" destOrd="0" parTransId="{FF9EA4B9-FB8D-4630-8224-A31A813F260F}" sibTransId="{5F72B29B-CB3F-40AB-BCDE-6A94DFFDF399}"/>
    <dgm:cxn modelId="{EADEC262-0BAE-4CBF-BE6A-682CC8806345}" srcId="{CAD0A920-F97A-4A0E-AB27-E8D6F84BAB12}" destId="{59403306-3A8D-406F-AC71-E3FDB5D3C910}" srcOrd="0" destOrd="0" parTransId="{CAD089A4-FCB9-4B2F-9C12-591840DA735C}" sibTransId="{4D5AAF4F-377B-4AC3-985C-2892A294951F}"/>
    <dgm:cxn modelId="{23F37BAE-ABB3-412C-A38E-3B7E4EC4D628}" srcId="{CAD0A920-F97A-4A0E-AB27-E8D6F84BAB12}" destId="{75A2C3CA-9670-4516-BF9C-9663F6A592CB}" srcOrd="1" destOrd="0" parTransId="{07C482E2-C408-46A5-835B-DE6A6452703F}" sibTransId="{087EF56A-F15B-48F9-9645-6377D0C754ED}"/>
    <dgm:cxn modelId="{DFBEAEE8-3F3F-4498-B6EB-32C077B133DE}" type="presOf" srcId="{CAD0A920-F97A-4A0E-AB27-E8D6F84BAB12}" destId="{2854B53D-7EAC-40FD-AA14-EB8C548F40F2}" srcOrd="0" destOrd="0" presId="urn:microsoft.com/office/officeart/2008/layout/VerticalCurvedList"/>
    <dgm:cxn modelId="{B274FEFD-BD8F-4632-8BC9-D563D8B1D6DC}" type="presOf" srcId="{75A2C3CA-9670-4516-BF9C-9663F6A592CB}" destId="{BE5F7AF3-20EF-48C3-B375-AE135B546BA9}" srcOrd="0" destOrd="0" presId="urn:microsoft.com/office/officeart/2008/layout/VerticalCurvedList"/>
    <dgm:cxn modelId="{2C66CA2B-F0AD-4831-8DCE-50AF9209B10C}" type="presOf" srcId="{039CABE7-522B-47A0-BCDD-578B96E44C6C}" destId="{2ACA9A94-0996-4CAE-BE30-52BE38588DCF}" srcOrd="0" destOrd="0" presId="urn:microsoft.com/office/officeart/2008/layout/VerticalCurvedList"/>
    <dgm:cxn modelId="{FDE55FEF-9DBD-454F-A573-B1C27A56DEA7}" type="presParOf" srcId="{2854B53D-7EAC-40FD-AA14-EB8C548F40F2}" destId="{E1ED5B49-CE8C-448D-AEFB-5CE1DF5EFE17}" srcOrd="0" destOrd="0" presId="urn:microsoft.com/office/officeart/2008/layout/VerticalCurvedList"/>
    <dgm:cxn modelId="{B4C2FC6E-B802-4158-A05D-1F5B3A33DE11}" type="presParOf" srcId="{E1ED5B49-CE8C-448D-AEFB-5CE1DF5EFE17}" destId="{4E247C55-230F-4A90-802A-C95D247CE9E0}" srcOrd="0" destOrd="0" presId="urn:microsoft.com/office/officeart/2008/layout/VerticalCurvedList"/>
    <dgm:cxn modelId="{7A7671AC-4BE7-48CE-A47E-2A65E219E2BC}" type="presParOf" srcId="{4E247C55-230F-4A90-802A-C95D247CE9E0}" destId="{013BC5A3-69F0-4DE1-9B41-1452A9211D5D}" srcOrd="0" destOrd="0" presId="urn:microsoft.com/office/officeart/2008/layout/VerticalCurvedList"/>
    <dgm:cxn modelId="{65C2E2D1-30F3-4846-A839-C06EE217A498}" type="presParOf" srcId="{4E247C55-230F-4A90-802A-C95D247CE9E0}" destId="{60C60761-10B7-4907-848E-CF23DF073DF0}" srcOrd="1" destOrd="0" presId="urn:microsoft.com/office/officeart/2008/layout/VerticalCurvedList"/>
    <dgm:cxn modelId="{F2E7660E-B9A1-4AC5-A36C-C035EF4B3B24}" type="presParOf" srcId="{4E247C55-230F-4A90-802A-C95D247CE9E0}" destId="{E21CC5E3-3D6C-49AA-8A4F-A8A7A1286B1E}" srcOrd="2" destOrd="0" presId="urn:microsoft.com/office/officeart/2008/layout/VerticalCurvedList"/>
    <dgm:cxn modelId="{678A2E05-FEFC-4F5D-88E5-95E5615F2D81}" type="presParOf" srcId="{4E247C55-230F-4A90-802A-C95D247CE9E0}" destId="{6A70E199-04AB-496B-9ED3-CE883746FDE2}" srcOrd="3" destOrd="0" presId="urn:microsoft.com/office/officeart/2008/layout/VerticalCurvedList"/>
    <dgm:cxn modelId="{A59CE318-F032-457B-B8E1-418B17140654}" type="presParOf" srcId="{E1ED5B49-CE8C-448D-AEFB-5CE1DF5EFE17}" destId="{7777287A-52F5-4D4D-A1BA-04B95DDC2646}" srcOrd="1" destOrd="0" presId="urn:microsoft.com/office/officeart/2008/layout/VerticalCurvedList"/>
    <dgm:cxn modelId="{2686A7F2-2E45-4459-82B9-68DE3BEB0BB4}" type="presParOf" srcId="{E1ED5B49-CE8C-448D-AEFB-5CE1DF5EFE17}" destId="{0DC55739-7AC3-4466-986D-1EC4DBFAAFD0}" srcOrd="2" destOrd="0" presId="urn:microsoft.com/office/officeart/2008/layout/VerticalCurvedList"/>
    <dgm:cxn modelId="{25746375-BAF8-47D7-BA8B-DF6377FCD1C8}" type="presParOf" srcId="{0DC55739-7AC3-4466-986D-1EC4DBFAAFD0}" destId="{7453D530-5D52-4BCA-8263-B73459A37A43}" srcOrd="0" destOrd="0" presId="urn:microsoft.com/office/officeart/2008/layout/VerticalCurvedList"/>
    <dgm:cxn modelId="{CA7F0D17-5040-4B41-A92D-4399B18C978A}" type="presParOf" srcId="{E1ED5B49-CE8C-448D-AEFB-5CE1DF5EFE17}" destId="{BE5F7AF3-20EF-48C3-B375-AE135B546BA9}" srcOrd="3" destOrd="0" presId="urn:microsoft.com/office/officeart/2008/layout/VerticalCurvedList"/>
    <dgm:cxn modelId="{1B0ABEC5-8BF1-437A-8E46-EA0BA4E2B623}" type="presParOf" srcId="{E1ED5B49-CE8C-448D-AEFB-5CE1DF5EFE17}" destId="{946FD9AD-481D-4AF0-B71B-5AED4687AEF1}" srcOrd="4" destOrd="0" presId="urn:microsoft.com/office/officeart/2008/layout/VerticalCurvedList"/>
    <dgm:cxn modelId="{F8BD6418-9AFA-42CB-9DBB-6C2093B2C97B}" type="presParOf" srcId="{946FD9AD-481D-4AF0-B71B-5AED4687AEF1}" destId="{726021A8-5D53-4FC4-9727-FC530EF0DFC7}" srcOrd="0" destOrd="0" presId="urn:microsoft.com/office/officeart/2008/layout/VerticalCurvedList"/>
    <dgm:cxn modelId="{69C6D88C-60AB-4C7C-94C1-94ADB596806F}" type="presParOf" srcId="{E1ED5B49-CE8C-448D-AEFB-5CE1DF5EFE17}" destId="{2ACA9A94-0996-4CAE-BE30-52BE38588DCF}" srcOrd="5" destOrd="0" presId="urn:microsoft.com/office/officeart/2008/layout/VerticalCurvedList"/>
    <dgm:cxn modelId="{F41A4622-9CA6-4C53-B489-92ABA8773FD2}" type="presParOf" srcId="{E1ED5B49-CE8C-448D-AEFB-5CE1DF5EFE17}" destId="{E5CCC5BB-B220-4D38-8AB6-C092D2B3654E}" srcOrd="6" destOrd="0" presId="urn:microsoft.com/office/officeart/2008/layout/VerticalCurvedList"/>
    <dgm:cxn modelId="{02629320-BD08-404E-A05E-30A77F94E0CD}" type="presParOf" srcId="{E5CCC5BB-B220-4D38-8AB6-C092D2B3654E}" destId="{4F327490-E782-476F-BC11-7589CD04F17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99CE8C6-806F-4D2B-BC3D-05F2857A9034}"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IN"/>
        </a:p>
      </dgm:t>
    </dgm:pt>
    <dgm:pt modelId="{05981E37-61FD-40CA-B6B4-573F85FF36ED}">
      <dgm:prSet/>
      <dgm:spPr/>
      <dgm:t>
        <a:bodyPr/>
        <a:lstStyle/>
        <a:p>
          <a:pPr rtl="0"/>
          <a:r>
            <a:rPr lang="en-IN" smtClean="0"/>
            <a:t>Support to active researchers belonging to state universities and colleges </a:t>
          </a:r>
          <a:endParaRPr lang="en-IN"/>
        </a:p>
      </dgm:t>
    </dgm:pt>
    <dgm:pt modelId="{4646DE7A-BEFE-4B00-86EC-824606F06B57}" type="parTrans" cxnId="{4AAF5C76-EAA5-4C6D-A393-6039C512699F}">
      <dgm:prSet/>
      <dgm:spPr/>
      <dgm:t>
        <a:bodyPr/>
        <a:lstStyle/>
        <a:p>
          <a:endParaRPr lang="en-IN"/>
        </a:p>
      </dgm:t>
    </dgm:pt>
    <dgm:pt modelId="{1E02D467-76B1-4B65-8F5C-B57F5502E197}" type="sibTrans" cxnId="{4AAF5C76-EAA5-4C6D-A393-6039C512699F}">
      <dgm:prSet/>
      <dgm:spPr/>
      <dgm:t>
        <a:bodyPr/>
        <a:lstStyle/>
        <a:p>
          <a:endParaRPr lang="en-IN"/>
        </a:p>
      </dgm:t>
    </dgm:pt>
    <dgm:pt modelId="{E6504842-8649-440F-A343-5FB99AD91C5B}">
      <dgm:prSet/>
      <dgm:spPr/>
      <dgm:t>
        <a:bodyPr/>
        <a:lstStyle/>
        <a:p>
          <a:pPr rtl="0"/>
          <a:r>
            <a:rPr lang="en-IN" smtClean="0"/>
            <a:t>PI and Co-Investigator(s) should hold Ph.D./M.D./M.S./M.D.S./M.V.Sc. degree at the time of applying for the grant. </a:t>
          </a:r>
          <a:endParaRPr lang="en-IN"/>
        </a:p>
      </dgm:t>
    </dgm:pt>
    <dgm:pt modelId="{424762EE-93DB-4417-BF74-801460670FE5}" type="parTrans" cxnId="{5BCACA7B-29A8-4B2D-9A32-113A283F7E7B}">
      <dgm:prSet/>
      <dgm:spPr/>
      <dgm:t>
        <a:bodyPr/>
        <a:lstStyle/>
        <a:p>
          <a:endParaRPr lang="en-IN"/>
        </a:p>
      </dgm:t>
    </dgm:pt>
    <dgm:pt modelId="{D748E306-D1F0-4C9C-A062-D6F131A71EA7}" type="sibTrans" cxnId="{5BCACA7B-29A8-4B2D-9A32-113A283F7E7B}">
      <dgm:prSet/>
      <dgm:spPr/>
      <dgm:t>
        <a:bodyPr/>
        <a:lstStyle/>
        <a:p>
          <a:endParaRPr lang="en-IN"/>
        </a:p>
      </dgm:t>
    </dgm:pt>
    <dgm:pt modelId="{575B954C-EFAF-404C-ADCB-DCE62EF45DCF}">
      <dgm:prSet/>
      <dgm:spPr/>
      <dgm:t>
        <a:bodyPr/>
        <a:lstStyle/>
        <a:p>
          <a:pPr rtl="0"/>
          <a:r>
            <a:rPr lang="en-IN" smtClean="0"/>
            <a:t>The upper age limit is 50 years</a:t>
          </a:r>
          <a:endParaRPr lang="en-IN"/>
        </a:p>
      </dgm:t>
    </dgm:pt>
    <dgm:pt modelId="{CCAAD166-FF56-4B63-9DE8-61D21C0790B5}" type="parTrans" cxnId="{F3A63A44-3F23-4439-BC86-17AA0D8D8150}">
      <dgm:prSet/>
      <dgm:spPr/>
      <dgm:t>
        <a:bodyPr/>
        <a:lstStyle/>
        <a:p>
          <a:endParaRPr lang="en-IN"/>
        </a:p>
      </dgm:t>
    </dgm:pt>
    <dgm:pt modelId="{B20C36F7-360A-48F9-8D99-2E2086F88A52}" type="sibTrans" cxnId="{F3A63A44-3F23-4439-BC86-17AA0D8D8150}">
      <dgm:prSet/>
      <dgm:spPr/>
      <dgm:t>
        <a:bodyPr/>
        <a:lstStyle/>
        <a:p>
          <a:endParaRPr lang="en-IN"/>
        </a:p>
      </dgm:t>
    </dgm:pt>
    <dgm:pt modelId="{29F45D76-5730-4875-B560-785B2E482677}">
      <dgm:prSet/>
      <dgm:spPr/>
      <dgm:t>
        <a:bodyPr/>
        <a:lstStyle/>
        <a:p>
          <a:pPr rtl="0"/>
          <a:r>
            <a:rPr lang="en-IN" dirty="0" err="1" smtClean="0"/>
            <a:t>Rs</a:t>
          </a:r>
          <a:r>
            <a:rPr lang="en-IN" dirty="0" smtClean="0"/>
            <a:t>. 30 lakhs plus overheads</a:t>
          </a:r>
          <a:endParaRPr lang="en-IN" dirty="0"/>
        </a:p>
      </dgm:t>
    </dgm:pt>
    <dgm:pt modelId="{321479DE-C3DA-405B-8962-691E47EAE39E}" type="parTrans" cxnId="{6F8F2750-99FD-4BE5-BE37-C52C0F1864FD}">
      <dgm:prSet/>
      <dgm:spPr/>
      <dgm:t>
        <a:bodyPr/>
        <a:lstStyle/>
        <a:p>
          <a:endParaRPr lang="en-IN"/>
        </a:p>
      </dgm:t>
    </dgm:pt>
    <dgm:pt modelId="{A4F1CEB1-3195-4799-80D0-77628943109C}" type="sibTrans" cxnId="{6F8F2750-99FD-4BE5-BE37-C52C0F1864FD}">
      <dgm:prSet/>
      <dgm:spPr/>
      <dgm:t>
        <a:bodyPr/>
        <a:lstStyle/>
        <a:p>
          <a:endParaRPr lang="en-IN"/>
        </a:p>
      </dgm:t>
    </dgm:pt>
    <dgm:pt modelId="{15692C42-2B84-4725-B6E6-407018689810}" type="pres">
      <dgm:prSet presAssocID="{299CE8C6-806F-4D2B-BC3D-05F2857A9034}" presName="linear" presStyleCnt="0">
        <dgm:presLayoutVars>
          <dgm:animLvl val="lvl"/>
          <dgm:resizeHandles val="exact"/>
        </dgm:presLayoutVars>
      </dgm:prSet>
      <dgm:spPr/>
      <dgm:t>
        <a:bodyPr/>
        <a:lstStyle/>
        <a:p>
          <a:endParaRPr lang="en-IN"/>
        </a:p>
      </dgm:t>
    </dgm:pt>
    <dgm:pt modelId="{2578B319-A3E9-476E-9D1C-E26C5A82A295}" type="pres">
      <dgm:prSet presAssocID="{05981E37-61FD-40CA-B6B4-573F85FF36ED}" presName="parentText" presStyleLbl="node1" presStyleIdx="0" presStyleCnt="4">
        <dgm:presLayoutVars>
          <dgm:chMax val="0"/>
          <dgm:bulletEnabled val="1"/>
        </dgm:presLayoutVars>
      </dgm:prSet>
      <dgm:spPr/>
      <dgm:t>
        <a:bodyPr/>
        <a:lstStyle/>
        <a:p>
          <a:endParaRPr lang="en-IN"/>
        </a:p>
      </dgm:t>
    </dgm:pt>
    <dgm:pt modelId="{16BB501A-5C60-4413-AD91-57681B0B93D0}" type="pres">
      <dgm:prSet presAssocID="{1E02D467-76B1-4B65-8F5C-B57F5502E197}" presName="spacer" presStyleCnt="0"/>
      <dgm:spPr/>
    </dgm:pt>
    <dgm:pt modelId="{C3993299-352B-46B9-86EC-AC4A77EAC76D}" type="pres">
      <dgm:prSet presAssocID="{E6504842-8649-440F-A343-5FB99AD91C5B}" presName="parentText" presStyleLbl="node1" presStyleIdx="1" presStyleCnt="4">
        <dgm:presLayoutVars>
          <dgm:chMax val="0"/>
          <dgm:bulletEnabled val="1"/>
        </dgm:presLayoutVars>
      </dgm:prSet>
      <dgm:spPr/>
      <dgm:t>
        <a:bodyPr/>
        <a:lstStyle/>
        <a:p>
          <a:endParaRPr lang="en-IN"/>
        </a:p>
      </dgm:t>
    </dgm:pt>
    <dgm:pt modelId="{B25A3780-4601-4F65-93AF-C4B32BCF7382}" type="pres">
      <dgm:prSet presAssocID="{D748E306-D1F0-4C9C-A062-D6F131A71EA7}" presName="spacer" presStyleCnt="0"/>
      <dgm:spPr/>
    </dgm:pt>
    <dgm:pt modelId="{C814A2EB-5204-4969-8858-340F7C5BD3A5}" type="pres">
      <dgm:prSet presAssocID="{575B954C-EFAF-404C-ADCB-DCE62EF45DCF}" presName="parentText" presStyleLbl="node1" presStyleIdx="2" presStyleCnt="4">
        <dgm:presLayoutVars>
          <dgm:chMax val="0"/>
          <dgm:bulletEnabled val="1"/>
        </dgm:presLayoutVars>
      </dgm:prSet>
      <dgm:spPr/>
      <dgm:t>
        <a:bodyPr/>
        <a:lstStyle/>
        <a:p>
          <a:endParaRPr lang="en-IN"/>
        </a:p>
      </dgm:t>
    </dgm:pt>
    <dgm:pt modelId="{25B3752B-FC45-4C48-BA83-C2F0434B851A}" type="pres">
      <dgm:prSet presAssocID="{B20C36F7-360A-48F9-8D99-2E2086F88A52}" presName="spacer" presStyleCnt="0"/>
      <dgm:spPr/>
    </dgm:pt>
    <dgm:pt modelId="{4494DB20-CD67-434E-BAE2-D4548CB8DB40}" type="pres">
      <dgm:prSet presAssocID="{29F45D76-5730-4875-B560-785B2E482677}" presName="parentText" presStyleLbl="node1" presStyleIdx="3" presStyleCnt="4">
        <dgm:presLayoutVars>
          <dgm:chMax val="0"/>
          <dgm:bulletEnabled val="1"/>
        </dgm:presLayoutVars>
      </dgm:prSet>
      <dgm:spPr/>
      <dgm:t>
        <a:bodyPr/>
        <a:lstStyle/>
        <a:p>
          <a:endParaRPr lang="en-IN"/>
        </a:p>
      </dgm:t>
    </dgm:pt>
  </dgm:ptLst>
  <dgm:cxnLst>
    <dgm:cxn modelId="{F3A63A44-3F23-4439-BC86-17AA0D8D8150}" srcId="{299CE8C6-806F-4D2B-BC3D-05F2857A9034}" destId="{575B954C-EFAF-404C-ADCB-DCE62EF45DCF}" srcOrd="2" destOrd="0" parTransId="{CCAAD166-FF56-4B63-9DE8-61D21C0790B5}" sibTransId="{B20C36F7-360A-48F9-8D99-2E2086F88A52}"/>
    <dgm:cxn modelId="{4AAF5C76-EAA5-4C6D-A393-6039C512699F}" srcId="{299CE8C6-806F-4D2B-BC3D-05F2857A9034}" destId="{05981E37-61FD-40CA-B6B4-573F85FF36ED}" srcOrd="0" destOrd="0" parTransId="{4646DE7A-BEFE-4B00-86EC-824606F06B57}" sibTransId="{1E02D467-76B1-4B65-8F5C-B57F5502E197}"/>
    <dgm:cxn modelId="{43136D9C-DA58-465E-9DE9-684AB41216EF}" type="presOf" srcId="{29F45D76-5730-4875-B560-785B2E482677}" destId="{4494DB20-CD67-434E-BAE2-D4548CB8DB40}" srcOrd="0" destOrd="0" presId="urn:microsoft.com/office/officeart/2005/8/layout/vList2"/>
    <dgm:cxn modelId="{5BCACA7B-29A8-4B2D-9A32-113A283F7E7B}" srcId="{299CE8C6-806F-4D2B-BC3D-05F2857A9034}" destId="{E6504842-8649-440F-A343-5FB99AD91C5B}" srcOrd="1" destOrd="0" parTransId="{424762EE-93DB-4417-BF74-801460670FE5}" sibTransId="{D748E306-D1F0-4C9C-A062-D6F131A71EA7}"/>
    <dgm:cxn modelId="{FBA22247-3FF9-42CA-A9CC-3A9DBC4AA719}" type="presOf" srcId="{299CE8C6-806F-4D2B-BC3D-05F2857A9034}" destId="{15692C42-2B84-4725-B6E6-407018689810}" srcOrd="0" destOrd="0" presId="urn:microsoft.com/office/officeart/2005/8/layout/vList2"/>
    <dgm:cxn modelId="{9BF3635E-D837-44B7-9F09-289E60173C2B}" type="presOf" srcId="{E6504842-8649-440F-A343-5FB99AD91C5B}" destId="{C3993299-352B-46B9-86EC-AC4A77EAC76D}" srcOrd="0" destOrd="0" presId="urn:microsoft.com/office/officeart/2005/8/layout/vList2"/>
    <dgm:cxn modelId="{5636C705-528E-4B0B-917A-E104EA7CBE19}" type="presOf" srcId="{05981E37-61FD-40CA-B6B4-573F85FF36ED}" destId="{2578B319-A3E9-476E-9D1C-E26C5A82A295}" srcOrd="0" destOrd="0" presId="urn:microsoft.com/office/officeart/2005/8/layout/vList2"/>
    <dgm:cxn modelId="{66C091AA-2486-4421-BF54-A6A179FBBFB0}" type="presOf" srcId="{575B954C-EFAF-404C-ADCB-DCE62EF45DCF}" destId="{C814A2EB-5204-4969-8858-340F7C5BD3A5}" srcOrd="0" destOrd="0" presId="urn:microsoft.com/office/officeart/2005/8/layout/vList2"/>
    <dgm:cxn modelId="{6F8F2750-99FD-4BE5-BE37-C52C0F1864FD}" srcId="{299CE8C6-806F-4D2B-BC3D-05F2857A9034}" destId="{29F45D76-5730-4875-B560-785B2E482677}" srcOrd="3" destOrd="0" parTransId="{321479DE-C3DA-405B-8962-691E47EAE39E}" sibTransId="{A4F1CEB1-3195-4799-80D0-77628943109C}"/>
    <dgm:cxn modelId="{DDAC8C3D-BE03-45A8-AB3F-696950C6052F}" type="presParOf" srcId="{15692C42-2B84-4725-B6E6-407018689810}" destId="{2578B319-A3E9-476E-9D1C-E26C5A82A295}" srcOrd="0" destOrd="0" presId="urn:microsoft.com/office/officeart/2005/8/layout/vList2"/>
    <dgm:cxn modelId="{53AF22AD-A2A0-44A3-AD8E-1150F388AE71}" type="presParOf" srcId="{15692C42-2B84-4725-B6E6-407018689810}" destId="{16BB501A-5C60-4413-AD91-57681B0B93D0}" srcOrd="1" destOrd="0" presId="urn:microsoft.com/office/officeart/2005/8/layout/vList2"/>
    <dgm:cxn modelId="{D4F7ADC8-9AB2-454F-ACCF-1F239190356D}" type="presParOf" srcId="{15692C42-2B84-4725-B6E6-407018689810}" destId="{C3993299-352B-46B9-86EC-AC4A77EAC76D}" srcOrd="2" destOrd="0" presId="urn:microsoft.com/office/officeart/2005/8/layout/vList2"/>
    <dgm:cxn modelId="{E93BCE01-91E7-4075-855A-65B8B54C27A2}" type="presParOf" srcId="{15692C42-2B84-4725-B6E6-407018689810}" destId="{B25A3780-4601-4F65-93AF-C4B32BCF7382}" srcOrd="3" destOrd="0" presId="urn:microsoft.com/office/officeart/2005/8/layout/vList2"/>
    <dgm:cxn modelId="{F632C045-58B6-4BA5-B1C8-15475A8D7552}" type="presParOf" srcId="{15692C42-2B84-4725-B6E6-407018689810}" destId="{C814A2EB-5204-4969-8858-340F7C5BD3A5}" srcOrd="4" destOrd="0" presId="urn:microsoft.com/office/officeart/2005/8/layout/vList2"/>
    <dgm:cxn modelId="{CC69C7C7-5059-40E9-A394-806CA02B754B}" type="presParOf" srcId="{15692C42-2B84-4725-B6E6-407018689810}" destId="{25B3752B-FC45-4C48-BA83-C2F0434B851A}" srcOrd="5" destOrd="0" presId="urn:microsoft.com/office/officeart/2005/8/layout/vList2"/>
    <dgm:cxn modelId="{66DA3D8A-D3BF-46FD-8B8A-3829874ED468}" type="presParOf" srcId="{15692C42-2B84-4725-B6E6-407018689810}" destId="{4494DB20-CD67-434E-BAE2-D4548CB8DB4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417BC32-DC37-440E-94D5-250675664236}"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IN"/>
        </a:p>
      </dgm:t>
    </dgm:pt>
    <dgm:pt modelId="{D0FD2AD0-B1A1-4068-BD98-D89CBD765CC1}">
      <dgm:prSet custT="1"/>
      <dgm:spPr/>
      <dgm:t>
        <a:bodyPr/>
        <a:lstStyle/>
        <a:p>
          <a:pPr rtl="0"/>
          <a:r>
            <a:rPr lang="en-IN" sz="2000" dirty="0" smtClean="0"/>
            <a:t>Financial assistance to Indian researchers for </a:t>
          </a:r>
          <a:r>
            <a:rPr lang="en-IN" sz="2000" b="1" dirty="0" smtClean="0">
              <a:solidFill>
                <a:srgbClr val="FFFF00"/>
              </a:solidFill>
            </a:rPr>
            <a:t>presenting a research paper</a:t>
          </a:r>
          <a:r>
            <a:rPr lang="en-IN" sz="2000" b="1" dirty="0" smtClean="0"/>
            <a:t> </a:t>
          </a:r>
          <a:r>
            <a:rPr lang="en-IN" sz="2000" dirty="0" smtClean="0"/>
            <a:t>in an international scientific event held abroad. </a:t>
          </a:r>
          <a:endParaRPr lang="en-IN" sz="2000" dirty="0"/>
        </a:p>
      </dgm:t>
    </dgm:pt>
    <dgm:pt modelId="{D601F5D7-1773-4D45-A725-72FF37DA02E4}" type="parTrans" cxnId="{8DBDD1D5-4003-4E58-89EC-2090BCADD999}">
      <dgm:prSet/>
      <dgm:spPr/>
      <dgm:t>
        <a:bodyPr/>
        <a:lstStyle/>
        <a:p>
          <a:endParaRPr lang="en-IN"/>
        </a:p>
      </dgm:t>
    </dgm:pt>
    <dgm:pt modelId="{D3501E63-A969-4FE6-828B-6195C017BD69}" type="sibTrans" cxnId="{8DBDD1D5-4003-4E58-89EC-2090BCADD999}">
      <dgm:prSet/>
      <dgm:spPr/>
      <dgm:t>
        <a:bodyPr/>
        <a:lstStyle/>
        <a:p>
          <a:endParaRPr lang="en-IN"/>
        </a:p>
      </dgm:t>
    </dgm:pt>
    <dgm:pt modelId="{92D3CD47-28CB-467D-BED8-D993B3F69130}">
      <dgm:prSet custT="1"/>
      <dgm:spPr/>
      <dgm:t>
        <a:bodyPr/>
        <a:lstStyle/>
        <a:p>
          <a:pPr rtl="0"/>
          <a:r>
            <a:rPr lang="en-IN" sz="2000" dirty="0" smtClean="0"/>
            <a:t>In addition, support is also provided to </a:t>
          </a:r>
          <a:r>
            <a:rPr lang="en-IN" sz="2000" b="1" dirty="0" smtClean="0">
              <a:solidFill>
                <a:srgbClr val="FFFF00"/>
              </a:solidFill>
            </a:rPr>
            <a:t>young scientists </a:t>
          </a:r>
          <a:r>
            <a:rPr lang="en-IN" sz="2000" dirty="0" smtClean="0"/>
            <a:t>(age limit below 35 years as on date of start of the event) for attending training programmes, Short-term schools and Workshops. </a:t>
          </a:r>
          <a:endParaRPr lang="en-IN" sz="2000" dirty="0"/>
        </a:p>
      </dgm:t>
    </dgm:pt>
    <dgm:pt modelId="{3245BBDA-4CA6-4118-9986-2B176E0D73F2}" type="parTrans" cxnId="{911E0B18-98DD-4AFE-9D0F-AE4647DA3C78}">
      <dgm:prSet/>
      <dgm:spPr/>
      <dgm:t>
        <a:bodyPr/>
        <a:lstStyle/>
        <a:p>
          <a:endParaRPr lang="en-IN"/>
        </a:p>
      </dgm:t>
    </dgm:pt>
    <dgm:pt modelId="{71A11D46-83DE-4425-9990-9D817EE9BE98}" type="sibTrans" cxnId="{911E0B18-98DD-4AFE-9D0F-AE4647DA3C78}">
      <dgm:prSet/>
      <dgm:spPr/>
      <dgm:t>
        <a:bodyPr/>
        <a:lstStyle/>
        <a:p>
          <a:endParaRPr lang="en-IN"/>
        </a:p>
      </dgm:t>
    </dgm:pt>
    <dgm:pt modelId="{7091367B-54FD-4807-9C30-B209C91C56A8}">
      <dgm:prSet custT="1"/>
      <dgm:spPr/>
      <dgm:t>
        <a:bodyPr/>
        <a:lstStyle/>
        <a:p>
          <a:pPr rtl="0"/>
          <a:r>
            <a:rPr lang="en-IN" sz="2000" dirty="0" smtClean="0"/>
            <a:t>Economy class </a:t>
          </a:r>
          <a:r>
            <a:rPr lang="en-IN" sz="2000" b="1" dirty="0" smtClean="0">
              <a:solidFill>
                <a:srgbClr val="FFFF00"/>
              </a:solidFill>
            </a:rPr>
            <a:t>air-fare</a:t>
          </a:r>
          <a:r>
            <a:rPr lang="en-IN" sz="2000" dirty="0" smtClean="0"/>
            <a:t> by shortest route from Air India, airport-tax and visa fees are provided under the scheme. </a:t>
          </a:r>
          <a:endParaRPr lang="en-IN" sz="2000" dirty="0"/>
        </a:p>
      </dgm:t>
    </dgm:pt>
    <dgm:pt modelId="{793F7E4A-B685-4809-BC29-45E9D708BFBA}" type="parTrans" cxnId="{9E388A02-B38B-41A2-AB24-6A77666BBE66}">
      <dgm:prSet/>
      <dgm:spPr/>
      <dgm:t>
        <a:bodyPr/>
        <a:lstStyle/>
        <a:p>
          <a:endParaRPr lang="en-IN"/>
        </a:p>
      </dgm:t>
    </dgm:pt>
    <dgm:pt modelId="{D1C09612-28D6-4D53-8738-4228CB66EF8E}" type="sibTrans" cxnId="{9E388A02-B38B-41A2-AB24-6A77666BBE66}">
      <dgm:prSet/>
      <dgm:spPr/>
      <dgm:t>
        <a:bodyPr/>
        <a:lstStyle/>
        <a:p>
          <a:endParaRPr lang="en-IN"/>
        </a:p>
      </dgm:t>
    </dgm:pt>
    <dgm:pt modelId="{CB527963-4A84-413A-93BE-87AC68763698}">
      <dgm:prSet custT="1"/>
      <dgm:spPr/>
      <dgm:t>
        <a:bodyPr/>
        <a:lstStyle/>
        <a:p>
          <a:pPr rtl="0"/>
          <a:r>
            <a:rPr lang="en-IN" sz="2000" b="1" dirty="0" smtClean="0">
              <a:solidFill>
                <a:srgbClr val="FFFF00"/>
              </a:solidFill>
            </a:rPr>
            <a:t>Registration fee as per actual or </a:t>
          </a:r>
          <a:r>
            <a:rPr lang="en-IN" sz="2000" b="1" dirty="0" err="1" smtClean="0">
              <a:solidFill>
                <a:srgbClr val="FFFF00"/>
              </a:solidFill>
            </a:rPr>
            <a:t>Rs</a:t>
          </a:r>
          <a:r>
            <a:rPr lang="en-IN" sz="2000" b="1" dirty="0" smtClean="0">
              <a:solidFill>
                <a:srgbClr val="FFFF00"/>
              </a:solidFill>
            </a:rPr>
            <a:t>. 50,000/- </a:t>
          </a:r>
          <a:r>
            <a:rPr lang="en-IN" sz="2000" dirty="0" smtClean="0"/>
            <a:t>whichever is less will be provided to young scientist (Age &lt; 35 on the date of start of event) in addition to the above support</a:t>
          </a:r>
          <a:endParaRPr lang="en-IN" sz="2000" dirty="0"/>
        </a:p>
      </dgm:t>
    </dgm:pt>
    <dgm:pt modelId="{3B4E369B-575B-4799-AE6B-18B3D8764D61}" type="parTrans" cxnId="{4C6F53A0-6B59-4ADE-9A6C-E8AEA14E1677}">
      <dgm:prSet/>
      <dgm:spPr/>
      <dgm:t>
        <a:bodyPr/>
        <a:lstStyle/>
        <a:p>
          <a:endParaRPr lang="en-IN"/>
        </a:p>
      </dgm:t>
    </dgm:pt>
    <dgm:pt modelId="{7900CE02-E1F9-4AA6-B3B0-FE98CF02CC13}" type="sibTrans" cxnId="{4C6F53A0-6B59-4ADE-9A6C-E8AEA14E1677}">
      <dgm:prSet/>
      <dgm:spPr/>
      <dgm:t>
        <a:bodyPr/>
        <a:lstStyle/>
        <a:p>
          <a:endParaRPr lang="en-IN"/>
        </a:p>
      </dgm:t>
    </dgm:pt>
    <dgm:pt modelId="{95F7164F-7682-4401-830B-C456A237397E}" type="pres">
      <dgm:prSet presAssocID="{C417BC32-DC37-440E-94D5-250675664236}" presName="linear" presStyleCnt="0">
        <dgm:presLayoutVars>
          <dgm:animLvl val="lvl"/>
          <dgm:resizeHandles val="exact"/>
        </dgm:presLayoutVars>
      </dgm:prSet>
      <dgm:spPr/>
      <dgm:t>
        <a:bodyPr/>
        <a:lstStyle/>
        <a:p>
          <a:endParaRPr lang="en-IN"/>
        </a:p>
      </dgm:t>
    </dgm:pt>
    <dgm:pt modelId="{0F35D6D7-B61C-4BFD-88CE-2B33163CA4C0}" type="pres">
      <dgm:prSet presAssocID="{D0FD2AD0-B1A1-4068-BD98-D89CBD765CC1}" presName="parentText" presStyleLbl="node1" presStyleIdx="0" presStyleCnt="4">
        <dgm:presLayoutVars>
          <dgm:chMax val="0"/>
          <dgm:bulletEnabled val="1"/>
        </dgm:presLayoutVars>
      </dgm:prSet>
      <dgm:spPr/>
      <dgm:t>
        <a:bodyPr/>
        <a:lstStyle/>
        <a:p>
          <a:endParaRPr lang="en-IN"/>
        </a:p>
      </dgm:t>
    </dgm:pt>
    <dgm:pt modelId="{A1B6F177-B641-4CD8-A350-8E7888D65362}" type="pres">
      <dgm:prSet presAssocID="{D3501E63-A969-4FE6-828B-6195C017BD69}" presName="spacer" presStyleCnt="0"/>
      <dgm:spPr/>
    </dgm:pt>
    <dgm:pt modelId="{826F8EF8-DA79-453B-8E00-179BE7FEA065}" type="pres">
      <dgm:prSet presAssocID="{92D3CD47-28CB-467D-BED8-D993B3F69130}" presName="parentText" presStyleLbl="node1" presStyleIdx="1" presStyleCnt="4">
        <dgm:presLayoutVars>
          <dgm:chMax val="0"/>
          <dgm:bulletEnabled val="1"/>
        </dgm:presLayoutVars>
      </dgm:prSet>
      <dgm:spPr/>
      <dgm:t>
        <a:bodyPr/>
        <a:lstStyle/>
        <a:p>
          <a:endParaRPr lang="en-IN"/>
        </a:p>
      </dgm:t>
    </dgm:pt>
    <dgm:pt modelId="{33854127-DE2B-4386-B5EC-69A193B3B3C1}" type="pres">
      <dgm:prSet presAssocID="{71A11D46-83DE-4425-9990-9D817EE9BE98}" presName="spacer" presStyleCnt="0"/>
      <dgm:spPr/>
    </dgm:pt>
    <dgm:pt modelId="{C6BFB147-32CB-44CB-B417-C6FAFA70491C}" type="pres">
      <dgm:prSet presAssocID="{7091367B-54FD-4807-9C30-B209C91C56A8}" presName="parentText" presStyleLbl="node1" presStyleIdx="2" presStyleCnt="4">
        <dgm:presLayoutVars>
          <dgm:chMax val="0"/>
          <dgm:bulletEnabled val="1"/>
        </dgm:presLayoutVars>
      </dgm:prSet>
      <dgm:spPr/>
      <dgm:t>
        <a:bodyPr/>
        <a:lstStyle/>
        <a:p>
          <a:endParaRPr lang="en-IN"/>
        </a:p>
      </dgm:t>
    </dgm:pt>
    <dgm:pt modelId="{D635E500-6C90-4817-A62B-EA287A71852B}" type="pres">
      <dgm:prSet presAssocID="{D1C09612-28D6-4D53-8738-4228CB66EF8E}" presName="spacer" presStyleCnt="0"/>
      <dgm:spPr/>
    </dgm:pt>
    <dgm:pt modelId="{27E0FC6F-1329-442D-98D9-B0B1465FE438}" type="pres">
      <dgm:prSet presAssocID="{CB527963-4A84-413A-93BE-87AC68763698}" presName="parentText" presStyleLbl="node1" presStyleIdx="3" presStyleCnt="4">
        <dgm:presLayoutVars>
          <dgm:chMax val="0"/>
          <dgm:bulletEnabled val="1"/>
        </dgm:presLayoutVars>
      </dgm:prSet>
      <dgm:spPr/>
      <dgm:t>
        <a:bodyPr/>
        <a:lstStyle/>
        <a:p>
          <a:endParaRPr lang="en-IN"/>
        </a:p>
      </dgm:t>
    </dgm:pt>
  </dgm:ptLst>
  <dgm:cxnLst>
    <dgm:cxn modelId="{4C6F53A0-6B59-4ADE-9A6C-E8AEA14E1677}" srcId="{C417BC32-DC37-440E-94D5-250675664236}" destId="{CB527963-4A84-413A-93BE-87AC68763698}" srcOrd="3" destOrd="0" parTransId="{3B4E369B-575B-4799-AE6B-18B3D8764D61}" sibTransId="{7900CE02-E1F9-4AA6-B3B0-FE98CF02CC13}"/>
    <dgm:cxn modelId="{52FBEE02-1971-4B37-8E80-C21E4AFB5284}" type="presOf" srcId="{D0FD2AD0-B1A1-4068-BD98-D89CBD765CC1}" destId="{0F35D6D7-B61C-4BFD-88CE-2B33163CA4C0}" srcOrd="0" destOrd="0" presId="urn:microsoft.com/office/officeart/2005/8/layout/vList2"/>
    <dgm:cxn modelId="{D7D8B8CB-F826-40C0-8FA2-DD5D6912C58A}" type="presOf" srcId="{92D3CD47-28CB-467D-BED8-D993B3F69130}" destId="{826F8EF8-DA79-453B-8E00-179BE7FEA065}" srcOrd="0" destOrd="0" presId="urn:microsoft.com/office/officeart/2005/8/layout/vList2"/>
    <dgm:cxn modelId="{9E388A02-B38B-41A2-AB24-6A77666BBE66}" srcId="{C417BC32-DC37-440E-94D5-250675664236}" destId="{7091367B-54FD-4807-9C30-B209C91C56A8}" srcOrd="2" destOrd="0" parTransId="{793F7E4A-B685-4809-BC29-45E9D708BFBA}" sibTransId="{D1C09612-28D6-4D53-8738-4228CB66EF8E}"/>
    <dgm:cxn modelId="{C572F44F-6A6A-4933-A74E-B20AD7C12E8D}" type="presOf" srcId="{CB527963-4A84-413A-93BE-87AC68763698}" destId="{27E0FC6F-1329-442D-98D9-B0B1465FE438}" srcOrd="0" destOrd="0" presId="urn:microsoft.com/office/officeart/2005/8/layout/vList2"/>
    <dgm:cxn modelId="{CA467731-EA88-4355-891C-2AAD1D162D70}" type="presOf" srcId="{C417BC32-DC37-440E-94D5-250675664236}" destId="{95F7164F-7682-4401-830B-C456A237397E}" srcOrd="0" destOrd="0" presId="urn:microsoft.com/office/officeart/2005/8/layout/vList2"/>
    <dgm:cxn modelId="{A423A311-551A-4D95-A3C9-B96F31D05BDD}" type="presOf" srcId="{7091367B-54FD-4807-9C30-B209C91C56A8}" destId="{C6BFB147-32CB-44CB-B417-C6FAFA70491C}" srcOrd="0" destOrd="0" presId="urn:microsoft.com/office/officeart/2005/8/layout/vList2"/>
    <dgm:cxn modelId="{8DBDD1D5-4003-4E58-89EC-2090BCADD999}" srcId="{C417BC32-DC37-440E-94D5-250675664236}" destId="{D0FD2AD0-B1A1-4068-BD98-D89CBD765CC1}" srcOrd="0" destOrd="0" parTransId="{D601F5D7-1773-4D45-A725-72FF37DA02E4}" sibTransId="{D3501E63-A969-4FE6-828B-6195C017BD69}"/>
    <dgm:cxn modelId="{911E0B18-98DD-4AFE-9D0F-AE4647DA3C78}" srcId="{C417BC32-DC37-440E-94D5-250675664236}" destId="{92D3CD47-28CB-467D-BED8-D993B3F69130}" srcOrd="1" destOrd="0" parTransId="{3245BBDA-4CA6-4118-9986-2B176E0D73F2}" sibTransId="{71A11D46-83DE-4425-9990-9D817EE9BE98}"/>
    <dgm:cxn modelId="{794399F0-DA14-45CF-AAFD-788F5172EC7F}" type="presParOf" srcId="{95F7164F-7682-4401-830B-C456A237397E}" destId="{0F35D6D7-B61C-4BFD-88CE-2B33163CA4C0}" srcOrd="0" destOrd="0" presId="urn:microsoft.com/office/officeart/2005/8/layout/vList2"/>
    <dgm:cxn modelId="{C5356C60-70CF-426A-AB84-E60B48A5087F}" type="presParOf" srcId="{95F7164F-7682-4401-830B-C456A237397E}" destId="{A1B6F177-B641-4CD8-A350-8E7888D65362}" srcOrd="1" destOrd="0" presId="urn:microsoft.com/office/officeart/2005/8/layout/vList2"/>
    <dgm:cxn modelId="{664F44D6-06B2-4CB9-B1C4-11810A274243}" type="presParOf" srcId="{95F7164F-7682-4401-830B-C456A237397E}" destId="{826F8EF8-DA79-453B-8E00-179BE7FEA065}" srcOrd="2" destOrd="0" presId="urn:microsoft.com/office/officeart/2005/8/layout/vList2"/>
    <dgm:cxn modelId="{FE1DB91E-7756-434E-92B6-3A9229718C2F}" type="presParOf" srcId="{95F7164F-7682-4401-830B-C456A237397E}" destId="{33854127-DE2B-4386-B5EC-69A193B3B3C1}" srcOrd="3" destOrd="0" presId="urn:microsoft.com/office/officeart/2005/8/layout/vList2"/>
    <dgm:cxn modelId="{79F4B34E-E52C-4BC8-8AD8-020EC6A79A77}" type="presParOf" srcId="{95F7164F-7682-4401-830B-C456A237397E}" destId="{C6BFB147-32CB-44CB-B417-C6FAFA70491C}" srcOrd="4" destOrd="0" presId="urn:microsoft.com/office/officeart/2005/8/layout/vList2"/>
    <dgm:cxn modelId="{84759090-DEBE-4BA6-A4C0-70106BEB7F8D}" type="presParOf" srcId="{95F7164F-7682-4401-830B-C456A237397E}" destId="{D635E500-6C90-4817-A62B-EA287A71852B}" srcOrd="5" destOrd="0" presId="urn:microsoft.com/office/officeart/2005/8/layout/vList2"/>
    <dgm:cxn modelId="{6D12416E-37FA-467F-9D21-F49A7C1DB2C3}" type="presParOf" srcId="{95F7164F-7682-4401-830B-C456A237397E}" destId="{27E0FC6F-1329-442D-98D9-B0B1465FE43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A55EE53-38D7-43EE-A1AC-55F0A1DAD92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IN"/>
        </a:p>
      </dgm:t>
    </dgm:pt>
    <dgm:pt modelId="{9E6D34A8-5693-4E72-B186-BE999AAA0DA1}">
      <dgm:prSet custT="1"/>
      <dgm:spPr/>
      <dgm:t>
        <a:bodyPr/>
        <a:lstStyle/>
        <a:p>
          <a:pPr rtl="0">
            <a:lnSpc>
              <a:spcPct val="150000"/>
            </a:lnSpc>
          </a:pPr>
          <a:r>
            <a:rPr lang="en-IN" sz="2000" b="1" dirty="0" smtClean="0"/>
            <a:t>Undergone a significant transformation recently, </a:t>
          </a:r>
          <a:endParaRPr lang="en-IN" sz="2000" b="1" dirty="0"/>
        </a:p>
      </dgm:t>
    </dgm:pt>
    <dgm:pt modelId="{3C7612EE-E89C-4CDA-84D5-D674DC96E609}" type="parTrans" cxnId="{34594764-B7A2-47BC-8AA3-3208324B83A6}">
      <dgm:prSet/>
      <dgm:spPr/>
      <dgm:t>
        <a:bodyPr/>
        <a:lstStyle/>
        <a:p>
          <a:endParaRPr lang="en-IN"/>
        </a:p>
      </dgm:t>
    </dgm:pt>
    <dgm:pt modelId="{805E9DAA-35DF-4A1E-83C1-686EF02BE385}" type="sibTrans" cxnId="{34594764-B7A2-47BC-8AA3-3208324B83A6}">
      <dgm:prSet/>
      <dgm:spPr/>
      <dgm:t>
        <a:bodyPr/>
        <a:lstStyle/>
        <a:p>
          <a:endParaRPr lang="en-IN"/>
        </a:p>
      </dgm:t>
    </dgm:pt>
    <dgm:pt modelId="{FE1248C5-9624-4443-A904-272BF0DE9504}">
      <dgm:prSet custT="1"/>
      <dgm:spPr/>
      <dgm:t>
        <a:bodyPr/>
        <a:lstStyle/>
        <a:p>
          <a:pPr rtl="0">
            <a:lnSpc>
              <a:spcPct val="150000"/>
            </a:lnSpc>
          </a:pPr>
          <a:r>
            <a:rPr lang="en-IN" sz="2000" b="1" dirty="0" smtClean="0"/>
            <a:t>Most notably with the operationalization of the </a:t>
          </a:r>
          <a:r>
            <a:rPr lang="en-IN" sz="2000" b="1" dirty="0" err="1" smtClean="0"/>
            <a:t>Anusandhan</a:t>
          </a:r>
          <a:r>
            <a:rPr lang="en-IN" sz="2000" b="1" dirty="0" smtClean="0"/>
            <a:t> national research foundation (ANRF). </a:t>
          </a:r>
          <a:endParaRPr lang="en-IN" sz="2000" b="1" dirty="0"/>
        </a:p>
      </dgm:t>
    </dgm:pt>
    <dgm:pt modelId="{64D2CA51-FA90-4E32-9FFD-C5FA42FB0ED4}" type="parTrans" cxnId="{8172BA85-4AF1-48D4-8438-0E2CD86A4714}">
      <dgm:prSet/>
      <dgm:spPr/>
      <dgm:t>
        <a:bodyPr/>
        <a:lstStyle/>
        <a:p>
          <a:endParaRPr lang="en-IN"/>
        </a:p>
      </dgm:t>
    </dgm:pt>
    <dgm:pt modelId="{C953FFC4-D2A6-4469-9FD7-8EEFC2A67457}" type="sibTrans" cxnId="{8172BA85-4AF1-48D4-8438-0E2CD86A4714}">
      <dgm:prSet/>
      <dgm:spPr/>
      <dgm:t>
        <a:bodyPr/>
        <a:lstStyle/>
        <a:p>
          <a:endParaRPr lang="en-IN"/>
        </a:p>
      </dgm:t>
    </dgm:pt>
    <dgm:pt modelId="{CAECBD6B-0AD5-4C30-A280-D48A7AA8D8CD}">
      <dgm:prSet custT="1"/>
      <dgm:spPr/>
      <dgm:t>
        <a:bodyPr/>
        <a:lstStyle/>
        <a:p>
          <a:pPr rtl="0">
            <a:lnSpc>
              <a:spcPct val="150000"/>
            </a:lnSpc>
          </a:pPr>
          <a:r>
            <a:rPr lang="en-IN" sz="2000" b="1" dirty="0" smtClean="0"/>
            <a:t>This shift moves India's research perspective toward high-impact, industry-aligned, and mission-oriented funding</a:t>
          </a:r>
          <a:endParaRPr lang="en-IN" sz="2000" b="1" dirty="0"/>
        </a:p>
      </dgm:t>
    </dgm:pt>
    <dgm:pt modelId="{C03ED583-402C-42D6-89A5-6A531A01D875}" type="parTrans" cxnId="{CE23A9D7-4D16-44D4-A4D9-5BD6F10B9E28}">
      <dgm:prSet/>
      <dgm:spPr/>
      <dgm:t>
        <a:bodyPr/>
        <a:lstStyle/>
        <a:p>
          <a:endParaRPr lang="en-IN"/>
        </a:p>
      </dgm:t>
    </dgm:pt>
    <dgm:pt modelId="{D557373F-473B-4088-8867-D07A0EFC6985}" type="sibTrans" cxnId="{CE23A9D7-4D16-44D4-A4D9-5BD6F10B9E28}">
      <dgm:prSet/>
      <dgm:spPr/>
      <dgm:t>
        <a:bodyPr/>
        <a:lstStyle/>
        <a:p>
          <a:endParaRPr lang="en-IN"/>
        </a:p>
      </dgm:t>
    </dgm:pt>
    <dgm:pt modelId="{D971A537-5752-4614-BFF8-4975BAA653C7}" type="pres">
      <dgm:prSet presAssocID="{3A55EE53-38D7-43EE-A1AC-55F0A1DAD925}" presName="linear" presStyleCnt="0">
        <dgm:presLayoutVars>
          <dgm:animLvl val="lvl"/>
          <dgm:resizeHandles val="exact"/>
        </dgm:presLayoutVars>
      </dgm:prSet>
      <dgm:spPr/>
    </dgm:pt>
    <dgm:pt modelId="{BA54B4A5-B0FA-4623-B57A-1BE48AA7E764}" type="pres">
      <dgm:prSet presAssocID="{9E6D34A8-5693-4E72-B186-BE999AAA0DA1}" presName="parentText" presStyleLbl="node1" presStyleIdx="0" presStyleCnt="3">
        <dgm:presLayoutVars>
          <dgm:chMax val="0"/>
          <dgm:bulletEnabled val="1"/>
        </dgm:presLayoutVars>
      </dgm:prSet>
      <dgm:spPr/>
    </dgm:pt>
    <dgm:pt modelId="{386FF19A-0150-43A0-8564-11D68FC7FCA0}" type="pres">
      <dgm:prSet presAssocID="{805E9DAA-35DF-4A1E-83C1-686EF02BE385}" presName="spacer" presStyleCnt="0"/>
      <dgm:spPr/>
    </dgm:pt>
    <dgm:pt modelId="{06D1CDEF-F923-4B06-8E75-CB5F922CB9D6}" type="pres">
      <dgm:prSet presAssocID="{FE1248C5-9624-4443-A904-272BF0DE9504}" presName="parentText" presStyleLbl="node1" presStyleIdx="1" presStyleCnt="3">
        <dgm:presLayoutVars>
          <dgm:chMax val="0"/>
          <dgm:bulletEnabled val="1"/>
        </dgm:presLayoutVars>
      </dgm:prSet>
      <dgm:spPr/>
      <dgm:t>
        <a:bodyPr/>
        <a:lstStyle/>
        <a:p>
          <a:endParaRPr lang="en-IN"/>
        </a:p>
      </dgm:t>
    </dgm:pt>
    <dgm:pt modelId="{23DA7E07-B7A4-484A-B3AF-F09789015BAD}" type="pres">
      <dgm:prSet presAssocID="{C953FFC4-D2A6-4469-9FD7-8EEFC2A67457}" presName="spacer" presStyleCnt="0"/>
      <dgm:spPr/>
    </dgm:pt>
    <dgm:pt modelId="{EFC583BA-D0F5-458F-AC56-B0BE49C716DB}" type="pres">
      <dgm:prSet presAssocID="{CAECBD6B-0AD5-4C30-A280-D48A7AA8D8CD}" presName="parentText" presStyleLbl="node1" presStyleIdx="2" presStyleCnt="3">
        <dgm:presLayoutVars>
          <dgm:chMax val="0"/>
          <dgm:bulletEnabled val="1"/>
        </dgm:presLayoutVars>
      </dgm:prSet>
      <dgm:spPr/>
    </dgm:pt>
  </dgm:ptLst>
  <dgm:cxnLst>
    <dgm:cxn modelId="{F13FCC3C-3560-4F43-ADE4-2BB5C9A5CCB6}" type="presOf" srcId="{CAECBD6B-0AD5-4C30-A280-D48A7AA8D8CD}" destId="{EFC583BA-D0F5-458F-AC56-B0BE49C716DB}" srcOrd="0" destOrd="0" presId="urn:microsoft.com/office/officeart/2005/8/layout/vList2"/>
    <dgm:cxn modelId="{CE23A9D7-4D16-44D4-A4D9-5BD6F10B9E28}" srcId="{3A55EE53-38D7-43EE-A1AC-55F0A1DAD925}" destId="{CAECBD6B-0AD5-4C30-A280-D48A7AA8D8CD}" srcOrd="2" destOrd="0" parTransId="{C03ED583-402C-42D6-89A5-6A531A01D875}" sibTransId="{D557373F-473B-4088-8867-D07A0EFC6985}"/>
    <dgm:cxn modelId="{D3D6D357-8ACD-4A7D-992D-6542C4D47153}" type="presOf" srcId="{3A55EE53-38D7-43EE-A1AC-55F0A1DAD925}" destId="{D971A537-5752-4614-BFF8-4975BAA653C7}" srcOrd="0" destOrd="0" presId="urn:microsoft.com/office/officeart/2005/8/layout/vList2"/>
    <dgm:cxn modelId="{218E06F8-B39F-426B-98FE-876554617CF0}" type="presOf" srcId="{9E6D34A8-5693-4E72-B186-BE999AAA0DA1}" destId="{BA54B4A5-B0FA-4623-B57A-1BE48AA7E764}" srcOrd="0" destOrd="0" presId="urn:microsoft.com/office/officeart/2005/8/layout/vList2"/>
    <dgm:cxn modelId="{8172BA85-4AF1-48D4-8438-0E2CD86A4714}" srcId="{3A55EE53-38D7-43EE-A1AC-55F0A1DAD925}" destId="{FE1248C5-9624-4443-A904-272BF0DE9504}" srcOrd="1" destOrd="0" parTransId="{64D2CA51-FA90-4E32-9FFD-C5FA42FB0ED4}" sibTransId="{C953FFC4-D2A6-4469-9FD7-8EEFC2A67457}"/>
    <dgm:cxn modelId="{98EDC5BF-DD44-4147-8DF0-FFBA828B1A3B}" type="presOf" srcId="{FE1248C5-9624-4443-A904-272BF0DE9504}" destId="{06D1CDEF-F923-4B06-8E75-CB5F922CB9D6}" srcOrd="0" destOrd="0" presId="urn:microsoft.com/office/officeart/2005/8/layout/vList2"/>
    <dgm:cxn modelId="{34594764-B7A2-47BC-8AA3-3208324B83A6}" srcId="{3A55EE53-38D7-43EE-A1AC-55F0A1DAD925}" destId="{9E6D34A8-5693-4E72-B186-BE999AAA0DA1}" srcOrd="0" destOrd="0" parTransId="{3C7612EE-E89C-4CDA-84D5-D674DC96E609}" sibTransId="{805E9DAA-35DF-4A1E-83C1-686EF02BE385}"/>
    <dgm:cxn modelId="{727C386D-7097-4906-8B84-B1D588ECAE31}" type="presParOf" srcId="{D971A537-5752-4614-BFF8-4975BAA653C7}" destId="{BA54B4A5-B0FA-4623-B57A-1BE48AA7E764}" srcOrd="0" destOrd="0" presId="urn:microsoft.com/office/officeart/2005/8/layout/vList2"/>
    <dgm:cxn modelId="{8752EC7D-24A8-48EF-ABC6-4ECDB8BCA6D2}" type="presParOf" srcId="{D971A537-5752-4614-BFF8-4975BAA653C7}" destId="{386FF19A-0150-43A0-8564-11D68FC7FCA0}" srcOrd="1" destOrd="0" presId="urn:microsoft.com/office/officeart/2005/8/layout/vList2"/>
    <dgm:cxn modelId="{913FC285-5308-495A-966D-95FA503589B1}" type="presParOf" srcId="{D971A537-5752-4614-BFF8-4975BAA653C7}" destId="{06D1CDEF-F923-4B06-8E75-CB5F922CB9D6}" srcOrd="2" destOrd="0" presId="urn:microsoft.com/office/officeart/2005/8/layout/vList2"/>
    <dgm:cxn modelId="{901BCADB-898F-42F0-BCE7-8D52F8056625}" type="presParOf" srcId="{D971A537-5752-4614-BFF8-4975BAA653C7}" destId="{23DA7E07-B7A4-484A-B3AF-F09789015BAD}" srcOrd="3" destOrd="0" presId="urn:microsoft.com/office/officeart/2005/8/layout/vList2"/>
    <dgm:cxn modelId="{5E7A8CA2-A19F-46C3-832C-6FBA0D903F2A}" type="presParOf" srcId="{D971A537-5752-4614-BFF8-4975BAA653C7}" destId="{EFC583BA-D0F5-458F-AC56-B0BE49C716D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CED7234-E495-41E4-8DA3-3C7CD4705660}" type="doc">
      <dgm:prSet loTypeId="urn:microsoft.com/office/officeart/2005/8/layout/pyramid2" loCatId="pyramid" qsTypeId="urn:microsoft.com/office/officeart/2005/8/quickstyle/simple1" qsCatId="simple" csTypeId="urn:microsoft.com/office/officeart/2005/8/colors/accent3_2" csCatId="accent3" phldr="1"/>
      <dgm:spPr/>
      <dgm:t>
        <a:bodyPr/>
        <a:lstStyle/>
        <a:p>
          <a:endParaRPr lang="en-IN"/>
        </a:p>
      </dgm:t>
    </dgm:pt>
    <dgm:pt modelId="{BEAE35F5-C663-4C58-92D9-51931AA23AB3}">
      <dgm:prSet custT="1"/>
      <dgm:spPr/>
      <dgm:t>
        <a:bodyPr/>
        <a:lstStyle/>
        <a:p>
          <a:pPr rtl="0"/>
          <a:r>
            <a:rPr lang="en-IN" sz="2400" b="1" dirty="0" smtClean="0">
              <a:solidFill>
                <a:srgbClr val="0070C0"/>
              </a:solidFill>
            </a:rPr>
            <a:t>Individual &amp; Career-Based Fellowships</a:t>
          </a:r>
          <a:endParaRPr lang="en-IN" sz="2400" b="1" dirty="0">
            <a:solidFill>
              <a:srgbClr val="0070C0"/>
            </a:solidFill>
          </a:endParaRPr>
        </a:p>
      </dgm:t>
    </dgm:pt>
    <dgm:pt modelId="{C7E45932-7C0E-4EC4-8C53-76EDC0A56E2A}" type="parTrans" cxnId="{B96ECA30-B478-46FB-A3CA-9D33D2EF46F0}">
      <dgm:prSet/>
      <dgm:spPr/>
      <dgm:t>
        <a:bodyPr/>
        <a:lstStyle/>
        <a:p>
          <a:endParaRPr lang="en-IN"/>
        </a:p>
      </dgm:t>
    </dgm:pt>
    <dgm:pt modelId="{6E16BA10-C90E-4B51-9632-0624DB08CBB7}" type="sibTrans" cxnId="{B96ECA30-B478-46FB-A3CA-9D33D2EF46F0}">
      <dgm:prSet/>
      <dgm:spPr/>
      <dgm:t>
        <a:bodyPr/>
        <a:lstStyle/>
        <a:p>
          <a:endParaRPr lang="en-IN"/>
        </a:p>
      </dgm:t>
    </dgm:pt>
    <dgm:pt modelId="{5E90220A-7FEA-41EE-B64B-A97A71A0F3E7}">
      <dgm:prSet custT="1"/>
      <dgm:spPr/>
      <dgm:t>
        <a:bodyPr/>
        <a:lstStyle/>
        <a:p>
          <a:pPr rtl="0"/>
          <a:r>
            <a:rPr lang="en-IN" sz="2400" b="1" dirty="0" smtClean="0">
              <a:solidFill>
                <a:srgbClr val="0070C0"/>
              </a:solidFill>
            </a:rPr>
            <a:t>Institutional &amp; Infrastructure Support</a:t>
          </a:r>
          <a:endParaRPr lang="en-IN" sz="2400" b="1" dirty="0">
            <a:solidFill>
              <a:srgbClr val="0070C0"/>
            </a:solidFill>
          </a:endParaRPr>
        </a:p>
      </dgm:t>
    </dgm:pt>
    <dgm:pt modelId="{2DC60190-83CC-4BBB-9EE8-3E9F81D712F1}" type="parTrans" cxnId="{26E2E518-BF74-483E-93F0-3DB76F4B997E}">
      <dgm:prSet/>
      <dgm:spPr/>
      <dgm:t>
        <a:bodyPr/>
        <a:lstStyle/>
        <a:p>
          <a:endParaRPr lang="en-IN"/>
        </a:p>
      </dgm:t>
    </dgm:pt>
    <dgm:pt modelId="{62B9CBB1-77D6-4E8F-B3D4-C4F98BC414BE}" type="sibTrans" cxnId="{26E2E518-BF74-483E-93F0-3DB76F4B997E}">
      <dgm:prSet/>
      <dgm:spPr/>
      <dgm:t>
        <a:bodyPr/>
        <a:lstStyle/>
        <a:p>
          <a:endParaRPr lang="en-IN"/>
        </a:p>
      </dgm:t>
    </dgm:pt>
    <dgm:pt modelId="{432B3A16-6E13-4B74-BC5C-FA751C0627B8}">
      <dgm:prSet custT="1"/>
      <dgm:spPr/>
      <dgm:t>
        <a:bodyPr/>
        <a:lstStyle/>
        <a:p>
          <a:pPr rtl="0"/>
          <a:r>
            <a:rPr lang="en-IN" sz="2400" b="1" dirty="0" smtClean="0">
              <a:solidFill>
                <a:srgbClr val="0070C0"/>
              </a:solidFill>
            </a:rPr>
            <a:t>Mission-Mode &amp; Technology Development</a:t>
          </a:r>
          <a:endParaRPr lang="en-IN" sz="2400" b="1" dirty="0">
            <a:solidFill>
              <a:srgbClr val="0070C0"/>
            </a:solidFill>
          </a:endParaRPr>
        </a:p>
      </dgm:t>
    </dgm:pt>
    <dgm:pt modelId="{B09D2E5C-7842-40A3-A611-2A3F11430B17}" type="parTrans" cxnId="{AB7A3D71-70C1-47F7-87DB-17881524F3A2}">
      <dgm:prSet/>
      <dgm:spPr/>
      <dgm:t>
        <a:bodyPr/>
        <a:lstStyle/>
        <a:p>
          <a:endParaRPr lang="en-IN"/>
        </a:p>
      </dgm:t>
    </dgm:pt>
    <dgm:pt modelId="{08BABBBC-12D9-4A5D-A054-2D2423E73847}" type="sibTrans" cxnId="{AB7A3D71-70C1-47F7-87DB-17881524F3A2}">
      <dgm:prSet/>
      <dgm:spPr/>
      <dgm:t>
        <a:bodyPr/>
        <a:lstStyle/>
        <a:p>
          <a:endParaRPr lang="en-IN"/>
        </a:p>
      </dgm:t>
    </dgm:pt>
    <dgm:pt modelId="{10A80A61-2D4C-48AF-926F-82DA618FB805}">
      <dgm:prSet custT="1"/>
      <dgm:spPr/>
      <dgm:t>
        <a:bodyPr/>
        <a:lstStyle/>
        <a:p>
          <a:pPr rtl="0"/>
          <a:r>
            <a:rPr lang="en-IN" sz="2400" b="1" dirty="0" smtClean="0">
              <a:solidFill>
                <a:srgbClr val="0070C0"/>
              </a:solidFill>
            </a:rPr>
            <a:t>International Cooperation</a:t>
          </a:r>
          <a:endParaRPr lang="en-IN" sz="2400" b="1" dirty="0">
            <a:solidFill>
              <a:srgbClr val="0070C0"/>
            </a:solidFill>
          </a:endParaRPr>
        </a:p>
      </dgm:t>
    </dgm:pt>
    <dgm:pt modelId="{E49A05CE-6B80-44C6-A9F1-000855489280}" type="parTrans" cxnId="{149EBB70-5504-49C6-9CF6-1F66401177BA}">
      <dgm:prSet/>
      <dgm:spPr/>
      <dgm:t>
        <a:bodyPr/>
        <a:lstStyle/>
        <a:p>
          <a:endParaRPr lang="en-IN"/>
        </a:p>
      </dgm:t>
    </dgm:pt>
    <dgm:pt modelId="{02DC9AB9-2F7D-4491-8051-3944BE616398}" type="sibTrans" cxnId="{149EBB70-5504-49C6-9CF6-1F66401177BA}">
      <dgm:prSet/>
      <dgm:spPr/>
      <dgm:t>
        <a:bodyPr/>
        <a:lstStyle/>
        <a:p>
          <a:endParaRPr lang="en-IN"/>
        </a:p>
      </dgm:t>
    </dgm:pt>
    <dgm:pt modelId="{35173F2E-1587-4692-B903-A83DF73CF3A9}" type="pres">
      <dgm:prSet presAssocID="{7CED7234-E495-41E4-8DA3-3C7CD4705660}" presName="compositeShape" presStyleCnt="0">
        <dgm:presLayoutVars>
          <dgm:dir/>
          <dgm:resizeHandles/>
        </dgm:presLayoutVars>
      </dgm:prSet>
      <dgm:spPr/>
    </dgm:pt>
    <dgm:pt modelId="{72A3E1BF-A81D-4199-B887-7CEEC7DBD88F}" type="pres">
      <dgm:prSet presAssocID="{7CED7234-E495-41E4-8DA3-3C7CD4705660}" presName="pyramid" presStyleLbl="node1" presStyleIdx="0" presStyleCnt="1" custScaleY="88091"/>
      <dgm:spPr/>
    </dgm:pt>
    <dgm:pt modelId="{0E0A9BE6-D1EA-4819-85E3-95C8AC60D644}" type="pres">
      <dgm:prSet presAssocID="{7CED7234-E495-41E4-8DA3-3C7CD4705660}" presName="theList" presStyleCnt="0"/>
      <dgm:spPr/>
    </dgm:pt>
    <dgm:pt modelId="{DF476DF3-BE9D-46DC-8500-E90382E1F842}" type="pres">
      <dgm:prSet presAssocID="{BEAE35F5-C663-4C58-92D9-51931AA23AB3}" presName="aNode" presStyleLbl="fgAcc1" presStyleIdx="0" presStyleCnt="4">
        <dgm:presLayoutVars>
          <dgm:bulletEnabled val="1"/>
        </dgm:presLayoutVars>
      </dgm:prSet>
      <dgm:spPr/>
    </dgm:pt>
    <dgm:pt modelId="{321CF276-65AA-4664-932B-499F9D713057}" type="pres">
      <dgm:prSet presAssocID="{BEAE35F5-C663-4C58-92D9-51931AA23AB3}" presName="aSpace" presStyleCnt="0"/>
      <dgm:spPr/>
    </dgm:pt>
    <dgm:pt modelId="{ACFBFE13-6FD0-462B-878D-5FDF1082272C}" type="pres">
      <dgm:prSet presAssocID="{5E90220A-7FEA-41EE-B64B-A97A71A0F3E7}" presName="aNode" presStyleLbl="fgAcc1" presStyleIdx="1" presStyleCnt="4">
        <dgm:presLayoutVars>
          <dgm:bulletEnabled val="1"/>
        </dgm:presLayoutVars>
      </dgm:prSet>
      <dgm:spPr/>
    </dgm:pt>
    <dgm:pt modelId="{4920AF90-D9DB-4EAD-8EE2-D3222A5232AE}" type="pres">
      <dgm:prSet presAssocID="{5E90220A-7FEA-41EE-B64B-A97A71A0F3E7}" presName="aSpace" presStyleCnt="0"/>
      <dgm:spPr/>
    </dgm:pt>
    <dgm:pt modelId="{58C9EB6A-447F-49CA-B02C-981CFF2CA88F}" type="pres">
      <dgm:prSet presAssocID="{432B3A16-6E13-4B74-BC5C-FA751C0627B8}" presName="aNode" presStyleLbl="fgAcc1" presStyleIdx="2" presStyleCnt="4">
        <dgm:presLayoutVars>
          <dgm:bulletEnabled val="1"/>
        </dgm:presLayoutVars>
      </dgm:prSet>
      <dgm:spPr/>
    </dgm:pt>
    <dgm:pt modelId="{A4C2C973-54E1-4E01-8254-DD2581236A63}" type="pres">
      <dgm:prSet presAssocID="{432B3A16-6E13-4B74-BC5C-FA751C0627B8}" presName="aSpace" presStyleCnt="0"/>
      <dgm:spPr/>
    </dgm:pt>
    <dgm:pt modelId="{193DD0E7-CD79-477E-B4CE-6A2D41B2B5CA}" type="pres">
      <dgm:prSet presAssocID="{10A80A61-2D4C-48AF-926F-82DA618FB805}" presName="aNode" presStyleLbl="fgAcc1" presStyleIdx="3" presStyleCnt="4">
        <dgm:presLayoutVars>
          <dgm:bulletEnabled val="1"/>
        </dgm:presLayoutVars>
      </dgm:prSet>
      <dgm:spPr/>
    </dgm:pt>
    <dgm:pt modelId="{AAEE4663-8D2C-49BE-BBC3-CA3A3E820D7C}" type="pres">
      <dgm:prSet presAssocID="{10A80A61-2D4C-48AF-926F-82DA618FB805}" presName="aSpace" presStyleCnt="0"/>
      <dgm:spPr/>
    </dgm:pt>
  </dgm:ptLst>
  <dgm:cxnLst>
    <dgm:cxn modelId="{F8E62A4A-5213-498F-AF71-2B9A66AF6141}" type="presOf" srcId="{5E90220A-7FEA-41EE-B64B-A97A71A0F3E7}" destId="{ACFBFE13-6FD0-462B-878D-5FDF1082272C}" srcOrd="0" destOrd="0" presId="urn:microsoft.com/office/officeart/2005/8/layout/pyramid2"/>
    <dgm:cxn modelId="{C6DD1D74-9471-441D-8D28-A8E1185CE9E5}" type="presOf" srcId="{432B3A16-6E13-4B74-BC5C-FA751C0627B8}" destId="{58C9EB6A-447F-49CA-B02C-981CFF2CA88F}" srcOrd="0" destOrd="0" presId="urn:microsoft.com/office/officeart/2005/8/layout/pyramid2"/>
    <dgm:cxn modelId="{33B302DF-0E7C-4D5A-A438-C3E66E7BBB1C}" type="presOf" srcId="{10A80A61-2D4C-48AF-926F-82DA618FB805}" destId="{193DD0E7-CD79-477E-B4CE-6A2D41B2B5CA}" srcOrd="0" destOrd="0" presId="urn:microsoft.com/office/officeart/2005/8/layout/pyramid2"/>
    <dgm:cxn modelId="{AB7A3D71-70C1-47F7-87DB-17881524F3A2}" srcId="{7CED7234-E495-41E4-8DA3-3C7CD4705660}" destId="{432B3A16-6E13-4B74-BC5C-FA751C0627B8}" srcOrd="2" destOrd="0" parTransId="{B09D2E5C-7842-40A3-A611-2A3F11430B17}" sibTransId="{08BABBBC-12D9-4A5D-A054-2D2423E73847}"/>
    <dgm:cxn modelId="{B96ECA30-B478-46FB-A3CA-9D33D2EF46F0}" srcId="{7CED7234-E495-41E4-8DA3-3C7CD4705660}" destId="{BEAE35F5-C663-4C58-92D9-51931AA23AB3}" srcOrd="0" destOrd="0" parTransId="{C7E45932-7C0E-4EC4-8C53-76EDC0A56E2A}" sibTransId="{6E16BA10-C90E-4B51-9632-0624DB08CBB7}"/>
    <dgm:cxn modelId="{4B23E2CE-73E8-465F-B1F9-061B938D57BC}" type="presOf" srcId="{BEAE35F5-C663-4C58-92D9-51931AA23AB3}" destId="{DF476DF3-BE9D-46DC-8500-E90382E1F842}" srcOrd="0" destOrd="0" presId="urn:microsoft.com/office/officeart/2005/8/layout/pyramid2"/>
    <dgm:cxn modelId="{871C7E07-81EE-4AB7-8ADD-065998975462}" type="presOf" srcId="{7CED7234-E495-41E4-8DA3-3C7CD4705660}" destId="{35173F2E-1587-4692-B903-A83DF73CF3A9}" srcOrd="0" destOrd="0" presId="urn:microsoft.com/office/officeart/2005/8/layout/pyramid2"/>
    <dgm:cxn modelId="{26E2E518-BF74-483E-93F0-3DB76F4B997E}" srcId="{7CED7234-E495-41E4-8DA3-3C7CD4705660}" destId="{5E90220A-7FEA-41EE-B64B-A97A71A0F3E7}" srcOrd="1" destOrd="0" parTransId="{2DC60190-83CC-4BBB-9EE8-3E9F81D712F1}" sibTransId="{62B9CBB1-77D6-4E8F-B3D4-C4F98BC414BE}"/>
    <dgm:cxn modelId="{149EBB70-5504-49C6-9CF6-1F66401177BA}" srcId="{7CED7234-E495-41E4-8DA3-3C7CD4705660}" destId="{10A80A61-2D4C-48AF-926F-82DA618FB805}" srcOrd="3" destOrd="0" parTransId="{E49A05CE-6B80-44C6-A9F1-000855489280}" sibTransId="{02DC9AB9-2F7D-4491-8051-3944BE616398}"/>
    <dgm:cxn modelId="{D6382C09-5EC5-486C-8A02-2AF6F8F3A8C4}" type="presParOf" srcId="{35173F2E-1587-4692-B903-A83DF73CF3A9}" destId="{72A3E1BF-A81D-4199-B887-7CEEC7DBD88F}" srcOrd="0" destOrd="0" presId="urn:microsoft.com/office/officeart/2005/8/layout/pyramid2"/>
    <dgm:cxn modelId="{5F332BAE-2AA4-4E5B-B410-A7817A485DF2}" type="presParOf" srcId="{35173F2E-1587-4692-B903-A83DF73CF3A9}" destId="{0E0A9BE6-D1EA-4819-85E3-95C8AC60D644}" srcOrd="1" destOrd="0" presId="urn:microsoft.com/office/officeart/2005/8/layout/pyramid2"/>
    <dgm:cxn modelId="{B3A4EF2D-68B0-4B11-8189-78FFF7C14D4C}" type="presParOf" srcId="{0E0A9BE6-D1EA-4819-85E3-95C8AC60D644}" destId="{DF476DF3-BE9D-46DC-8500-E90382E1F842}" srcOrd="0" destOrd="0" presId="urn:microsoft.com/office/officeart/2005/8/layout/pyramid2"/>
    <dgm:cxn modelId="{0A13DC41-BEFE-4EAB-B21D-B0BE3C7C5BCB}" type="presParOf" srcId="{0E0A9BE6-D1EA-4819-85E3-95C8AC60D644}" destId="{321CF276-65AA-4664-932B-499F9D713057}" srcOrd="1" destOrd="0" presId="urn:microsoft.com/office/officeart/2005/8/layout/pyramid2"/>
    <dgm:cxn modelId="{49495B4E-1177-4F10-B004-F11FB50C2994}" type="presParOf" srcId="{0E0A9BE6-D1EA-4819-85E3-95C8AC60D644}" destId="{ACFBFE13-6FD0-462B-878D-5FDF1082272C}" srcOrd="2" destOrd="0" presId="urn:microsoft.com/office/officeart/2005/8/layout/pyramid2"/>
    <dgm:cxn modelId="{20F3E9A3-105A-498A-AE4C-D98A060E0B4C}" type="presParOf" srcId="{0E0A9BE6-D1EA-4819-85E3-95C8AC60D644}" destId="{4920AF90-D9DB-4EAD-8EE2-D3222A5232AE}" srcOrd="3" destOrd="0" presId="urn:microsoft.com/office/officeart/2005/8/layout/pyramid2"/>
    <dgm:cxn modelId="{B60849DA-5006-4AAE-885F-0E2FBF8C7605}" type="presParOf" srcId="{0E0A9BE6-D1EA-4819-85E3-95C8AC60D644}" destId="{58C9EB6A-447F-49CA-B02C-981CFF2CA88F}" srcOrd="4" destOrd="0" presId="urn:microsoft.com/office/officeart/2005/8/layout/pyramid2"/>
    <dgm:cxn modelId="{E0ADFEB7-985E-4381-8317-884260415DE2}" type="presParOf" srcId="{0E0A9BE6-D1EA-4819-85E3-95C8AC60D644}" destId="{A4C2C973-54E1-4E01-8254-DD2581236A63}" srcOrd="5" destOrd="0" presId="urn:microsoft.com/office/officeart/2005/8/layout/pyramid2"/>
    <dgm:cxn modelId="{D58F86A0-030D-4EE7-B7F9-17216FFE0EAC}" type="presParOf" srcId="{0E0A9BE6-D1EA-4819-85E3-95C8AC60D644}" destId="{193DD0E7-CD79-477E-B4CE-6A2D41B2B5CA}" srcOrd="6" destOrd="0" presId="urn:microsoft.com/office/officeart/2005/8/layout/pyramid2"/>
    <dgm:cxn modelId="{E1A703BA-B73E-4596-924D-6039D7A9FD6C}" type="presParOf" srcId="{0E0A9BE6-D1EA-4819-85E3-95C8AC60D644}" destId="{AAEE4663-8D2C-49BE-BBC3-CA3A3E820D7C}"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E4625E8-D428-435B-931E-BCA35972F554}"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en-IN"/>
        </a:p>
      </dgm:t>
    </dgm:pt>
    <dgm:pt modelId="{7BAAAAFC-1739-4FED-A19B-E60D501BA2EE}">
      <dgm:prSet/>
      <dgm:spPr/>
      <dgm:t>
        <a:bodyPr/>
        <a:lstStyle/>
        <a:p>
          <a:pPr rtl="0"/>
          <a:r>
            <a:rPr lang="en-IN" dirty="0" smtClean="0"/>
            <a:t>DST research funding landscape for 2026</a:t>
          </a:r>
          <a:endParaRPr lang="en-IN" dirty="0"/>
        </a:p>
      </dgm:t>
    </dgm:pt>
    <dgm:pt modelId="{D94D65EB-46FD-4359-A471-821B1133534B}" type="parTrans" cxnId="{8BBC4F29-A1EE-4162-B67E-EAFA7F9B06C2}">
      <dgm:prSet/>
      <dgm:spPr/>
      <dgm:t>
        <a:bodyPr/>
        <a:lstStyle/>
        <a:p>
          <a:endParaRPr lang="en-IN"/>
        </a:p>
      </dgm:t>
    </dgm:pt>
    <dgm:pt modelId="{27897075-A2A4-47E5-9144-6E995A123E6A}" type="sibTrans" cxnId="{8BBC4F29-A1EE-4162-B67E-EAFA7F9B06C2}">
      <dgm:prSet/>
      <dgm:spPr/>
      <dgm:t>
        <a:bodyPr/>
        <a:lstStyle/>
        <a:p>
          <a:endParaRPr lang="en-IN"/>
        </a:p>
      </dgm:t>
    </dgm:pt>
    <dgm:pt modelId="{464A205D-94E0-498D-BF04-F642BA8DBE11}" type="pres">
      <dgm:prSet presAssocID="{CE4625E8-D428-435B-931E-BCA35972F554}" presName="linear" presStyleCnt="0">
        <dgm:presLayoutVars>
          <dgm:animLvl val="lvl"/>
          <dgm:resizeHandles val="exact"/>
        </dgm:presLayoutVars>
      </dgm:prSet>
      <dgm:spPr/>
    </dgm:pt>
    <dgm:pt modelId="{2B621BD4-09B2-4D68-A4B1-03ED7751CA8F}" type="pres">
      <dgm:prSet presAssocID="{7BAAAAFC-1739-4FED-A19B-E60D501BA2EE}" presName="parentText" presStyleLbl="node1" presStyleIdx="0" presStyleCnt="1">
        <dgm:presLayoutVars>
          <dgm:chMax val="0"/>
          <dgm:bulletEnabled val="1"/>
        </dgm:presLayoutVars>
      </dgm:prSet>
      <dgm:spPr/>
    </dgm:pt>
  </dgm:ptLst>
  <dgm:cxnLst>
    <dgm:cxn modelId="{8BBC4F29-A1EE-4162-B67E-EAFA7F9B06C2}" srcId="{CE4625E8-D428-435B-931E-BCA35972F554}" destId="{7BAAAAFC-1739-4FED-A19B-E60D501BA2EE}" srcOrd="0" destOrd="0" parTransId="{D94D65EB-46FD-4359-A471-821B1133534B}" sibTransId="{27897075-A2A4-47E5-9144-6E995A123E6A}"/>
    <dgm:cxn modelId="{B487E9E3-C687-43BB-9B27-9927CB1EE9D8}" type="presOf" srcId="{CE4625E8-D428-435B-931E-BCA35972F554}" destId="{464A205D-94E0-498D-BF04-F642BA8DBE11}" srcOrd="0" destOrd="0" presId="urn:microsoft.com/office/officeart/2005/8/layout/vList2"/>
    <dgm:cxn modelId="{3DBF3771-DF86-4968-951A-ED04FEEFC357}" type="presOf" srcId="{7BAAAAFC-1739-4FED-A19B-E60D501BA2EE}" destId="{2B621BD4-09B2-4D68-A4B1-03ED7751CA8F}" srcOrd="0" destOrd="0" presId="urn:microsoft.com/office/officeart/2005/8/layout/vList2"/>
    <dgm:cxn modelId="{9AB12C0F-0CC2-42F4-92E3-0E1D63D9C2D9}" type="presParOf" srcId="{464A205D-94E0-498D-BF04-F642BA8DBE11}" destId="{2B621BD4-09B2-4D68-A4B1-03ED7751CA8F}"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53D8D58-752B-4879-8B1B-FA6CA8884AAB}"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IN"/>
        </a:p>
      </dgm:t>
    </dgm:pt>
    <dgm:pt modelId="{7F27536F-7602-4244-8465-4DD5C6CC9248}">
      <dgm:prSet custT="1"/>
      <dgm:spPr/>
      <dgm:t>
        <a:bodyPr/>
        <a:lstStyle/>
        <a:p>
          <a:pPr rtl="0"/>
          <a:r>
            <a:rPr lang="en-IN" sz="2000" b="1" dirty="0" smtClean="0">
              <a:solidFill>
                <a:srgbClr val="FFFF00"/>
              </a:solidFill>
            </a:rPr>
            <a:t>FIST (Fund for Improvement of S&amp;T Infrastructure): Upgrading labs and equipment for modern research.</a:t>
          </a:r>
          <a:endParaRPr lang="en-IN" sz="2000" b="1" dirty="0">
            <a:solidFill>
              <a:srgbClr val="FFFF00"/>
            </a:solidFill>
          </a:endParaRPr>
        </a:p>
      </dgm:t>
    </dgm:pt>
    <dgm:pt modelId="{85BBD0D5-060A-4841-900C-5599FBCB7D91}" type="parTrans" cxnId="{B2295BB7-9FDC-43E9-9B33-D3A1187DD8CB}">
      <dgm:prSet/>
      <dgm:spPr/>
      <dgm:t>
        <a:bodyPr/>
        <a:lstStyle/>
        <a:p>
          <a:endParaRPr lang="en-IN"/>
        </a:p>
      </dgm:t>
    </dgm:pt>
    <dgm:pt modelId="{DFE63B1F-F39F-4F96-9EBB-924068D944FA}" type="sibTrans" cxnId="{B2295BB7-9FDC-43E9-9B33-D3A1187DD8CB}">
      <dgm:prSet/>
      <dgm:spPr/>
      <dgm:t>
        <a:bodyPr/>
        <a:lstStyle/>
        <a:p>
          <a:endParaRPr lang="en-IN"/>
        </a:p>
      </dgm:t>
    </dgm:pt>
    <dgm:pt modelId="{156B3200-402A-4C27-B620-4173B80CA024}">
      <dgm:prSet custT="1"/>
      <dgm:spPr/>
      <dgm:t>
        <a:bodyPr/>
        <a:lstStyle/>
        <a:p>
          <a:pPr rtl="0"/>
          <a:r>
            <a:rPr lang="en-IN" sz="2000" b="1" dirty="0" smtClean="0">
              <a:solidFill>
                <a:srgbClr val="FFFF00"/>
              </a:solidFill>
            </a:rPr>
            <a:t>PURSE: Strengthening the research ecosystem of high-performing universities.</a:t>
          </a:r>
          <a:endParaRPr lang="en-IN" sz="2000" b="1" dirty="0">
            <a:solidFill>
              <a:srgbClr val="FFFF00"/>
            </a:solidFill>
          </a:endParaRPr>
        </a:p>
      </dgm:t>
    </dgm:pt>
    <dgm:pt modelId="{802E8138-CE07-47A9-B1E9-2F2B9D7CC322}" type="parTrans" cxnId="{216E15A4-5ACB-4F5A-B46A-FA912BE652EF}">
      <dgm:prSet/>
      <dgm:spPr/>
      <dgm:t>
        <a:bodyPr/>
        <a:lstStyle/>
        <a:p>
          <a:endParaRPr lang="en-IN"/>
        </a:p>
      </dgm:t>
    </dgm:pt>
    <dgm:pt modelId="{C635614B-E1E2-4AD7-929B-E67F560BED0F}" type="sibTrans" cxnId="{216E15A4-5ACB-4F5A-B46A-FA912BE652EF}">
      <dgm:prSet/>
      <dgm:spPr/>
      <dgm:t>
        <a:bodyPr/>
        <a:lstStyle/>
        <a:p>
          <a:endParaRPr lang="en-IN"/>
        </a:p>
      </dgm:t>
    </dgm:pt>
    <dgm:pt modelId="{E28E30E9-303D-4DB5-B1C5-CC72DFA38433}">
      <dgm:prSet custT="1"/>
      <dgm:spPr/>
      <dgm:t>
        <a:bodyPr/>
        <a:lstStyle/>
        <a:p>
          <a:pPr rtl="0"/>
          <a:r>
            <a:rPr lang="en-IN" sz="2000" b="1" dirty="0" smtClean="0">
              <a:solidFill>
                <a:srgbClr val="FFFF00"/>
              </a:solidFill>
            </a:rPr>
            <a:t>SATHI </a:t>
          </a:r>
          <a:r>
            <a:rPr lang="en-IN" sz="2000" b="1" dirty="0" err="1" smtClean="0">
              <a:solidFill>
                <a:srgbClr val="FFFF00"/>
              </a:solidFill>
            </a:rPr>
            <a:t>Centers</a:t>
          </a:r>
          <a:r>
            <a:rPr lang="en-IN" sz="2000" b="1" dirty="0" smtClean="0">
              <a:solidFill>
                <a:srgbClr val="FFFF00"/>
              </a:solidFill>
            </a:rPr>
            <a:t>: * The "Shared Facility" model. Centralized clusters of high-end analytical tools available to MSMEs and academia.</a:t>
          </a:r>
          <a:endParaRPr lang="en-IN" sz="2000" b="1" dirty="0">
            <a:solidFill>
              <a:srgbClr val="FFFF00"/>
            </a:solidFill>
          </a:endParaRPr>
        </a:p>
      </dgm:t>
    </dgm:pt>
    <dgm:pt modelId="{391F9F04-8851-4A2E-8620-1A2E78E34245}" type="parTrans" cxnId="{F808061C-8688-40A3-B3D4-3CBC77E8D854}">
      <dgm:prSet/>
      <dgm:spPr/>
      <dgm:t>
        <a:bodyPr/>
        <a:lstStyle/>
        <a:p>
          <a:endParaRPr lang="en-IN"/>
        </a:p>
      </dgm:t>
    </dgm:pt>
    <dgm:pt modelId="{A4219B3F-FC22-4740-B432-729505F79BDC}" type="sibTrans" cxnId="{F808061C-8688-40A3-B3D4-3CBC77E8D854}">
      <dgm:prSet/>
      <dgm:spPr/>
      <dgm:t>
        <a:bodyPr/>
        <a:lstStyle/>
        <a:p>
          <a:endParaRPr lang="en-IN"/>
        </a:p>
      </dgm:t>
    </dgm:pt>
    <dgm:pt modelId="{483C4EBD-AB79-493D-B103-0E6849863C46}">
      <dgm:prSet custT="1"/>
      <dgm:spPr/>
      <dgm:t>
        <a:bodyPr/>
        <a:lstStyle/>
        <a:p>
          <a:pPr rtl="0"/>
          <a:r>
            <a:rPr lang="en-IN" sz="2000" b="1" dirty="0" smtClean="0">
              <a:solidFill>
                <a:srgbClr val="FFFF00"/>
              </a:solidFill>
            </a:rPr>
            <a:t>FIST-SHAKTI: Specific outreach to bridge the gap for Tier-2 and Tier-3 institutions.</a:t>
          </a:r>
          <a:endParaRPr lang="en-IN" sz="2000" b="1" dirty="0">
            <a:solidFill>
              <a:srgbClr val="FFFF00"/>
            </a:solidFill>
          </a:endParaRPr>
        </a:p>
      </dgm:t>
    </dgm:pt>
    <dgm:pt modelId="{ED028A10-486D-4767-9269-469CBC804A64}" type="parTrans" cxnId="{FC5B284B-0336-414E-AD4C-F4465ABC95C8}">
      <dgm:prSet/>
      <dgm:spPr/>
      <dgm:t>
        <a:bodyPr/>
        <a:lstStyle/>
        <a:p>
          <a:endParaRPr lang="en-IN"/>
        </a:p>
      </dgm:t>
    </dgm:pt>
    <dgm:pt modelId="{A7810EEA-310A-46FE-8A90-6EB956C83AFA}" type="sibTrans" cxnId="{FC5B284B-0336-414E-AD4C-F4465ABC95C8}">
      <dgm:prSet/>
      <dgm:spPr/>
      <dgm:t>
        <a:bodyPr/>
        <a:lstStyle/>
        <a:p>
          <a:endParaRPr lang="en-IN"/>
        </a:p>
      </dgm:t>
    </dgm:pt>
    <dgm:pt modelId="{947751E8-58CE-4095-9274-EBEA788F585E}" type="pres">
      <dgm:prSet presAssocID="{D53D8D58-752B-4879-8B1B-FA6CA8884AAB}" presName="linear" presStyleCnt="0">
        <dgm:presLayoutVars>
          <dgm:animLvl val="lvl"/>
          <dgm:resizeHandles val="exact"/>
        </dgm:presLayoutVars>
      </dgm:prSet>
      <dgm:spPr/>
    </dgm:pt>
    <dgm:pt modelId="{93F1CC1D-075F-49E7-AE1B-6A1996CB7A37}" type="pres">
      <dgm:prSet presAssocID="{7F27536F-7602-4244-8465-4DD5C6CC9248}" presName="parentText" presStyleLbl="node1" presStyleIdx="0" presStyleCnt="4" custLinFactNeighborX="840" custLinFactNeighborY="-46067">
        <dgm:presLayoutVars>
          <dgm:chMax val="0"/>
          <dgm:bulletEnabled val="1"/>
        </dgm:presLayoutVars>
      </dgm:prSet>
      <dgm:spPr/>
    </dgm:pt>
    <dgm:pt modelId="{9A156C9A-B321-4D68-BC56-F53145B27B93}" type="pres">
      <dgm:prSet presAssocID="{DFE63B1F-F39F-4F96-9EBB-924068D944FA}" presName="spacer" presStyleCnt="0"/>
      <dgm:spPr/>
    </dgm:pt>
    <dgm:pt modelId="{82A28850-5B90-44C9-B887-E8B07C7A1CAA}" type="pres">
      <dgm:prSet presAssocID="{156B3200-402A-4C27-B620-4173B80CA024}" presName="parentText" presStyleLbl="node1" presStyleIdx="1" presStyleCnt="4">
        <dgm:presLayoutVars>
          <dgm:chMax val="0"/>
          <dgm:bulletEnabled val="1"/>
        </dgm:presLayoutVars>
      </dgm:prSet>
      <dgm:spPr/>
    </dgm:pt>
    <dgm:pt modelId="{F4F76CBD-1F55-4B53-B9A9-F22ED6B103FA}" type="pres">
      <dgm:prSet presAssocID="{C635614B-E1E2-4AD7-929B-E67F560BED0F}" presName="spacer" presStyleCnt="0"/>
      <dgm:spPr/>
    </dgm:pt>
    <dgm:pt modelId="{09339A69-C30B-4329-8868-1FA21C427A20}" type="pres">
      <dgm:prSet presAssocID="{E28E30E9-303D-4DB5-B1C5-CC72DFA38433}" presName="parentText" presStyleLbl="node1" presStyleIdx="2" presStyleCnt="4">
        <dgm:presLayoutVars>
          <dgm:chMax val="0"/>
          <dgm:bulletEnabled val="1"/>
        </dgm:presLayoutVars>
      </dgm:prSet>
      <dgm:spPr/>
    </dgm:pt>
    <dgm:pt modelId="{21A3CDDB-A972-49CC-A738-9956E8611387}" type="pres">
      <dgm:prSet presAssocID="{A4219B3F-FC22-4740-B432-729505F79BDC}" presName="spacer" presStyleCnt="0"/>
      <dgm:spPr/>
    </dgm:pt>
    <dgm:pt modelId="{215F6E1D-5105-4D8E-AD56-9628A1CBDD52}" type="pres">
      <dgm:prSet presAssocID="{483C4EBD-AB79-493D-B103-0E6849863C46}" presName="parentText" presStyleLbl="node1" presStyleIdx="3" presStyleCnt="4">
        <dgm:presLayoutVars>
          <dgm:chMax val="0"/>
          <dgm:bulletEnabled val="1"/>
        </dgm:presLayoutVars>
      </dgm:prSet>
      <dgm:spPr/>
    </dgm:pt>
  </dgm:ptLst>
  <dgm:cxnLst>
    <dgm:cxn modelId="{95D62FB2-C672-429C-A7D7-4DBD5D476B10}" type="presOf" srcId="{D53D8D58-752B-4879-8B1B-FA6CA8884AAB}" destId="{947751E8-58CE-4095-9274-EBEA788F585E}" srcOrd="0" destOrd="0" presId="urn:microsoft.com/office/officeart/2005/8/layout/vList2"/>
    <dgm:cxn modelId="{5EF779BA-E098-4FB9-A87B-F048718A6AAF}" type="presOf" srcId="{483C4EBD-AB79-493D-B103-0E6849863C46}" destId="{215F6E1D-5105-4D8E-AD56-9628A1CBDD52}" srcOrd="0" destOrd="0" presId="urn:microsoft.com/office/officeart/2005/8/layout/vList2"/>
    <dgm:cxn modelId="{B28D4E24-CCB2-4D65-8A6B-A47406776848}" type="presOf" srcId="{156B3200-402A-4C27-B620-4173B80CA024}" destId="{82A28850-5B90-44C9-B887-E8B07C7A1CAA}" srcOrd="0" destOrd="0" presId="urn:microsoft.com/office/officeart/2005/8/layout/vList2"/>
    <dgm:cxn modelId="{EB7A81D0-635B-4573-99C3-EBE9A58ED57E}" type="presOf" srcId="{7F27536F-7602-4244-8465-4DD5C6CC9248}" destId="{93F1CC1D-075F-49E7-AE1B-6A1996CB7A37}" srcOrd="0" destOrd="0" presId="urn:microsoft.com/office/officeart/2005/8/layout/vList2"/>
    <dgm:cxn modelId="{FC5B284B-0336-414E-AD4C-F4465ABC95C8}" srcId="{D53D8D58-752B-4879-8B1B-FA6CA8884AAB}" destId="{483C4EBD-AB79-493D-B103-0E6849863C46}" srcOrd="3" destOrd="0" parTransId="{ED028A10-486D-4767-9269-469CBC804A64}" sibTransId="{A7810EEA-310A-46FE-8A90-6EB956C83AFA}"/>
    <dgm:cxn modelId="{0131160E-9869-4989-AE0E-0F994D512681}" type="presOf" srcId="{E28E30E9-303D-4DB5-B1C5-CC72DFA38433}" destId="{09339A69-C30B-4329-8868-1FA21C427A20}" srcOrd="0" destOrd="0" presId="urn:microsoft.com/office/officeart/2005/8/layout/vList2"/>
    <dgm:cxn modelId="{B2295BB7-9FDC-43E9-9B33-D3A1187DD8CB}" srcId="{D53D8D58-752B-4879-8B1B-FA6CA8884AAB}" destId="{7F27536F-7602-4244-8465-4DD5C6CC9248}" srcOrd="0" destOrd="0" parTransId="{85BBD0D5-060A-4841-900C-5599FBCB7D91}" sibTransId="{DFE63B1F-F39F-4F96-9EBB-924068D944FA}"/>
    <dgm:cxn modelId="{216E15A4-5ACB-4F5A-B46A-FA912BE652EF}" srcId="{D53D8D58-752B-4879-8B1B-FA6CA8884AAB}" destId="{156B3200-402A-4C27-B620-4173B80CA024}" srcOrd="1" destOrd="0" parTransId="{802E8138-CE07-47A9-B1E9-2F2B9D7CC322}" sibTransId="{C635614B-E1E2-4AD7-929B-E67F560BED0F}"/>
    <dgm:cxn modelId="{F808061C-8688-40A3-B3D4-3CBC77E8D854}" srcId="{D53D8D58-752B-4879-8B1B-FA6CA8884AAB}" destId="{E28E30E9-303D-4DB5-B1C5-CC72DFA38433}" srcOrd="2" destOrd="0" parTransId="{391F9F04-8851-4A2E-8620-1A2E78E34245}" sibTransId="{A4219B3F-FC22-4740-B432-729505F79BDC}"/>
    <dgm:cxn modelId="{B5BD9B8B-F183-4D57-BFC3-DD6CD1645381}" type="presParOf" srcId="{947751E8-58CE-4095-9274-EBEA788F585E}" destId="{93F1CC1D-075F-49E7-AE1B-6A1996CB7A37}" srcOrd="0" destOrd="0" presId="urn:microsoft.com/office/officeart/2005/8/layout/vList2"/>
    <dgm:cxn modelId="{CF34BCE9-3ABC-4E06-A3AF-5B1ABD7407AD}" type="presParOf" srcId="{947751E8-58CE-4095-9274-EBEA788F585E}" destId="{9A156C9A-B321-4D68-BC56-F53145B27B93}" srcOrd="1" destOrd="0" presId="urn:microsoft.com/office/officeart/2005/8/layout/vList2"/>
    <dgm:cxn modelId="{8D0800A1-6060-4187-956C-4FC2A1BC7A52}" type="presParOf" srcId="{947751E8-58CE-4095-9274-EBEA788F585E}" destId="{82A28850-5B90-44C9-B887-E8B07C7A1CAA}" srcOrd="2" destOrd="0" presId="urn:microsoft.com/office/officeart/2005/8/layout/vList2"/>
    <dgm:cxn modelId="{29D93B80-D411-467D-9DCE-3BC2FADD9128}" type="presParOf" srcId="{947751E8-58CE-4095-9274-EBEA788F585E}" destId="{F4F76CBD-1F55-4B53-B9A9-F22ED6B103FA}" srcOrd="3" destOrd="0" presId="urn:microsoft.com/office/officeart/2005/8/layout/vList2"/>
    <dgm:cxn modelId="{E0647ADD-9A61-474D-AE10-18D1CEDE99E0}" type="presParOf" srcId="{947751E8-58CE-4095-9274-EBEA788F585E}" destId="{09339A69-C30B-4329-8868-1FA21C427A20}" srcOrd="4" destOrd="0" presId="urn:microsoft.com/office/officeart/2005/8/layout/vList2"/>
    <dgm:cxn modelId="{ADCC63F6-B2D1-40E2-960B-95B8CA311326}" type="presParOf" srcId="{947751E8-58CE-4095-9274-EBEA788F585E}" destId="{21A3CDDB-A972-49CC-A738-9956E8611387}" srcOrd="5" destOrd="0" presId="urn:microsoft.com/office/officeart/2005/8/layout/vList2"/>
    <dgm:cxn modelId="{2171BD75-908A-480C-B5EE-6AFC35FBB8A6}" type="presParOf" srcId="{947751E8-58CE-4095-9274-EBEA788F585E}" destId="{215F6E1D-5105-4D8E-AD56-9628A1CBDD5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F200895-6C47-4174-A35E-2CE3061DABBC}" type="doc">
      <dgm:prSet loTypeId="urn:microsoft.com/office/officeart/2005/8/layout/vList2" loCatId="list" qsTypeId="urn:microsoft.com/office/officeart/2005/8/quickstyle/simple1" qsCatId="simple" csTypeId="urn:microsoft.com/office/officeart/2005/8/colors/accent3_1" csCatId="accent3"/>
      <dgm:spPr/>
      <dgm:t>
        <a:bodyPr/>
        <a:lstStyle/>
        <a:p>
          <a:endParaRPr lang="en-IN"/>
        </a:p>
      </dgm:t>
    </dgm:pt>
    <dgm:pt modelId="{E97C5712-9DA0-44EF-BB97-347E72A9AE1F}">
      <dgm:prSet custT="1"/>
      <dgm:spPr/>
      <dgm:t>
        <a:bodyPr/>
        <a:lstStyle/>
        <a:p>
          <a:pPr rtl="0"/>
          <a:r>
            <a:rPr lang="en-IN" sz="2000" b="1" dirty="0" smtClean="0">
              <a:solidFill>
                <a:srgbClr val="7030A0"/>
              </a:solidFill>
            </a:rPr>
            <a:t>Frontier Science Missions:</a:t>
          </a:r>
          <a:r>
            <a:rPr lang="en-IN" sz="2000" dirty="0" smtClean="0">
              <a:solidFill>
                <a:srgbClr val="7030A0"/>
              </a:solidFill>
            </a:rPr>
            <a:t> Quantum Technology, AI, and Green Hydrogen.</a:t>
          </a:r>
          <a:endParaRPr lang="en-IN" sz="2000" dirty="0">
            <a:solidFill>
              <a:srgbClr val="7030A0"/>
            </a:solidFill>
          </a:endParaRPr>
        </a:p>
      </dgm:t>
    </dgm:pt>
    <dgm:pt modelId="{75873B3F-3B67-49F7-A71F-A97E19450218}" type="parTrans" cxnId="{08043729-DC3C-4C6F-9D10-445E11A8E9F2}">
      <dgm:prSet/>
      <dgm:spPr/>
      <dgm:t>
        <a:bodyPr/>
        <a:lstStyle/>
        <a:p>
          <a:endParaRPr lang="en-IN"/>
        </a:p>
      </dgm:t>
    </dgm:pt>
    <dgm:pt modelId="{BB993579-951A-464C-A445-B9A0207F5A76}" type="sibTrans" cxnId="{08043729-DC3C-4C6F-9D10-445E11A8E9F2}">
      <dgm:prSet/>
      <dgm:spPr/>
      <dgm:t>
        <a:bodyPr/>
        <a:lstStyle/>
        <a:p>
          <a:endParaRPr lang="en-IN"/>
        </a:p>
      </dgm:t>
    </dgm:pt>
    <dgm:pt modelId="{897C0637-7589-420E-8EE6-1B9DCD4A2456}">
      <dgm:prSet custT="1"/>
      <dgm:spPr/>
      <dgm:t>
        <a:bodyPr/>
        <a:lstStyle/>
        <a:p>
          <a:pPr rtl="0"/>
          <a:r>
            <a:rPr lang="en-IN" sz="2000" b="1" dirty="0" smtClean="0">
              <a:solidFill>
                <a:srgbClr val="7030A0"/>
              </a:solidFill>
            </a:rPr>
            <a:t>Mission </a:t>
          </a:r>
          <a:r>
            <a:rPr lang="en-IN" sz="2000" b="1" dirty="0" err="1" smtClean="0">
              <a:solidFill>
                <a:srgbClr val="7030A0"/>
              </a:solidFill>
            </a:rPr>
            <a:t>सह</a:t>
          </a:r>
          <a:r>
            <a:rPr lang="en-IN" sz="2000" b="1" dirty="0" smtClean="0">
              <a:solidFill>
                <a:srgbClr val="7030A0"/>
              </a:solidFill>
            </a:rPr>
            <a:t>-SANKALP:</a:t>
          </a:r>
          <a:r>
            <a:rPr lang="en-IN" sz="2000" dirty="0" smtClean="0">
              <a:solidFill>
                <a:srgbClr val="7030A0"/>
              </a:solidFill>
            </a:rPr>
            <a:t> Technology deployment for rural livelihood and aspirational districts.</a:t>
          </a:r>
          <a:endParaRPr lang="en-IN" sz="2000" dirty="0">
            <a:solidFill>
              <a:srgbClr val="7030A0"/>
            </a:solidFill>
          </a:endParaRPr>
        </a:p>
      </dgm:t>
    </dgm:pt>
    <dgm:pt modelId="{0BEDDC45-6541-4E41-BD7C-9D22E64FCDFB}" type="parTrans" cxnId="{508504A1-577B-424D-AF3A-BCCCF3222264}">
      <dgm:prSet/>
      <dgm:spPr/>
      <dgm:t>
        <a:bodyPr/>
        <a:lstStyle/>
        <a:p>
          <a:endParaRPr lang="en-IN"/>
        </a:p>
      </dgm:t>
    </dgm:pt>
    <dgm:pt modelId="{F2E1EE07-1AE6-4827-B5D3-AD01FF884110}" type="sibTrans" cxnId="{508504A1-577B-424D-AF3A-BCCCF3222264}">
      <dgm:prSet/>
      <dgm:spPr/>
      <dgm:t>
        <a:bodyPr/>
        <a:lstStyle/>
        <a:p>
          <a:endParaRPr lang="en-IN"/>
        </a:p>
      </dgm:t>
    </dgm:pt>
    <dgm:pt modelId="{B03FFF1D-7C1C-491C-AD65-B24C122803D1}">
      <dgm:prSet custT="1"/>
      <dgm:spPr/>
      <dgm:t>
        <a:bodyPr/>
        <a:lstStyle/>
        <a:p>
          <a:pPr rtl="0"/>
          <a:r>
            <a:rPr lang="en-IN" sz="2000" b="1" dirty="0" smtClean="0">
              <a:solidFill>
                <a:srgbClr val="7030A0"/>
              </a:solidFill>
            </a:rPr>
            <a:t>The TDB Route (Technology Development Board):</a:t>
          </a:r>
          <a:r>
            <a:rPr lang="en-IN" sz="2000" dirty="0" smtClean="0">
              <a:solidFill>
                <a:srgbClr val="7030A0"/>
              </a:solidFill>
            </a:rPr>
            <a:t> * Focus on </a:t>
          </a:r>
          <a:r>
            <a:rPr lang="en-IN" sz="2000" b="1" dirty="0" smtClean="0">
              <a:solidFill>
                <a:srgbClr val="7030A0"/>
              </a:solidFill>
            </a:rPr>
            <a:t>Commercialization</a:t>
          </a:r>
          <a:r>
            <a:rPr lang="en-IN" sz="2000" dirty="0" smtClean="0">
              <a:solidFill>
                <a:srgbClr val="7030A0"/>
              </a:solidFill>
            </a:rPr>
            <a:t>. Funding via loans and equity for scaling indigenous technologies.</a:t>
          </a:r>
          <a:endParaRPr lang="en-IN" sz="2000" dirty="0">
            <a:solidFill>
              <a:srgbClr val="7030A0"/>
            </a:solidFill>
          </a:endParaRPr>
        </a:p>
      </dgm:t>
    </dgm:pt>
    <dgm:pt modelId="{71BE3B34-F1BD-4944-B56E-CF7BDB0EB516}" type="parTrans" cxnId="{BE87EA87-07C5-4B0B-9F7C-40280FFECABE}">
      <dgm:prSet/>
      <dgm:spPr/>
      <dgm:t>
        <a:bodyPr/>
        <a:lstStyle/>
        <a:p>
          <a:endParaRPr lang="en-IN"/>
        </a:p>
      </dgm:t>
    </dgm:pt>
    <dgm:pt modelId="{57A3EEAA-46FE-413B-8A53-99180909B123}" type="sibTrans" cxnId="{BE87EA87-07C5-4B0B-9F7C-40280FFECABE}">
      <dgm:prSet/>
      <dgm:spPr/>
      <dgm:t>
        <a:bodyPr/>
        <a:lstStyle/>
        <a:p>
          <a:endParaRPr lang="en-IN"/>
        </a:p>
      </dgm:t>
    </dgm:pt>
    <dgm:pt modelId="{AE4CDEE5-F041-45C5-9946-3E88B7634CE8}">
      <dgm:prSet custT="1"/>
      <dgm:spPr/>
      <dgm:t>
        <a:bodyPr/>
        <a:lstStyle/>
        <a:p>
          <a:pPr rtl="0"/>
          <a:r>
            <a:rPr lang="en-IN" sz="2000" b="1" dirty="0" smtClean="0">
              <a:solidFill>
                <a:srgbClr val="7030A0"/>
              </a:solidFill>
            </a:rPr>
            <a:t>Sustainability Research:</a:t>
          </a:r>
          <a:r>
            <a:rPr lang="en-IN" sz="2000" dirty="0" smtClean="0">
              <a:solidFill>
                <a:srgbClr val="7030A0"/>
              </a:solidFill>
            </a:rPr>
            <a:t> Targeted programs for Waste-to-Wealth and Advanced Manufacturing.</a:t>
          </a:r>
          <a:endParaRPr lang="en-IN" sz="2000" dirty="0">
            <a:solidFill>
              <a:srgbClr val="7030A0"/>
            </a:solidFill>
          </a:endParaRPr>
        </a:p>
      </dgm:t>
    </dgm:pt>
    <dgm:pt modelId="{99CCAC28-0C50-4C8C-B087-239FAE51BD70}" type="parTrans" cxnId="{60B0823C-3EFE-4066-BC82-6E854F0702AD}">
      <dgm:prSet/>
      <dgm:spPr/>
      <dgm:t>
        <a:bodyPr/>
        <a:lstStyle/>
        <a:p>
          <a:endParaRPr lang="en-IN"/>
        </a:p>
      </dgm:t>
    </dgm:pt>
    <dgm:pt modelId="{13470AC2-8ABD-4471-ADC1-63AAE75DE831}" type="sibTrans" cxnId="{60B0823C-3EFE-4066-BC82-6E854F0702AD}">
      <dgm:prSet/>
      <dgm:spPr/>
      <dgm:t>
        <a:bodyPr/>
        <a:lstStyle/>
        <a:p>
          <a:endParaRPr lang="en-IN"/>
        </a:p>
      </dgm:t>
    </dgm:pt>
    <dgm:pt modelId="{81381CCB-7800-4AA7-8096-6A3FB2BC0F03}" type="pres">
      <dgm:prSet presAssocID="{1F200895-6C47-4174-A35E-2CE3061DABBC}" presName="linear" presStyleCnt="0">
        <dgm:presLayoutVars>
          <dgm:animLvl val="lvl"/>
          <dgm:resizeHandles val="exact"/>
        </dgm:presLayoutVars>
      </dgm:prSet>
      <dgm:spPr/>
    </dgm:pt>
    <dgm:pt modelId="{B74E1120-2712-449D-8786-84B311ECAF86}" type="pres">
      <dgm:prSet presAssocID="{E97C5712-9DA0-44EF-BB97-347E72A9AE1F}" presName="parentText" presStyleLbl="node1" presStyleIdx="0" presStyleCnt="4">
        <dgm:presLayoutVars>
          <dgm:chMax val="0"/>
          <dgm:bulletEnabled val="1"/>
        </dgm:presLayoutVars>
      </dgm:prSet>
      <dgm:spPr/>
    </dgm:pt>
    <dgm:pt modelId="{8D4C0DA1-2FFE-43E1-9A2D-59F7B311B6D0}" type="pres">
      <dgm:prSet presAssocID="{BB993579-951A-464C-A445-B9A0207F5A76}" presName="spacer" presStyleCnt="0"/>
      <dgm:spPr/>
    </dgm:pt>
    <dgm:pt modelId="{0191B54E-BD4A-4750-899B-DB30CD3C0178}" type="pres">
      <dgm:prSet presAssocID="{897C0637-7589-420E-8EE6-1B9DCD4A2456}" presName="parentText" presStyleLbl="node1" presStyleIdx="1" presStyleCnt="4">
        <dgm:presLayoutVars>
          <dgm:chMax val="0"/>
          <dgm:bulletEnabled val="1"/>
        </dgm:presLayoutVars>
      </dgm:prSet>
      <dgm:spPr/>
    </dgm:pt>
    <dgm:pt modelId="{BE2BA858-4437-49E3-815D-34A9DBD6983D}" type="pres">
      <dgm:prSet presAssocID="{F2E1EE07-1AE6-4827-B5D3-AD01FF884110}" presName="spacer" presStyleCnt="0"/>
      <dgm:spPr/>
    </dgm:pt>
    <dgm:pt modelId="{37B4612B-0C2D-4964-8E5E-A1F573104885}" type="pres">
      <dgm:prSet presAssocID="{B03FFF1D-7C1C-491C-AD65-B24C122803D1}" presName="parentText" presStyleLbl="node1" presStyleIdx="2" presStyleCnt="4">
        <dgm:presLayoutVars>
          <dgm:chMax val="0"/>
          <dgm:bulletEnabled val="1"/>
        </dgm:presLayoutVars>
      </dgm:prSet>
      <dgm:spPr/>
    </dgm:pt>
    <dgm:pt modelId="{787F31DA-1461-4F24-A77A-B2DDD2033B0C}" type="pres">
      <dgm:prSet presAssocID="{57A3EEAA-46FE-413B-8A53-99180909B123}" presName="spacer" presStyleCnt="0"/>
      <dgm:spPr/>
    </dgm:pt>
    <dgm:pt modelId="{A58E2732-3BEC-4B22-B6E3-BD1E149B9851}" type="pres">
      <dgm:prSet presAssocID="{AE4CDEE5-F041-45C5-9946-3E88B7634CE8}" presName="parentText" presStyleLbl="node1" presStyleIdx="3" presStyleCnt="4">
        <dgm:presLayoutVars>
          <dgm:chMax val="0"/>
          <dgm:bulletEnabled val="1"/>
        </dgm:presLayoutVars>
      </dgm:prSet>
      <dgm:spPr/>
    </dgm:pt>
  </dgm:ptLst>
  <dgm:cxnLst>
    <dgm:cxn modelId="{508504A1-577B-424D-AF3A-BCCCF3222264}" srcId="{1F200895-6C47-4174-A35E-2CE3061DABBC}" destId="{897C0637-7589-420E-8EE6-1B9DCD4A2456}" srcOrd="1" destOrd="0" parTransId="{0BEDDC45-6541-4E41-BD7C-9D22E64FCDFB}" sibTransId="{F2E1EE07-1AE6-4827-B5D3-AD01FF884110}"/>
    <dgm:cxn modelId="{DEEC9916-693B-4E11-840F-7E7C6DB1F9D3}" type="presOf" srcId="{1F200895-6C47-4174-A35E-2CE3061DABBC}" destId="{81381CCB-7800-4AA7-8096-6A3FB2BC0F03}" srcOrd="0" destOrd="0" presId="urn:microsoft.com/office/officeart/2005/8/layout/vList2"/>
    <dgm:cxn modelId="{CDE565CF-3E62-402E-9130-E9BDD194266C}" type="presOf" srcId="{AE4CDEE5-F041-45C5-9946-3E88B7634CE8}" destId="{A58E2732-3BEC-4B22-B6E3-BD1E149B9851}" srcOrd="0" destOrd="0" presId="urn:microsoft.com/office/officeart/2005/8/layout/vList2"/>
    <dgm:cxn modelId="{08043729-DC3C-4C6F-9D10-445E11A8E9F2}" srcId="{1F200895-6C47-4174-A35E-2CE3061DABBC}" destId="{E97C5712-9DA0-44EF-BB97-347E72A9AE1F}" srcOrd="0" destOrd="0" parTransId="{75873B3F-3B67-49F7-A71F-A97E19450218}" sibTransId="{BB993579-951A-464C-A445-B9A0207F5A76}"/>
    <dgm:cxn modelId="{59899A92-EEB5-4DB9-BDD1-E3AD5F108CCA}" type="presOf" srcId="{897C0637-7589-420E-8EE6-1B9DCD4A2456}" destId="{0191B54E-BD4A-4750-899B-DB30CD3C0178}" srcOrd="0" destOrd="0" presId="urn:microsoft.com/office/officeart/2005/8/layout/vList2"/>
    <dgm:cxn modelId="{BE87EA87-07C5-4B0B-9F7C-40280FFECABE}" srcId="{1F200895-6C47-4174-A35E-2CE3061DABBC}" destId="{B03FFF1D-7C1C-491C-AD65-B24C122803D1}" srcOrd="2" destOrd="0" parTransId="{71BE3B34-F1BD-4944-B56E-CF7BDB0EB516}" sibTransId="{57A3EEAA-46FE-413B-8A53-99180909B123}"/>
    <dgm:cxn modelId="{BE5DE735-1C7B-4D1A-8492-96A68312DBA6}" type="presOf" srcId="{E97C5712-9DA0-44EF-BB97-347E72A9AE1F}" destId="{B74E1120-2712-449D-8786-84B311ECAF86}" srcOrd="0" destOrd="0" presId="urn:microsoft.com/office/officeart/2005/8/layout/vList2"/>
    <dgm:cxn modelId="{134E7139-DED9-4DE2-991C-7FCBF35BD161}" type="presOf" srcId="{B03FFF1D-7C1C-491C-AD65-B24C122803D1}" destId="{37B4612B-0C2D-4964-8E5E-A1F573104885}" srcOrd="0" destOrd="0" presId="urn:microsoft.com/office/officeart/2005/8/layout/vList2"/>
    <dgm:cxn modelId="{60B0823C-3EFE-4066-BC82-6E854F0702AD}" srcId="{1F200895-6C47-4174-A35E-2CE3061DABBC}" destId="{AE4CDEE5-F041-45C5-9946-3E88B7634CE8}" srcOrd="3" destOrd="0" parTransId="{99CCAC28-0C50-4C8C-B087-239FAE51BD70}" sibTransId="{13470AC2-8ABD-4471-ADC1-63AAE75DE831}"/>
    <dgm:cxn modelId="{80CAECA9-2319-4A62-8FAD-D5681702BB45}" type="presParOf" srcId="{81381CCB-7800-4AA7-8096-6A3FB2BC0F03}" destId="{B74E1120-2712-449D-8786-84B311ECAF86}" srcOrd="0" destOrd="0" presId="urn:microsoft.com/office/officeart/2005/8/layout/vList2"/>
    <dgm:cxn modelId="{E98D5B63-A443-46D7-B414-6AB020B1ED2C}" type="presParOf" srcId="{81381CCB-7800-4AA7-8096-6A3FB2BC0F03}" destId="{8D4C0DA1-2FFE-43E1-9A2D-59F7B311B6D0}" srcOrd="1" destOrd="0" presId="urn:microsoft.com/office/officeart/2005/8/layout/vList2"/>
    <dgm:cxn modelId="{61968449-1979-4DF5-B10B-81ECEB62901E}" type="presParOf" srcId="{81381CCB-7800-4AA7-8096-6A3FB2BC0F03}" destId="{0191B54E-BD4A-4750-899B-DB30CD3C0178}" srcOrd="2" destOrd="0" presId="urn:microsoft.com/office/officeart/2005/8/layout/vList2"/>
    <dgm:cxn modelId="{38DA8AC7-316E-428C-AAA2-334A698CA87C}" type="presParOf" srcId="{81381CCB-7800-4AA7-8096-6A3FB2BC0F03}" destId="{BE2BA858-4437-49E3-815D-34A9DBD6983D}" srcOrd="3" destOrd="0" presId="urn:microsoft.com/office/officeart/2005/8/layout/vList2"/>
    <dgm:cxn modelId="{245E654B-FC9F-4B89-811E-1D47B2E31665}" type="presParOf" srcId="{81381CCB-7800-4AA7-8096-6A3FB2BC0F03}" destId="{37B4612B-0C2D-4964-8E5E-A1F573104885}" srcOrd="4" destOrd="0" presId="urn:microsoft.com/office/officeart/2005/8/layout/vList2"/>
    <dgm:cxn modelId="{713695CC-7BB0-4378-9381-11E0711EEF4F}" type="presParOf" srcId="{81381CCB-7800-4AA7-8096-6A3FB2BC0F03}" destId="{787F31DA-1461-4F24-A77A-B2DDD2033B0C}" srcOrd="5" destOrd="0" presId="urn:microsoft.com/office/officeart/2005/8/layout/vList2"/>
    <dgm:cxn modelId="{FCBBC3BE-7E95-4F94-B9BB-3EC1FCF236ED}" type="presParOf" srcId="{81381CCB-7800-4AA7-8096-6A3FB2BC0F03}" destId="{A58E2732-3BEC-4B22-B6E3-BD1E149B985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C6E11DA-141D-4EF4-B701-5085FD2FFDD3}"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IN"/>
        </a:p>
      </dgm:t>
    </dgm:pt>
    <dgm:pt modelId="{7008D2B5-EAF2-4D2E-83A0-50360A4F3BFC}">
      <dgm:prSet custT="1"/>
      <dgm:spPr/>
      <dgm:t>
        <a:bodyPr/>
        <a:lstStyle/>
        <a:p>
          <a:pPr rtl="0"/>
          <a:r>
            <a:rPr lang="en-IN" sz="2000" b="1" dirty="0" smtClean="0"/>
            <a:t>Bilateral Partnerships: Strategic joint calls with the UK, USA, Germany, and the EU.</a:t>
          </a:r>
          <a:endParaRPr lang="en-IN" sz="2000" b="1" dirty="0"/>
        </a:p>
      </dgm:t>
    </dgm:pt>
    <dgm:pt modelId="{6DF8F3CE-0945-4538-A206-ED6A32F61822}" type="parTrans" cxnId="{A3F6C2DF-F76A-45A8-BF96-6A3739F969C5}">
      <dgm:prSet/>
      <dgm:spPr/>
      <dgm:t>
        <a:bodyPr/>
        <a:lstStyle/>
        <a:p>
          <a:endParaRPr lang="en-IN"/>
        </a:p>
      </dgm:t>
    </dgm:pt>
    <dgm:pt modelId="{11DC73BF-92F1-4DF4-94A4-80C0E3B02B50}" type="sibTrans" cxnId="{A3F6C2DF-F76A-45A8-BF96-6A3739F969C5}">
      <dgm:prSet/>
      <dgm:spPr/>
      <dgm:t>
        <a:bodyPr/>
        <a:lstStyle/>
        <a:p>
          <a:endParaRPr lang="en-IN"/>
        </a:p>
      </dgm:t>
    </dgm:pt>
    <dgm:pt modelId="{E96EA88A-A67B-4F14-ABA4-D8752F4752AC}">
      <dgm:prSet custT="1"/>
      <dgm:spPr/>
      <dgm:t>
        <a:bodyPr/>
        <a:lstStyle/>
        <a:p>
          <a:pPr rtl="0"/>
          <a:r>
            <a:rPr lang="en-IN" sz="2000" b="1" dirty="0" smtClean="0"/>
            <a:t>Regional Leadership: * ISRF: Hosting researchers from </a:t>
          </a:r>
          <a:r>
            <a:rPr lang="en-IN" sz="2000" b="1" dirty="0" err="1" smtClean="0"/>
            <a:t>neighboring</a:t>
          </a:r>
          <a:r>
            <a:rPr lang="en-IN" sz="2000" b="1" dirty="0" smtClean="0"/>
            <a:t> Asian and African nations.</a:t>
          </a:r>
          <a:endParaRPr lang="en-IN" sz="2000" b="1" dirty="0"/>
        </a:p>
      </dgm:t>
    </dgm:pt>
    <dgm:pt modelId="{BB54D685-60F8-4B83-B095-22955F9B4D5F}" type="parTrans" cxnId="{5126BCD0-A096-4DD7-8B74-0FDC6747D85F}">
      <dgm:prSet/>
      <dgm:spPr/>
      <dgm:t>
        <a:bodyPr/>
        <a:lstStyle/>
        <a:p>
          <a:endParaRPr lang="en-IN"/>
        </a:p>
      </dgm:t>
    </dgm:pt>
    <dgm:pt modelId="{11FD04F9-47DC-476C-98C8-68C9F15F731C}" type="sibTrans" cxnId="{5126BCD0-A096-4DD7-8B74-0FDC6747D85F}">
      <dgm:prSet/>
      <dgm:spPr/>
      <dgm:t>
        <a:bodyPr/>
        <a:lstStyle/>
        <a:p>
          <a:endParaRPr lang="en-IN"/>
        </a:p>
      </dgm:t>
    </dgm:pt>
    <dgm:pt modelId="{E82DC86B-5169-4C46-BF29-3A9A73BDF846}">
      <dgm:prSet custT="1"/>
      <dgm:spPr/>
      <dgm:t>
        <a:bodyPr/>
        <a:lstStyle/>
        <a:p>
          <a:pPr rtl="0"/>
          <a:r>
            <a:rPr lang="en-IN" sz="2000" b="1" dirty="0" smtClean="0"/>
            <a:t>Global Challenges: Collaborative funding for Climate Change, Pandemic Preparedness, and Ocean Research.</a:t>
          </a:r>
          <a:endParaRPr lang="en-IN" sz="2000" b="1" dirty="0"/>
        </a:p>
      </dgm:t>
    </dgm:pt>
    <dgm:pt modelId="{F3F906A5-C34C-4F18-842A-216DBC1226E5}" type="parTrans" cxnId="{07E6B4AC-A965-4263-9D41-BF2483CB347A}">
      <dgm:prSet/>
      <dgm:spPr/>
      <dgm:t>
        <a:bodyPr/>
        <a:lstStyle/>
        <a:p>
          <a:endParaRPr lang="en-IN"/>
        </a:p>
      </dgm:t>
    </dgm:pt>
    <dgm:pt modelId="{1F99F4F9-38B6-4D5F-8A1C-E60C01F51CA6}" type="sibTrans" cxnId="{07E6B4AC-A965-4263-9D41-BF2483CB347A}">
      <dgm:prSet/>
      <dgm:spPr/>
      <dgm:t>
        <a:bodyPr/>
        <a:lstStyle/>
        <a:p>
          <a:endParaRPr lang="en-IN"/>
        </a:p>
      </dgm:t>
    </dgm:pt>
    <dgm:pt modelId="{D13A62F2-0900-43AD-8840-9A422C9A8095}" type="pres">
      <dgm:prSet presAssocID="{6C6E11DA-141D-4EF4-B701-5085FD2FFDD3}" presName="linear" presStyleCnt="0">
        <dgm:presLayoutVars>
          <dgm:animLvl val="lvl"/>
          <dgm:resizeHandles val="exact"/>
        </dgm:presLayoutVars>
      </dgm:prSet>
      <dgm:spPr/>
    </dgm:pt>
    <dgm:pt modelId="{2A1018D0-EBC6-4D78-9DFF-5D60F77997AC}" type="pres">
      <dgm:prSet presAssocID="{7008D2B5-EAF2-4D2E-83A0-50360A4F3BFC}" presName="parentText" presStyleLbl="node1" presStyleIdx="0" presStyleCnt="3">
        <dgm:presLayoutVars>
          <dgm:chMax val="0"/>
          <dgm:bulletEnabled val="1"/>
        </dgm:presLayoutVars>
      </dgm:prSet>
      <dgm:spPr/>
    </dgm:pt>
    <dgm:pt modelId="{11BA0505-77BA-4F15-947D-C52ECB7B4D0A}" type="pres">
      <dgm:prSet presAssocID="{11DC73BF-92F1-4DF4-94A4-80C0E3B02B50}" presName="spacer" presStyleCnt="0"/>
      <dgm:spPr/>
    </dgm:pt>
    <dgm:pt modelId="{42755FA8-D35D-4D2F-950F-5F3F7FAF2923}" type="pres">
      <dgm:prSet presAssocID="{E96EA88A-A67B-4F14-ABA4-D8752F4752AC}" presName="parentText" presStyleLbl="node1" presStyleIdx="1" presStyleCnt="3">
        <dgm:presLayoutVars>
          <dgm:chMax val="0"/>
          <dgm:bulletEnabled val="1"/>
        </dgm:presLayoutVars>
      </dgm:prSet>
      <dgm:spPr/>
    </dgm:pt>
    <dgm:pt modelId="{0561EC85-BD70-45DA-BC41-7C58ADEB937A}" type="pres">
      <dgm:prSet presAssocID="{11FD04F9-47DC-476C-98C8-68C9F15F731C}" presName="spacer" presStyleCnt="0"/>
      <dgm:spPr/>
    </dgm:pt>
    <dgm:pt modelId="{F8C91B5A-24E4-4337-B147-1389FA2A0426}" type="pres">
      <dgm:prSet presAssocID="{E82DC86B-5169-4C46-BF29-3A9A73BDF846}" presName="parentText" presStyleLbl="node1" presStyleIdx="2" presStyleCnt="3">
        <dgm:presLayoutVars>
          <dgm:chMax val="0"/>
          <dgm:bulletEnabled val="1"/>
        </dgm:presLayoutVars>
      </dgm:prSet>
      <dgm:spPr/>
    </dgm:pt>
  </dgm:ptLst>
  <dgm:cxnLst>
    <dgm:cxn modelId="{07E6B4AC-A965-4263-9D41-BF2483CB347A}" srcId="{6C6E11DA-141D-4EF4-B701-5085FD2FFDD3}" destId="{E82DC86B-5169-4C46-BF29-3A9A73BDF846}" srcOrd="2" destOrd="0" parTransId="{F3F906A5-C34C-4F18-842A-216DBC1226E5}" sibTransId="{1F99F4F9-38B6-4D5F-8A1C-E60C01F51CA6}"/>
    <dgm:cxn modelId="{5126BCD0-A096-4DD7-8B74-0FDC6747D85F}" srcId="{6C6E11DA-141D-4EF4-B701-5085FD2FFDD3}" destId="{E96EA88A-A67B-4F14-ABA4-D8752F4752AC}" srcOrd="1" destOrd="0" parTransId="{BB54D685-60F8-4B83-B095-22955F9B4D5F}" sibTransId="{11FD04F9-47DC-476C-98C8-68C9F15F731C}"/>
    <dgm:cxn modelId="{0EAFB48E-1091-46C2-AD20-97E4B26BC3E2}" type="presOf" srcId="{6C6E11DA-141D-4EF4-B701-5085FD2FFDD3}" destId="{D13A62F2-0900-43AD-8840-9A422C9A8095}" srcOrd="0" destOrd="0" presId="urn:microsoft.com/office/officeart/2005/8/layout/vList2"/>
    <dgm:cxn modelId="{A8293ECE-EBC6-4365-882A-D19B745E8A28}" type="presOf" srcId="{E82DC86B-5169-4C46-BF29-3A9A73BDF846}" destId="{F8C91B5A-24E4-4337-B147-1389FA2A0426}" srcOrd="0" destOrd="0" presId="urn:microsoft.com/office/officeart/2005/8/layout/vList2"/>
    <dgm:cxn modelId="{58E4C236-F883-4BB1-AC15-168738708EC7}" type="presOf" srcId="{7008D2B5-EAF2-4D2E-83A0-50360A4F3BFC}" destId="{2A1018D0-EBC6-4D78-9DFF-5D60F77997AC}" srcOrd="0" destOrd="0" presId="urn:microsoft.com/office/officeart/2005/8/layout/vList2"/>
    <dgm:cxn modelId="{A3F6C2DF-F76A-45A8-BF96-6A3739F969C5}" srcId="{6C6E11DA-141D-4EF4-B701-5085FD2FFDD3}" destId="{7008D2B5-EAF2-4D2E-83A0-50360A4F3BFC}" srcOrd="0" destOrd="0" parTransId="{6DF8F3CE-0945-4538-A206-ED6A32F61822}" sibTransId="{11DC73BF-92F1-4DF4-94A4-80C0E3B02B50}"/>
    <dgm:cxn modelId="{595DB1A8-8E4F-4A88-823D-7AC2C58AEE68}" type="presOf" srcId="{E96EA88A-A67B-4F14-ABA4-D8752F4752AC}" destId="{42755FA8-D35D-4D2F-950F-5F3F7FAF2923}" srcOrd="0" destOrd="0" presId="urn:microsoft.com/office/officeart/2005/8/layout/vList2"/>
    <dgm:cxn modelId="{AC98B1A6-9DEA-4DB9-832F-86F205C0FDFF}" type="presParOf" srcId="{D13A62F2-0900-43AD-8840-9A422C9A8095}" destId="{2A1018D0-EBC6-4D78-9DFF-5D60F77997AC}" srcOrd="0" destOrd="0" presId="urn:microsoft.com/office/officeart/2005/8/layout/vList2"/>
    <dgm:cxn modelId="{26AB4CB3-5835-4F7F-AD6D-7A353C74CA36}" type="presParOf" srcId="{D13A62F2-0900-43AD-8840-9A422C9A8095}" destId="{11BA0505-77BA-4F15-947D-C52ECB7B4D0A}" srcOrd="1" destOrd="0" presId="urn:microsoft.com/office/officeart/2005/8/layout/vList2"/>
    <dgm:cxn modelId="{15FA45ED-2809-4903-8851-828512A6A8D0}" type="presParOf" srcId="{D13A62F2-0900-43AD-8840-9A422C9A8095}" destId="{42755FA8-D35D-4D2F-950F-5F3F7FAF2923}" srcOrd="2" destOrd="0" presId="urn:microsoft.com/office/officeart/2005/8/layout/vList2"/>
    <dgm:cxn modelId="{BB6043A7-5177-40C7-B613-D61CF0594BD6}" type="presParOf" srcId="{D13A62F2-0900-43AD-8840-9A422C9A8095}" destId="{0561EC85-BD70-45DA-BC41-7C58ADEB937A}" srcOrd="3" destOrd="0" presId="urn:microsoft.com/office/officeart/2005/8/layout/vList2"/>
    <dgm:cxn modelId="{34AE603E-DE02-42BE-8C9D-3E07BB187ED3}" type="presParOf" srcId="{D13A62F2-0900-43AD-8840-9A422C9A8095}" destId="{F8C91B5A-24E4-4337-B147-1389FA2A042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2297CE5-5A40-419E-9715-CAE8910092C4}" type="doc">
      <dgm:prSet loTypeId="urn:microsoft.com/office/officeart/2005/8/layout/list1" loCatId="list" qsTypeId="urn:microsoft.com/office/officeart/2005/8/quickstyle/simple1" qsCatId="simple" csTypeId="urn:microsoft.com/office/officeart/2005/8/colors/accent2_1" csCatId="accent2"/>
      <dgm:spPr/>
      <dgm:t>
        <a:bodyPr/>
        <a:lstStyle/>
        <a:p>
          <a:endParaRPr lang="en-IN"/>
        </a:p>
      </dgm:t>
    </dgm:pt>
    <dgm:pt modelId="{C3B4C30D-EDB6-43F7-8A15-5574E99738A5}">
      <dgm:prSet custT="1"/>
      <dgm:spPr/>
      <dgm:t>
        <a:bodyPr/>
        <a:lstStyle/>
        <a:p>
          <a:pPr rtl="0"/>
          <a:r>
            <a:rPr lang="en-US" sz="2400" dirty="0" smtClean="0"/>
            <a:t>Major Research</a:t>
          </a:r>
          <a:endParaRPr lang="en-IN" sz="2400" dirty="0"/>
        </a:p>
      </dgm:t>
    </dgm:pt>
    <dgm:pt modelId="{5F93EF85-B34A-46AA-93F6-B47F6EB356AE}" type="parTrans" cxnId="{3C41CC61-732B-49BA-B825-0FB30C78715A}">
      <dgm:prSet/>
      <dgm:spPr/>
      <dgm:t>
        <a:bodyPr/>
        <a:lstStyle/>
        <a:p>
          <a:endParaRPr lang="en-IN"/>
        </a:p>
      </dgm:t>
    </dgm:pt>
    <dgm:pt modelId="{01949D1A-7C7C-4000-A074-98616655489A}" type="sibTrans" cxnId="{3C41CC61-732B-49BA-B825-0FB30C78715A}">
      <dgm:prSet/>
      <dgm:spPr/>
      <dgm:t>
        <a:bodyPr/>
        <a:lstStyle/>
        <a:p>
          <a:endParaRPr lang="en-IN"/>
        </a:p>
      </dgm:t>
    </dgm:pt>
    <dgm:pt modelId="{E72D0C8E-79BA-4AFD-83D0-A541286A7A26}">
      <dgm:prSet custT="1"/>
      <dgm:spPr/>
      <dgm:t>
        <a:bodyPr/>
        <a:lstStyle/>
        <a:p>
          <a:pPr rtl="0"/>
          <a:r>
            <a:rPr lang="en-US" sz="2400" dirty="0" smtClean="0"/>
            <a:t>Minor Research </a:t>
          </a:r>
          <a:endParaRPr lang="en-IN" sz="2400" dirty="0"/>
        </a:p>
      </dgm:t>
    </dgm:pt>
    <dgm:pt modelId="{4706836D-D6CF-409D-9FD5-84544ACF7DC1}" type="parTrans" cxnId="{B9EED856-284D-4834-A6AF-44CB1E805767}">
      <dgm:prSet/>
      <dgm:spPr/>
      <dgm:t>
        <a:bodyPr/>
        <a:lstStyle/>
        <a:p>
          <a:endParaRPr lang="en-IN"/>
        </a:p>
      </dgm:t>
    </dgm:pt>
    <dgm:pt modelId="{57353031-934D-492E-BD78-36FCDA05F57B}" type="sibTrans" cxnId="{B9EED856-284D-4834-A6AF-44CB1E805767}">
      <dgm:prSet/>
      <dgm:spPr/>
      <dgm:t>
        <a:bodyPr/>
        <a:lstStyle/>
        <a:p>
          <a:endParaRPr lang="en-IN"/>
        </a:p>
      </dgm:t>
    </dgm:pt>
    <dgm:pt modelId="{D7E96B30-629C-49BE-9796-24B9D4BF7F6F}" type="pres">
      <dgm:prSet presAssocID="{F2297CE5-5A40-419E-9715-CAE8910092C4}" presName="linear" presStyleCnt="0">
        <dgm:presLayoutVars>
          <dgm:dir/>
          <dgm:animLvl val="lvl"/>
          <dgm:resizeHandles val="exact"/>
        </dgm:presLayoutVars>
      </dgm:prSet>
      <dgm:spPr/>
      <dgm:t>
        <a:bodyPr/>
        <a:lstStyle/>
        <a:p>
          <a:endParaRPr lang="en-IN"/>
        </a:p>
      </dgm:t>
    </dgm:pt>
    <dgm:pt modelId="{2FEE7E79-67AC-4085-AFD1-CA01543DE7D1}" type="pres">
      <dgm:prSet presAssocID="{C3B4C30D-EDB6-43F7-8A15-5574E99738A5}" presName="parentLin" presStyleCnt="0"/>
      <dgm:spPr/>
    </dgm:pt>
    <dgm:pt modelId="{FCB49480-3E85-4719-B490-6D53F9B979F5}" type="pres">
      <dgm:prSet presAssocID="{C3B4C30D-EDB6-43F7-8A15-5574E99738A5}" presName="parentLeftMargin" presStyleLbl="node1" presStyleIdx="0" presStyleCnt="2"/>
      <dgm:spPr/>
      <dgm:t>
        <a:bodyPr/>
        <a:lstStyle/>
        <a:p>
          <a:endParaRPr lang="en-IN"/>
        </a:p>
      </dgm:t>
    </dgm:pt>
    <dgm:pt modelId="{31732B60-AE15-40FF-8099-09B3F3BE3650}" type="pres">
      <dgm:prSet presAssocID="{C3B4C30D-EDB6-43F7-8A15-5574E99738A5}" presName="parentText" presStyleLbl="node1" presStyleIdx="0" presStyleCnt="2">
        <dgm:presLayoutVars>
          <dgm:chMax val="0"/>
          <dgm:bulletEnabled val="1"/>
        </dgm:presLayoutVars>
      </dgm:prSet>
      <dgm:spPr/>
      <dgm:t>
        <a:bodyPr/>
        <a:lstStyle/>
        <a:p>
          <a:endParaRPr lang="en-IN"/>
        </a:p>
      </dgm:t>
    </dgm:pt>
    <dgm:pt modelId="{58131C73-3686-408D-A3FC-B86F7470E267}" type="pres">
      <dgm:prSet presAssocID="{C3B4C30D-EDB6-43F7-8A15-5574E99738A5}" presName="negativeSpace" presStyleCnt="0"/>
      <dgm:spPr/>
    </dgm:pt>
    <dgm:pt modelId="{FDB6863A-78B0-4198-9C01-5B6B7D719E00}" type="pres">
      <dgm:prSet presAssocID="{C3B4C30D-EDB6-43F7-8A15-5574E99738A5}" presName="childText" presStyleLbl="conFgAcc1" presStyleIdx="0" presStyleCnt="2">
        <dgm:presLayoutVars>
          <dgm:bulletEnabled val="1"/>
        </dgm:presLayoutVars>
      </dgm:prSet>
      <dgm:spPr/>
    </dgm:pt>
    <dgm:pt modelId="{4366A431-2E15-4E1E-B910-052C3A785A0B}" type="pres">
      <dgm:prSet presAssocID="{01949D1A-7C7C-4000-A074-98616655489A}" presName="spaceBetweenRectangles" presStyleCnt="0"/>
      <dgm:spPr/>
    </dgm:pt>
    <dgm:pt modelId="{9F8CE00E-6BBB-485D-95FF-04BC10990B81}" type="pres">
      <dgm:prSet presAssocID="{E72D0C8E-79BA-4AFD-83D0-A541286A7A26}" presName="parentLin" presStyleCnt="0"/>
      <dgm:spPr/>
    </dgm:pt>
    <dgm:pt modelId="{AD9002BE-55E7-4290-99BC-4E8D8172DC2F}" type="pres">
      <dgm:prSet presAssocID="{E72D0C8E-79BA-4AFD-83D0-A541286A7A26}" presName="parentLeftMargin" presStyleLbl="node1" presStyleIdx="0" presStyleCnt="2"/>
      <dgm:spPr/>
      <dgm:t>
        <a:bodyPr/>
        <a:lstStyle/>
        <a:p>
          <a:endParaRPr lang="en-IN"/>
        </a:p>
      </dgm:t>
    </dgm:pt>
    <dgm:pt modelId="{10D04757-0CF3-485E-BEA0-586A0F354A1B}" type="pres">
      <dgm:prSet presAssocID="{E72D0C8E-79BA-4AFD-83D0-A541286A7A26}" presName="parentText" presStyleLbl="node1" presStyleIdx="1" presStyleCnt="2">
        <dgm:presLayoutVars>
          <dgm:chMax val="0"/>
          <dgm:bulletEnabled val="1"/>
        </dgm:presLayoutVars>
      </dgm:prSet>
      <dgm:spPr/>
      <dgm:t>
        <a:bodyPr/>
        <a:lstStyle/>
        <a:p>
          <a:endParaRPr lang="en-IN"/>
        </a:p>
      </dgm:t>
    </dgm:pt>
    <dgm:pt modelId="{40E56318-DC2C-45C4-BE79-8D3AFBBC4BFC}" type="pres">
      <dgm:prSet presAssocID="{E72D0C8E-79BA-4AFD-83D0-A541286A7A26}" presName="negativeSpace" presStyleCnt="0"/>
      <dgm:spPr/>
    </dgm:pt>
    <dgm:pt modelId="{6057D198-C061-41D2-8AC4-298F34F2555F}" type="pres">
      <dgm:prSet presAssocID="{E72D0C8E-79BA-4AFD-83D0-A541286A7A26}" presName="childText" presStyleLbl="conFgAcc1" presStyleIdx="1" presStyleCnt="2">
        <dgm:presLayoutVars>
          <dgm:bulletEnabled val="1"/>
        </dgm:presLayoutVars>
      </dgm:prSet>
      <dgm:spPr/>
    </dgm:pt>
  </dgm:ptLst>
  <dgm:cxnLst>
    <dgm:cxn modelId="{0F8F5D2A-6943-4E44-B666-2D22375331C5}" type="presOf" srcId="{C3B4C30D-EDB6-43F7-8A15-5574E99738A5}" destId="{FCB49480-3E85-4719-B490-6D53F9B979F5}" srcOrd="0" destOrd="0" presId="urn:microsoft.com/office/officeart/2005/8/layout/list1"/>
    <dgm:cxn modelId="{A377AF0C-31BD-4D7B-B119-3A65F7A9C69E}" type="presOf" srcId="{E72D0C8E-79BA-4AFD-83D0-A541286A7A26}" destId="{10D04757-0CF3-485E-BEA0-586A0F354A1B}" srcOrd="1" destOrd="0" presId="urn:microsoft.com/office/officeart/2005/8/layout/list1"/>
    <dgm:cxn modelId="{4569E138-47FC-4A2C-9465-6FB1697E2BE0}" type="presOf" srcId="{E72D0C8E-79BA-4AFD-83D0-A541286A7A26}" destId="{AD9002BE-55E7-4290-99BC-4E8D8172DC2F}" srcOrd="0" destOrd="0" presId="urn:microsoft.com/office/officeart/2005/8/layout/list1"/>
    <dgm:cxn modelId="{0C897371-48E9-4782-8911-E7DB026CC67C}" type="presOf" srcId="{F2297CE5-5A40-419E-9715-CAE8910092C4}" destId="{D7E96B30-629C-49BE-9796-24B9D4BF7F6F}" srcOrd="0" destOrd="0" presId="urn:microsoft.com/office/officeart/2005/8/layout/list1"/>
    <dgm:cxn modelId="{B9EED856-284D-4834-A6AF-44CB1E805767}" srcId="{F2297CE5-5A40-419E-9715-CAE8910092C4}" destId="{E72D0C8E-79BA-4AFD-83D0-A541286A7A26}" srcOrd="1" destOrd="0" parTransId="{4706836D-D6CF-409D-9FD5-84544ACF7DC1}" sibTransId="{57353031-934D-492E-BD78-36FCDA05F57B}"/>
    <dgm:cxn modelId="{3C41CC61-732B-49BA-B825-0FB30C78715A}" srcId="{F2297CE5-5A40-419E-9715-CAE8910092C4}" destId="{C3B4C30D-EDB6-43F7-8A15-5574E99738A5}" srcOrd="0" destOrd="0" parTransId="{5F93EF85-B34A-46AA-93F6-B47F6EB356AE}" sibTransId="{01949D1A-7C7C-4000-A074-98616655489A}"/>
    <dgm:cxn modelId="{8A0ACD9B-85EB-4D5B-973B-4E6326ED3801}" type="presOf" srcId="{C3B4C30D-EDB6-43F7-8A15-5574E99738A5}" destId="{31732B60-AE15-40FF-8099-09B3F3BE3650}" srcOrd="1" destOrd="0" presId="urn:microsoft.com/office/officeart/2005/8/layout/list1"/>
    <dgm:cxn modelId="{064FD422-FE55-44C9-995F-387BF5F3EC37}" type="presParOf" srcId="{D7E96B30-629C-49BE-9796-24B9D4BF7F6F}" destId="{2FEE7E79-67AC-4085-AFD1-CA01543DE7D1}" srcOrd="0" destOrd="0" presId="urn:microsoft.com/office/officeart/2005/8/layout/list1"/>
    <dgm:cxn modelId="{B1545A37-A022-4D7E-9631-3094E265663A}" type="presParOf" srcId="{2FEE7E79-67AC-4085-AFD1-CA01543DE7D1}" destId="{FCB49480-3E85-4719-B490-6D53F9B979F5}" srcOrd="0" destOrd="0" presId="urn:microsoft.com/office/officeart/2005/8/layout/list1"/>
    <dgm:cxn modelId="{21F7ACBC-6B04-43E0-8CB5-7821F36E77AE}" type="presParOf" srcId="{2FEE7E79-67AC-4085-AFD1-CA01543DE7D1}" destId="{31732B60-AE15-40FF-8099-09B3F3BE3650}" srcOrd="1" destOrd="0" presId="urn:microsoft.com/office/officeart/2005/8/layout/list1"/>
    <dgm:cxn modelId="{04672EEF-9575-4E64-92EE-3F8474C4607A}" type="presParOf" srcId="{D7E96B30-629C-49BE-9796-24B9D4BF7F6F}" destId="{58131C73-3686-408D-A3FC-B86F7470E267}" srcOrd="1" destOrd="0" presId="urn:microsoft.com/office/officeart/2005/8/layout/list1"/>
    <dgm:cxn modelId="{895E8F9C-3C0D-49DA-A201-E60F4F8ADDAA}" type="presParOf" srcId="{D7E96B30-629C-49BE-9796-24B9D4BF7F6F}" destId="{FDB6863A-78B0-4198-9C01-5B6B7D719E00}" srcOrd="2" destOrd="0" presId="urn:microsoft.com/office/officeart/2005/8/layout/list1"/>
    <dgm:cxn modelId="{5C73D041-621F-4430-A703-C336D9048417}" type="presParOf" srcId="{D7E96B30-629C-49BE-9796-24B9D4BF7F6F}" destId="{4366A431-2E15-4E1E-B910-052C3A785A0B}" srcOrd="3" destOrd="0" presId="urn:microsoft.com/office/officeart/2005/8/layout/list1"/>
    <dgm:cxn modelId="{66C03CF5-733A-4688-A01E-3C5682FBA76D}" type="presParOf" srcId="{D7E96B30-629C-49BE-9796-24B9D4BF7F6F}" destId="{9F8CE00E-6BBB-485D-95FF-04BC10990B81}" srcOrd="4" destOrd="0" presId="urn:microsoft.com/office/officeart/2005/8/layout/list1"/>
    <dgm:cxn modelId="{03CB42B3-4D12-4C1D-85F4-B29ADB6B92C0}" type="presParOf" srcId="{9F8CE00E-6BBB-485D-95FF-04BC10990B81}" destId="{AD9002BE-55E7-4290-99BC-4E8D8172DC2F}" srcOrd="0" destOrd="0" presId="urn:microsoft.com/office/officeart/2005/8/layout/list1"/>
    <dgm:cxn modelId="{6BE92F93-C5A2-4D09-A87A-5B26F0AFC0CF}" type="presParOf" srcId="{9F8CE00E-6BBB-485D-95FF-04BC10990B81}" destId="{10D04757-0CF3-485E-BEA0-586A0F354A1B}" srcOrd="1" destOrd="0" presId="urn:microsoft.com/office/officeart/2005/8/layout/list1"/>
    <dgm:cxn modelId="{42A386D8-1238-4E12-9AB1-DB6FE58A0E13}" type="presParOf" srcId="{D7E96B30-629C-49BE-9796-24B9D4BF7F6F}" destId="{40E56318-DC2C-45C4-BE79-8D3AFBBC4BFC}" srcOrd="5" destOrd="0" presId="urn:microsoft.com/office/officeart/2005/8/layout/list1"/>
    <dgm:cxn modelId="{ADB88657-CD50-4959-9068-569B1C899D77}" type="presParOf" srcId="{D7E96B30-629C-49BE-9796-24B9D4BF7F6F}" destId="{6057D198-C061-41D2-8AC4-298F34F2555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A1D4474B-7B8E-42F2-8777-B7EF041CC071}" type="doc">
      <dgm:prSet loTypeId="urn:microsoft.com/office/officeart/2005/8/layout/vList2" loCatId="list" qsTypeId="urn:microsoft.com/office/officeart/2005/8/quickstyle/simple1" qsCatId="simple" csTypeId="urn:microsoft.com/office/officeart/2005/8/colors/accent2_1" csCatId="accent2"/>
      <dgm:spPr/>
      <dgm:t>
        <a:bodyPr/>
        <a:lstStyle/>
        <a:p>
          <a:endParaRPr lang="en-IN"/>
        </a:p>
      </dgm:t>
    </dgm:pt>
    <dgm:pt modelId="{B2B7B6F1-585A-458E-B0C1-2FB111D14A92}">
      <dgm:prSet custT="1"/>
      <dgm:spPr/>
      <dgm:t>
        <a:bodyPr/>
        <a:lstStyle/>
        <a:p>
          <a:pPr rtl="0"/>
          <a:r>
            <a:rPr lang="en-IN" sz="2000" b="1" dirty="0" smtClean="0">
              <a:solidFill>
                <a:srgbClr val="0070C0"/>
              </a:solidFill>
            </a:rPr>
            <a:t>IACDE Research Grant: (Indian Association of Conservative Dentistry and </a:t>
          </a:r>
          <a:r>
            <a:rPr lang="en-IN" sz="2000" b="1" dirty="0" err="1" smtClean="0">
              <a:solidFill>
                <a:srgbClr val="0070C0"/>
              </a:solidFill>
            </a:rPr>
            <a:t>Endodontics</a:t>
          </a:r>
          <a:r>
            <a:rPr lang="en-IN" sz="2000" b="1" dirty="0" smtClean="0">
              <a:solidFill>
                <a:srgbClr val="0070C0"/>
              </a:solidFill>
            </a:rPr>
            <a:t>).</a:t>
          </a:r>
          <a:endParaRPr lang="en-IN" sz="2000" b="1" dirty="0">
            <a:solidFill>
              <a:srgbClr val="0070C0"/>
            </a:solidFill>
          </a:endParaRPr>
        </a:p>
      </dgm:t>
    </dgm:pt>
    <dgm:pt modelId="{C1FDD74C-9CC6-4116-9C0E-9678565C41A2}" type="parTrans" cxnId="{2B08B055-2270-4170-9DB1-378D6A1C5021}">
      <dgm:prSet/>
      <dgm:spPr/>
      <dgm:t>
        <a:bodyPr/>
        <a:lstStyle/>
        <a:p>
          <a:endParaRPr lang="en-IN"/>
        </a:p>
      </dgm:t>
    </dgm:pt>
    <dgm:pt modelId="{17C2944B-ADFC-4676-A61F-D03A483C2247}" type="sibTrans" cxnId="{2B08B055-2270-4170-9DB1-378D6A1C5021}">
      <dgm:prSet/>
      <dgm:spPr/>
      <dgm:t>
        <a:bodyPr/>
        <a:lstStyle/>
        <a:p>
          <a:endParaRPr lang="en-IN"/>
        </a:p>
      </dgm:t>
    </dgm:pt>
    <dgm:pt modelId="{C59E5283-06C9-43EE-8EFD-D41EBD35FFD3}">
      <dgm:prSet custT="1"/>
      <dgm:spPr/>
      <dgm:t>
        <a:bodyPr/>
        <a:lstStyle/>
        <a:p>
          <a:pPr rtl="0"/>
          <a:r>
            <a:rPr lang="en-IN" sz="2000" b="1" dirty="0" smtClean="0">
              <a:solidFill>
                <a:srgbClr val="0070C0"/>
              </a:solidFill>
            </a:rPr>
            <a:t>ISPPD Research Assistance Grant: (Indian Society of </a:t>
          </a:r>
          <a:r>
            <a:rPr lang="en-IN" sz="2000" b="1" dirty="0" err="1" smtClean="0">
              <a:solidFill>
                <a:srgbClr val="0070C0"/>
              </a:solidFill>
            </a:rPr>
            <a:t>Pedodontics</a:t>
          </a:r>
          <a:r>
            <a:rPr lang="en-IN" sz="2000" b="1" dirty="0" smtClean="0">
              <a:solidFill>
                <a:srgbClr val="0070C0"/>
              </a:solidFill>
            </a:rPr>
            <a:t> and Preventive Dentistry).</a:t>
          </a:r>
          <a:endParaRPr lang="en-IN" sz="2000" b="1" dirty="0">
            <a:solidFill>
              <a:srgbClr val="0070C0"/>
            </a:solidFill>
          </a:endParaRPr>
        </a:p>
      </dgm:t>
    </dgm:pt>
    <dgm:pt modelId="{12A0DEEB-D9AF-49BE-ACB3-2B341EBE2EE3}" type="parTrans" cxnId="{844BE441-2D67-4B2E-84CE-5392E920F402}">
      <dgm:prSet/>
      <dgm:spPr/>
      <dgm:t>
        <a:bodyPr/>
        <a:lstStyle/>
        <a:p>
          <a:endParaRPr lang="en-IN"/>
        </a:p>
      </dgm:t>
    </dgm:pt>
    <dgm:pt modelId="{70D53892-CF7C-46FE-B00C-300F4EBB295C}" type="sibTrans" cxnId="{844BE441-2D67-4B2E-84CE-5392E920F402}">
      <dgm:prSet/>
      <dgm:spPr/>
      <dgm:t>
        <a:bodyPr/>
        <a:lstStyle/>
        <a:p>
          <a:endParaRPr lang="en-IN"/>
        </a:p>
      </dgm:t>
    </dgm:pt>
    <dgm:pt modelId="{0AD22D60-7049-4412-B853-5EBBF81C0C4D}">
      <dgm:prSet custT="1"/>
      <dgm:spPr/>
      <dgm:t>
        <a:bodyPr/>
        <a:lstStyle/>
        <a:p>
          <a:pPr rtl="0"/>
          <a:r>
            <a:rPr lang="en-IN" sz="2000" b="1" dirty="0" smtClean="0">
              <a:solidFill>
                <a:srgbClr val="0070C0"/>
              </a:solidFill>
            </a:rPr>
            <a:t>ISO Research Grant: (Indian Society of Orthodontics)</a:t>
          </a:r>
          <a:endParaRPr lang="en-IN" sz="2000" b="1" dirty="0">
            <a:solidFill>
              <a:srgbClr val="0070C0"/>
            </a:solidFill>
          </a:endParaRPr>
        </a:p>
      </dgm:t>
    </dgm:pt>
    <dgm:pt modelId="{682F2936-47E2-4719-82E6-D11A21838839}" type="parTrans" cxnId="{DDC02293-4D55-40E6-9045-E8045C850889}">
      <dgm:prSet/>
      <dgm:spPr/>
      <dgm:t>
        <a:bodyPr/>
        <a:lstStyle/>
        <a:p>
          <a:endParaRPr lang="en-IN"/>
        </a:p>
      </dgm:t>
    </dgm:pt>
    <dgm:pt modelId="{95AC3855-82E1-4F08-9643-728D54281267}" type="sibTrans" cxnId="{DDC02293-4D55-40E6-9045-E8045C850889}">
      <dgm:prSet/>
      <dgm:spPr/>
      <dgm:t>
        <a:bodyPr/>
        <a:lstStyle/>
        <a:p>
          <a:endParaRPr lang="en-IN"/>
        </a:p>
      </dgm:t>
    </dgm:pt>
    <dgm:pt modelId="{1E27180C-BAC4-488A-92D0-A6F0DDE65C83}" type="pres">
      <dgm:prSet presAssocID="{A1D4474B-7B8E-42F2-8777-B7EF041CC071}" presName="linear" presStyleCnt="0">
        <dgm:presLayoutVars>
          <dgm:animLvl val="lvl"/>
          <dgm:resizeHandles val="exact"/>
        </dgm:presLayoutVars>
      </dgm:prSet>
      <dgm:spPr/>
    </dgm:pt>
    <dgm:pt modelId="{5B9F46BC-1371-4345-842A-EDC82F74A1CB}" type="pres">
      <dgm:prSet presAssocID="{B2B7B6F1-585A-458E-B0C1-2FB111D14A92}" presName="parentText" presStyleLbl="node1" presStyleIdx="0" presStyleCnt="3">
        <dgm:presLayoutVars>
          <dgm:chMax val="0"/>
          <dgm:bulletEnabled val="1"/>
        </dgm:presLayoutVars>
      </dgm:prSet>
      <dgm:spPr/>
    </dgm:pt>
    <dgm:pt modelId="{801D0E48-B1E8-47E9-9D06-703A3E22AB77}" type="pres">
      <dgm:prSet presAssocID="{17C2944B-ADFC-4676-A61F-D03A483C2247}" presName="spacer" presStyleCnt="0"/>
      <dgm:spPr/>
    </dgm:pt>
    <dgm:pt modelId="{9C8F4990-55B7-4AD6-AEF0-B766EB015D2F}" type="pres">
      <dgm:prSet presAssocID="{C59E5283-06C9-43EE-8EFD-D41EBD35FFD3}" presName="parentText" presStyleLbl="node1" presStyleIdx="1" presStyleCnt="3">
        <dgm:presLayoutVars>
          <dgm:chMax val="0"/>
          <dgm:bulletEnabled val="1"/>
        </dgm:presLayoutVars>
      </dgm:prSet>
      <dgm:spPr/>
    </dgm:pt>
    <dgm:pt modelId="{DDD6A062-E25E-4954-A795-55592BCF604A}" type="pres">
      <dgm:prSet presAssocID="{70D53892-CF7C-46FE-B00C-300F4EBB295C}" presName="spacer" presStyleCnt="0"/>
      <dgm:spPr/>
    </dgm:pt>
    <dgm:pt modelId="{415101F0-ADEE-47F7-AADC-F647FF08EC2E}" type="pres">
      <dgm:prSet presAssocID="{0AD22D60-7049-4412-B853-5EBBF81C0C4D}" presName="parentText" presStyleLbl="node1" presStyleIdx="2" presStyleCnt="3">
        <dgm:presLayoutVars>
          <dgm:chMax val="0"/>
          <dgm:bulletEnabled val="1"/>
        </dgm:presLayoutVars>
      </dgm:prSet>
      <dgm:spPr/>
    </dgm:pt>
  </dgm:ptLst>
  <dgm:cxnLst>
    <dgm:cxn modelId="{9E9A80B1-F580-4653-8612-94270D54004E}" type="presOf" srcId="{C59E5283-06C9-43EE-8EFD-D41EBD35FFD3}" destId="{9C8F4990-55B7-4AD6-AEF0-B766EB015D2F}" srcOrd="0" destOrd="0" presId="urn:microsoft.com/office/officeart/2005/8/layout/vList2"/>
    <dgm:cxn modelId="{696C75AA-3D21-4C61-B244-3AC886857675}" type="presOf" srcId="{A1D4474B-7B8E-42F2-8777-B7EF041CC071}" destId="{1E27180C-BAC4-488A-92D0-A6F0DDE65C83}" srcOrd="0" destOrd="0" presId="urn:microsoft.com/office/officeart/2005/8/layout/vList2"/>
    <dgm:cxn modelId="{2B08B055-2270-4170-9DB1-378D6A1C5021}" srcId="{A1D4474B-7B8E-42F2-8777-B7EF041CC071}" destId="{B2B7B6F1-585A-458E-B0C1-2FB111D14A92}" srcOrd="0" destOrd="0" parTransId="{C1FDD74C-9CC6-4116-9C0E-9678565C41A2}" sibTransId="{17C2944B-ADFC-4676-A61F-D03A483C2247}"/>
    <dgm:cxn modelId="{6FEBE528-4B21-415D-B7A4-1164478E546D}" type="presOf" srcId="{0AD22D60-7049-4412-B853-5EBBF81C0C4D}" destId="{415101F0-ADEE-47F7-AADC-F647FF08EC2E}" srcOrd="0" destOrd="0" presId="urn:microsoft.com/office/officeart/2005/8/layout/vList2"/>
    <dgm:cxn modelId="{844BE441-2D67-4B2E-84CE-5392E920F402}" srcId="{A1D4474B-7B8E-42F2-8777-B7EF041CC071}" destId="{C59E5283-06C9-43EE-8EFD-D41EBD35FFD3}" srcOrd="1" destOrd="0" parTransId="{12A0DEEB-D9AF-49BE-ACB3-2B341EBE2EE3}" sibTransId="{70D53892-CF7C-46FE-B00C-300F4EBB295C}"/>
    <dgm:cxn modelId="{39D9EDE9-F6CE-4210-85A4-13006A1C99AF}" type="presOf" srcId="{B2B7B6F1-585A-458E-B0C1-2FB111D14A92}" destId="{5B9F46BC-1371-4345-842A-EDC82F74A1CB}" srcOrd="0" destOrd="0" presId="urn:microsoft.com/office/officeart/2005/8/layout/vList2"/>
    <dgm:cxn modelId="{DDC02293-4D55-40E6-9045-E8045C850889}" srcId="{A1D4474B-7B8E-42F2-8777-B7EF041CC071}" destId="{0AD22D60-7049-4412-B853-5EBBF81C0C4D}" srcOrd="2" destOrd="0" parTransId="{682F2936-47E2-4719-82E6-D11A21838839}" sibTransId="{95AC3855-82E1-4F08-9643-728D54281267}"/>
    <dgm:cxn modelId="{867DF520-4947-4729-A210-1CC8F078049F}" type="presParOf" srcId="{1E27180C-BAC4-488A-92D0-A6F0DDE65C83}" destId="{5B9F46BC-1371-4345-842A-EDC82F74A1CB}" srcOrd="0" destOrd="0" presId="urn:microsoft.com/office/officeart/2005/8/layout/vList2"/>
    <dgm:cxn modelId="{2DE2FDDE-B281-4BCC-805C-4CE209884C40}" type="presParOf" srcId="{1E27180C-BAC4-488A-92D0-A6F0DDE65C83}" destId="{801D0E48-B1E8-47E9-9D06-703A3E22AB77}" srcOrd="1" destOrd="0" presId="urn:microsoft.com/office/officeart/2005/8/layout/vList2"/>
    <dgm:cxn modelId="{06C47B97-33CA-40FC-9049-2B7517D18496}" type="presParOf" srcId="{1E27180C-BAC4-488A-92D0-A6F0DDE65C83}" destId="{9C8F4990-55B7-4AD6-AEF0-B766EB015D2F}" srcOrd="2" destOrd="0" presId="urn:microsoft.com/office/officeart/2005/8/layout/vList2"/>
    <dgm:cxn modelId="{4EA8813B-E4B2-4EB4-A5C3-2E906F598657}" type="presParOf" srcId="{1E27180C-BAC4-488A-92D0-A6F0DDE65C83}" destId="{DDD6A062-E25E-4954-A795-55592BCF604A}" srcOrd="3" destOrd="0" presId="urn:microsoft.com/office/officeart/2005/8/layout/vList2"/>
    <dgm:cxn modelId="{0644FFED-756C-4DEC-864B-C1BFFC267B92}" type="presParOf" srcId="{1E27180C-BAC4-488A-92D0-A6F0DDE65C83}" destId="{415101F0-ADEE-47F7-AADC-F647FF08EC2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AD748-353F-4DC8-9C81-CA2E7A9E525B}">
      <dsp:nvSpPr>
        <dsp:cNvPr id="0" name=""/>
        <dsp:cNvSpPr/>
      </dsp:nvSpPr>
      <dsp:spPr>
        <a:xfrm>
          <a:off x="40499" y="1765701"/>
          <a:ext cx="2597688" cy="2597688"/>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Overview of Various Schemes</a:t>
          </a:r>
          <a:endParaRPr lang="en-IN" sz="2600" b="1" kern="1200" dirty="0"/>
        </a:p>
      </dsp:txBody>
      <dsp:txXfrm>
        <a:off x="403239" y="2072025"/>
        <a:ext cx="1497766" cy="1985041"/>
      </dsp:txXfrm>
    </dsp:sp>
    <dsp:sp modelId="{B4E5E5E1-C62D-48C7-B07E-76F43DFDDAE4}">
      <dsp:nvSpPr>
        <dsp:cNvPr id="0" name=""/>
        <dsp:cNvSpPr/>
      </dsp:nvSpPr>
      <dsp:spPr>
        <a:xfrm>
          <a:off x="1977519" y="1819811"/>
          <a:ext cx="2597688" cy="2597688"/>
        </a:xfrm>
        <a:prstGeom prst="ellipse">
          <a:avLst/>
        </a:prstGeom>
        <a:solidFill>
          <a:schemeClr val="accent2">
            <a:alpha val="50000"/>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rtl="0">
            <a:lnSpc>
              <a:spcPct val="90000"/>
            </a:lnSpc>
            <a:spcBef>
              <a:spcPct val="0"/>
            </a:spcBef>
            <a:spcAft>
              <a:spcPct val="35000"/>
            </a:spcAft>
          </a:pPr>
          <a:r>
            <a:rPr lang="en-US" sz="2600" b="1" kern="1200" dirty="0" smtClean="0"/>
            <a:t>Research Funding Agencies</a:t>
          </a:r>
          <a:endParaRPr lang="en-IN" sz="2600" b="1" kern="1200" dirty="0"/>
        </a:p>
      </dsp:txBody>
      <dsp:txXfrm>
        <a:off x="2714701" y="2126135"/>
        <a:ext cx="1497766" cy="1985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B8945-D939-4F89-AC11-AB9FB669C890}">
      <dsp:nvSpPr>
        <dsp:cNvPr id="0" name=""/>
        <dsp:cNvSpPr/>
      </dsp:nvSpPr>
      <dsp:spPr>
        <a:xfrm>
          <a:off x="-6374306" y="-975738"/>
          <a:ext cx="7592980" cy="7592980"/>
        </a:xfrm>
        <a:prstGeom prst="blockArc">
          <a:avLst>
            <a:gd name="adj1" fmla="val 18900000"/>
            <a:gd name="adj2" fmla="val 2700000"/>
            <a:gd name="adj3" fmla="val 284"/>
          </a:avLst>
        </a:pr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2D48A6-BDD0-4450-9E3C-AF988626E20F}">
      <dsp:nvSpPr>
        <dsp:cNvPr id="0" name=""/>
        <dsp:cNvSpPr/>
      </dsp:nvSpPr>
      <dsp:spPr>
        <a:xfrm>
          <a:off x="395751" y="144017"/>
          <a:ext cx="7953870" cy="7375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rtl="0">
            <a:lnSpc>
              <a:spcPct val="90000"/>
            </a:lnSpc>
            <a:spcBef>
              <a:spcPct val="0"/>
            </a:spcBef>
            <a:spcAft>
              <a:spcPct val="35000"/>
            </a:spcAft>
          </a:pPr>
          <a:r>
            <a:rPr lang="en-IN" sz="1800" b="1" kern="1200" dirty="0" smtClean="0"/>
            <a:t>Indian Council of Medical Research (ICMR) &amp;</a:t>
          </a:r>
        </a:p>
        <a:p>
          <a:pPr lvl="0" algn="ctr" defTabSz="800100" rtl="0">
            <a:lnSpc>
              <a:spcPct val="90000"/>
            </a:lnSpc>
            <a:spcBef>
              <a:spcPct val="0"/>
            </a:spcBef>
            <a:spcAft>
              <a:spcPct val="35000"/>
            </a:spcAft>
          </a:pPr>
          <a:r>
            <a:rPr lang="en-IN" sz="1800" b="1" kern="1200" dirty="0" smtClean="0"/>
            <a:t> Department of Health Research (DHR) </a:t>
          </a:r>
          <a:endParaRPr lang="en-IN" sz="1800" kern="1200" dirty="0"/>
        </a:p>
      </dsp:txBody>
      <dsp:txXfrm>
        <a:off x="395751" y="144017"/>
        <a:ext cx="7953870" cy="737590"/>
      </dsp:txXfrm>
    </dsp:sp>
    <dsp:sp modelId="{5CC10D51-B7FC-41C5-928A-055160CD8039}">
      <dsp:nvSpPr>
        <dsp:cNvPr id="0" name=""/>
        <dsp:cNvSpPr/>
      </dsp:nvSpPr>
      <dsp:spPr>
        <a:xfrm>
          <a:off x="75314" y="192375"/>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B87FD8-A326-46A3-838F-5FDAD89D3BD4}">
      <dsp:nvSpPr>
        <dsp:cNvPr id="0" name=""/>
        <dsp:cNvSpPr/>
      </dsp:nvSpPr>
      <dsp:spPr>
        <a:xfrm>
          <a:off x="860047" y="1025963"/>
          <a:ext cx="7489574" cy="5126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rtl="0">
            <a:lnSpc>
              <a:spcPct val="90000"/>
            </a:lnSpc>
            <a:spcBef>
              <a:spcPct val="0"/>
            </a:spcBef>
            <a:spcAft>
              <a:spcPct val="35000"/>
            </a:spcAft>
          </a:pPr>
          <a:r>
            <a:rPr lang="en-IN" sz="1800" b="1" kern="1200" dirty="0" smtClean="0"/>
            <a:t>Science and Engineering Research Board (SERB) </a:t>
          </a:r>
          <a:endParaRPr lang="en-IN" sz="1800" kern="1200" dirty="0"/>
        </a:p>
      </dsp:txBody>
      <dsp:txXfrm>
        <a:off x="860047" y="1025963"/>
        <a:ext cx="7489574" cy="512699"/>
      </dsp:txXfrm>
    </dsp:sp>
    <dsp:sp modelId="{12360552-9C40-418A-98FC-4D785301AF72}">
      <dsp:nvSpPr>
        <dsp:cNvPr id="0" name=""/>
        <dsp:cNvSpPr/>
      </dsp:nvSpPr>
      <dsp:spPr>
        <a:xfrm>
          <a:off x="539609" y="961876"/>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DA5460-33B9-48A2-B672-7908FC1D3EA7}">
      <dsp:nvSpPr>
        <dsp:cNvPr id="0" name=""/>
        <dsp:cNvSpPr/>
      </dsp:nvSpPr>
      <dsp:spPr>
        <a:xfrm>
          <a:off x="1114478" y="1794900"/>
          <a:ext cx="7235143" cy="5126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rtl="0">
            <a:lnSpc>
              <a:spcPct val="90000"/>
            </a:lnSpc>
            <a:spcBef>
              <a:spcPct val="0"/>
            </a:spcBef>
            <a:spcAft>
              <a:spcPct val="35000"/>
            </a:spcAft>
          </a:pPr>
          <a:r>
            <a:rPr lang="en-IN" sz="1800" b="1" kern="1200" dirty="0" smtClean="0"/>
            <a:t>Department of Science and Technology (DST) </a:t>
          </a:r>
          <a:endParaRPr lang="en-IN" sz="1800" kern="1200" dirty="0"/>
        </a:p>
      </dsp:txBody>
      <dsp:txXfrm>
        <a:off x="1114478" y="1794900"/>
        <a:ext cx="7235143" cy="512699"/>
      </dsp:txXfrm>
    </dsp:sp>
    <dsp:sp modelId="{312F1603-F550-4F30-9B91-4EE0510FDD80}">
      <dsp:nvSpPr>
        <dsp:cNvPr id="0" name=""/>
        <dsp:cNvSpPr/>
      </dsp:nvSpPr>
      <dsp:spPr>
        <a:xfrm>
          <a:off x="794041" y="1730813"/>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C5D578-D729-4AAD-921A-653C39B25B15}">
      <dsp:nvSpPr>
        <dsp:cNvPr id="0" name=""/>
        <dsp:cNvSpPr/>
      </dsp:nvSpPr>
      <dsp:spPr>
        <a:xfrm>
          <a:off x="1195716" y="2564401"/>
          <a:ext cx="7153905" cy="5126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rtl="0">
            <a:lnSpc>
              <a:spcPct val="90000"/>
            </a:lnSpc>
            <a:spcBef>
              <a:spcPct val="0"/>
            </a:spcBef>
            <a:spcAft>
              <a:spcPct val="35000"/>
            </a:spcAft>
          </a:pPr>
          <a:r>
            <a:rPr lang="en-IN" sz="1800" b="1" kern="1200" dirty="0" smtClean="0"/>
            <a:t>Department of Biotechnology (BIRAC)</a:t>
          </a:r>
          <a:endParaRPr lang="en-IN" sz="1800" kern="1200" dirty="0"/>
        </a:p>
      </dsp:txBody>
      <dsp:txXfrm>
        <a:off x="1195716" y="2564401"/>
        <a:ext cx="7153905" cy="512699"/>
      </dsp:txXfrm>
    </dsp:sp>
    <dsp:sp modelId="{2F6E9CFA-275C-413E-A461-C5E2E94D6B37}">
      <dsp:nvSpPr>
        <dsp:cNvPr id="0" name=""/>
        <dsp:cNvSpPr/>
      </dsp:nvSpPr>
      <dsp:spPr>
        <a:xfrm>
          <a:off x="875279" y="2500314"/>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264AA0-FEF7-498D-9108-6CEAC35613DE}">
      <dsp:nvSpPr>
        <dsp:cNvPr id="0" name=""/>
        <dsp:cNvSpPr/>
      </dsp:nvSpPr>
      <dsp:spPr>
        <a:xfrm>
          <a:off x="1114478" y="3333902"/>
          <a:ext cx="7235143" cy="5126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a:lnSpc>
              <a:spcPct val="90000"/>
            </a:lnSpc>
            <a:spcBef>
              <a:spcPct val="0"/>
            </a:spcBef>
            <a:spcAft>
              <a:spcPct val="35000"/>
            </a:spcAft>
          </a:pPr>
          <a:r>
            <a:rPr lang="en-IN" sz="1800" b="1" kern="1200" dirty="0" smtClean="0"/>
            <a:t>University Grants Commission (UGC) </a:t>
          </a:r>
          <a:endParaRPr lang="en-IN" sz="1800" kern="1200" dirty="0"/>
        </a:p>
      </dsp:txBody>
      <dsp:txXfrm>
        <a:off x="1114478" y="3333902"/>
        <a:ext cx="7235143" cy="512699"/>
      </dsp:txXfrm>
    </dsp:sp>
    <dsp:sp modelId="{B955B52E-83D6-4150-8295-416515A81533}">
      <dsp:nvSpPr>
        <dsp:cNvPr id="0" name=""/>
        <dsp:cNvSpPr/>
      </dsp:nvSpPr>
      <dsp:spPr>
        <a:xfrm>
          <a:off x="794041" y="3269815"/>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62E625-5B9A-469D-BF53-402BC11D7A2B}">
      <dsp:nvSpPr>
        <dsp:cNvPr id="0" name=""/>
        <dsp:cNvSpPr/>
      </dsp:nvSpPr>
      <dsp:spPr>
        <a:xfrm>
          <a:off x="860047" y="4102839"/>
          <a:ext cx="7489574" cy="5126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a:lnSpc>
              <a:spcPct val="90000"/>
            </a:lnSpc>
            <a:spcBef>
              <a:spcPct val="0"/>
            </a:spcBef>
            <a:spcAft>
              <a:spcPct val="35000"/>
            </a:spcAft>
          </a:pPr>
          <a:r>
            <a:rPr lang="en-US" sz="1800" b="1" kern="1200" dirty="0" smtClean="0"/>
            <a:t>Specialized Dental Society grants</a:t>
          </a:r>
          <a:endParaRPr lang="en-IN" sz="1800" b="1" kern="1200" dirty="0"/>
        </a:p>
      </dsp:txBody>
      <dsp:txXfrm>
        <a:off x="860047" y="4102839"/>
        <a:ext cx="7489574" cy="512699"/>
      </dsp:txXfrm>
    </dsp:sp>
    <dsp:sp modelId="{BD12C064-BDD8-485B-AA9E-81A504D3DFDA}">
      <dsp:nvSpPr>
        <dsp:cNvPr id="0" name=""/>
        <dsp:cNvSpPr/>
      </dsp:nvSpPr>
      <dsp:spPr>
        <a:xfrm>
          <a:off x="539609" y="4038751"/>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72B65F-3995-44C6-BC96-8CE45350F745}">
      <dsp:nvSpPr>
        <dsp:cNvPr id="0" name=""/>
        <dsp:cNvSpPr/>
      </dsp:nvSpPr>
      <dsp:spPr>
        <a:xfrm>
          <a:off x="395751" y="4872340"/>
          <a:ext cx="7953870" cy="5126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955" tIns="45720" rIns="45720" bIns="45720" numCol="1" spcCol="1270" anchor="ctr" anchorCtr="0">
          <a:noAutofit/>
        </a:bodyPr>
        <a:lstStyle/>
        <a:p>
          <a:pPr lvl="0" algn="ctr" defTabSz="800100">
            <a:lnSpc>
              <a:spcPct val="90000"/>
            </a:lnSpc>
            <a:spcBef>
              <a:spcPct val="0"/>
            </a:spcBef>
            <a:spcAft>
              <a:spcPct val="35000"/>
            </a:spcAft>
          </a:pPr>
          <a:r>
            <a:rPr lang="en-IN" sz="1800" b="1" kern="1200" dirty="0" smtClean="0"/>
            <a:t>                  Tamil Nadu state council for science and technology  </a:t>
          </a:r>
          <a:endParaRPr lang="en-IN" sz="1800" b="1" kern="1200" dirty="0"/>
        </a:p>
      </dsp:txBody>
      <dsp:txXfrm>
        <a:off x="395751" y="4872340"/>
        <a:ext cx="7953870" cy="512699"/>
      </dsp:txXfrm>
    </dsp:sp>
    <dsp:sp modelId="{21D30A18-8F56-48E0-A7C7-01F04A45D7DF}">
      <dsp:nvSpPr>
        <dsp:cNvPr id="0" name=""/>
        <dsp:cNvSpPr/>
      </dsp:nvSpPr>
      <dsp:spPr>
        <a:xfrm>
          <a:off x="75314" y="4808253"/>
          <a:ext cx="640874" cy="64087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57198-2DAD-4650-8DE5-1D373C064598}">
      <dsp:nvSpPr>
        <dsp:cNvPr id="0" name=""/>
        <dsp:cNvSpPr/>
      </dsp:nvSpPr>
      <dsp:spPr>
        <a:xfrm>
          <a:off x="842063" y="0"/>
          <a:ext cx="4896585" cy="4896585"/>
        </a:xfrm>
        <a:prstGeom prst="triangl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F78D97-D240-4D59-9B4D-43E0F7A9C9AE}">
      <dsp:nvSpPr>
        <dsp:cNvPr id="0" name=""/>
        <dsp:cNvSpPr/>
      </dsp:nvSpPr>
      <dsp:spPr>
        <a:xfrm>
          <a:off x="3369575" y="1224133"/>
          <a:ext cx="3182780" cy="696233"/>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b="1" kern="1200" smtClean="0"/>
            <a:t>Intramural Grants</a:t>
          </a:r>
          <a:endParaRPr lang="en-IN" sz="1800" b="1" kern="1200" dirty="0"/>
        </a:p>
      </dsp:txBody>
      <dsp:txXfrm>
        <a:off x="3403562" y="1258120"/>
        <a:ext cx="3114806" cy="628259"/>
      </dsp:txXfrm>
    </dsp:sp>
    <dsp:sp modelId="{84F4E608-0E36-4A45-987B-E72FEB2B0F63}">
      <dsp:nvSpPr>
        <dsp:cNvPr id="0" name=""/>
        <dsp:cNvSpPr/>
      </dsp:nvSpPr>
      <dsp:spPr>
        <a:xfrm>
          <a:off x="3369575" y="2016224"/>
          <a:ext cx="3182780" cy="696233"/>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b="1" kern="1200" smtClean="0"/>
            <a:t>Extramural Grants</a:t>
          </a:r>
          <a:endParaRPr lang="en-IN" sz="1800" b="1" kern="1200" dirty="0"/>
        </a:p>
      </dsp:txBody>
      <dsp:txXfrm>
        <a:off x="3403562" y="2050211"/>
        <a:ext cx="3114806" cy="628259"/>
      </dsp:txXfrm>
    </dsp:sp>
    <dsp:sp modelId="{A84FA8DE-1CE1-443C-896B-63487297D065}">
      <dsp:nvSpPr>
        <dsp:cNvPr id="0" name=""/>
        <dsp:cNvSpPr/>
      </dsp:nvSpPr>
      <dsp:spPr>
        <a:xfrm>
          <a:off x="3369575" y="432048"/>
          <a:ext cx="3182780" cy="696233"/>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b="1" kern="1200" dirty="0" smtClean="0"/>
            <a:t>National Health Research Programme</a:t>
          </a:r>
          <a:endParaRPr lang="en-IN" sz="1800" b="1" kern="1200" dirty="0"/>
        </a:p>
      </dsp:txBody>
      <dsp:txXfrm>
        <a:off x="3403562" y="466035"/>
        <a:ext cx="3114806" cy="628259"/>
      </dsp:txXfrm>
    </dsp:sp>
    <dsp:sp modelId="{B3E4EDC8-C7DD-47C6-9EB0-23E9FCA74B12}">
      <dsp:nvSpPr>
        <dsp:cNvPr id="0" name=""/>
        <dsp:cNvSpPr/>
      </dsp:nvSpPr>
      <dsp:spPr>
        <a:xfrm>
          <a:off x="3290356" y="2839923"/>
          <a:ext cx="3182780" cy="696233"/>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b="1" kern="1200" smtClean="0"/>
            <a:t>Fellowships</a:t>
          </a:r>
          <a:endParaRPr lang="en-IN" sz="1800" b="1" kern="1200" dirty="0"/>
        </a:p>
      </dsp:txBody>
      <dsp:txXfrm>
        <a:off x="3324343" y="2873910"/>
        <a:ext cx="3114806" cy="628259"/>
      </dsp:txXfrm>
    </dsp:sp>
    <dsp:sp modelId="{56259904-C52B-4812-898D-FF2F9CC9D7C5}">
      <dsp:nvSpPr>
        <dsp:cNvPr id="0" name=""/>
        <dsp:cNvSpPr/>
      </dsp:nvSpPr>
      <dsp:spPr>
        <a:xfrm>
          <a:off x="3290356" y="3623185"/>
          <a:ext cx="3182780" cy="696233"/>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b="1" kern="1200" dirty="0" smtClean="0"/>
            <a:t>Research Support</a:t>
          </a:r>
          <a:endParaRPr lang="en-IN" sz="1800" b="1" kern="1200" dirty="0"/>
        </a:p>
      </dsp:txBody>
      <dsp:txXfrm>
        <a:off x="3324343" y="3657172"/>
        <a:ext cx="3114806" cy="6282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8CDA3-027B-468E-AB9B-92F26CDCF98D}">
      <dsp:nvSpPr>
        <dsp:cNvPr id="0" name=""/>
        <dsp:cNvSpPr/>
      </dsp:nvSpPr>
      <dsp:spPr>
        <a:xfrm>
          <a:off x="0" y="730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1. Antimicrobial Resistance (AMR)</a:t>
          </a:r>
          <a:endParaRPr lang="en-IN" sz="1800" kern="1200" dirty="0"/>
        </a:p>
      </dsp:txBody>
      <dsp:txXfrm>
        <a:off x="21018" y="94045"/>
        <a:ext cx="6294667" cy="388524"/>
      </dsp:txXfrm>
    </dsp:sp>
    <dsp:sp modelId="{C18095BD-8187-4B2F-8910-52AC78FB7076}">
      <dsp:nvSpPr>
        <dsp:cNvPr id="0" name=""/>
        <dsp:cNvSpPr/>
      </dsp:nvSpPr>
      <dsp:spPr>
        <a:xfrm>
          <a:off x="0" y="5698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2. One Health</a:t>
          </a:r>
          <a:endParaRPr lang="en-IN" sz="1800" kern="1200" dirty="0"/>
        </a:p>
      </dsp:txBody>
      <dsp:txXfrm>
        <a:off x="21018" y="590845"/>
        <a:ext cx="6294667" cy="388524"/>
      </dsp:txXfrm>
    </dsp:sp>
    <dsp:sp modelId="{F286C147-157B-462E-B8BF-BED0FDEC9174}">
      <dsp:nvSpPr>
        <dsp:cNvPr id="0" name=""/>
        <dsp:cNvSpPr/>
      </dsp:nvSpPr>
      <dsp:spPr>
        <a:xfrm>
          <a:off x="0" y="10666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3. Tuberculosis</a:t>
          </a:r>
          <a:endParaRPr lang="en-IN" sz="1800" kern="1200" dirty="0"/>
        </a:p>
      </dsp:txBody>
      <dsp:txXfrm>
        <a:off x="21018" y="1087645"/>
        <a:ext cx="6294667" cy="388524"/>
      </dsp:txXfrm>
    </dsp:sp>
    <dsp:sp modelId="{1DA30529-7304-482C-A294-7B516DCCF5A2}">
      <dsp:nvSpPr>
        <dsp:cNvPr id="0" name=""/>
        <dsp:cNvSpPr/>
      </dsp:nvSpPr>
      <dsp:spPr>
        <a:xfrm>
          <a:off x="0" y="15634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4. Vector-borne Diseases</a:t>
          </a:r>
          <a:endParaRPr lang="en-IN" sz="1800" kern="1200" dirty="0"/>
        </a:p>
      </dsp:txBody>
      <dsp:txXfrm>
        <a:off x="21018" y="1584445"/>
        <a:ext cx="6294667" cy="388524"/>
      </dsp:txXfrm>
    </dsp:sp>
    <dsp:sp modelId="{ECAE36CE-1699-4625-9A01-400DD122D13A}">
      <dsp:nvSpPr>
        <dsp:cNvPr id="0" name=""/>
        <dsp:cNvSpPr/>
      </dsp:nvSpPr>
      <dsp:spPr>
        <a:xfrm>
          <a:off x="0" y="20602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5. Cancer</a:t>
          </a:r>
          <a:endParaRPr lang="en-IN" sz="1800" kern="1200" dirty="0"/>
        </a:p>
      </dsp:txBody>
      <dsp:txXfrm>
        <a:off x="21018" y="2081245"/>
        <a:ext cx="6294667" cy="388524"/>
      </dsp:txXfrm>
    </dsp:sp>
    <dsp:sp modelId="{609D2DCD-7451-4903-93FB-0CED024EBDC4}">
      <dsp:nvSpPr>
        <dsp:cNvPr id="0" name=""/>
        <dsp:cNvSpPr/>
      </dsp:nvSpPr>
      <dsp:spPr>
        <a:xfrm>
          <a:off x="0" y="25570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6. Ambulatory Non-Communicable Disease (NCD) Care,</a:t>
          </a:r>
          <a:endParaRPr lang="en-IN" sz="1800" kern="1200" dirty="0"/>
        </a:p>
      </dsp:txBody>
      <dsp:txXfrm>
        <a:off x="21018" y="2578045"/>
        <a:ext cx="6294667" cy="388524"/>
      </dsp:txXfrm>
    </dsp:sp>
    <dsp:sp modelId="{F6124FD1-2C4C-4C9C-9B3C-8B2A20548262}">
      <dsp:nvSpPr>
        <dsp:cNvPr id="0" name=""/>
        <dsp:cNvSpPr/>
      </dsp:nvSpPr>
      <dsp:spPr>
        <a:xfrm>
          <a:off x="0" y="3053827"/>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7. Mental Health</a:t>
          </a:r>
          <a:endParaRPr lang="en-IN" sz="1800" kern="1200" dirty="0"/>
        </a:p>
      </dsp:txBody>
      <dsp:txXfrm>
        <a:off x="21018" y="3074845"/>
        <a:ext cx="6294667" cy="388524"/>
      </dsp:txXfrm>
    </dsp:sp>
    <dsp:sp modelId="{AEFB55A5-AB2E-4AD4-B694-B6E672A3E9DD}">
      <dsp:nvSpPr>
        <dsp:cNvPr id="0" name=""/>
        <dsp:cNvSpPr/>
      </dsp:nvSpPr>
      <dsp:spPr>
        <a:xfrm>
          <a:off x="0" y="3550628"/>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8. </a:t>
          </a:r>
          <a:r>
            <a:rPr lang="en-IN" sz="1800" b="1" kern="1200" dirty="0" err="1" smtClean="0"/>
            <a:t>Anemia</a:t>
          </a:r>
          <a:r>
            <a:rPr lang="en-IN" sz="1800" b="1" kern="1200" dirty="0" smtClean="0"/>
            <a:t>, Stunting and Wasting</a:t>
          </a:r>
          <a:endParaRPr lang="en-IN" sz="1800" kern="1200" dirty="0"/>
        </a:p>
      </dsp:txBody>
      <dsp:txXfrm>
        <a:off x="21018" y="3571646"/>
        <a:ext cx="6294667" cy="388524"/>
      </dsp:txXfrm>
    </dsp:sp>
    <dsp:sp modelId="{41806B47-9841-42B9-9B99-2BF6D3511DAA}">
      <dsp:nvSpPr>
        <dsp:cNvPr id="0" name=""/>
        <dsp:cNvSpPr/>
      </dsp:nvSpPr>
      <dsp:spPr>
        <a:xfrm>
          <a:off x="0" y="4047428"/>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9. Neonatal Mortality</a:t>
          </a:r>
          <a:endParaRPr lang="en-IN" sz="1800" kern="1200" dirty="0"/>
        </a:p>
      </dsp:txBody>
      <dsp:txXfrm>
        <a:off x="21018" y="4068446"/>
        <a:ext cx="6294667" cy="388524"/>
      </dsp:txXfrm>
    </dsp:sp>
    <dsp:sp modelId="{DC57D638-1008-4BBB-844A-B6C61CA530F2}">
      <dsp:nvSpPr>
        <dsp:cNvPr id="0" name=""/>
        <dsp:cNvSpPr/>
      </dsp:nvSpPr>
      <dsp:spPr>
        <a:xfrm>
          <a:off x="0" y="4544228"/>
          <a:ext cx="6336703" cy="4305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10. Acute Emergency Care</a:t>
          </a:r>
          <a:endParaRPr lang="en-IN" sz="1800" kern="1200" dirty="0"/>
        </a:p>
      </dsp:txBody>
      <dsp:txXfrm>
        <a:off x="21018" y="4565246"/>
        <a:ext cx="6294667" cy="388524"/>
      </dsp:txXfrm>
    </dsp:sp>
    <dsp:sp modelId="{228B286C-26D8-4420-BC68-00A0C7C7D9A7}">
      <dsp:nvSpPr>
        <dsp:cNvPr id="0" name=""/>
        <dsp:cNvSpPr/>
      </dsp:nvSpPr>
      <dsp:spPr>
        <a:xfrm>
          <a:off x="0" y="5041028"/>
          <a:ext cx="6336703" cy="430560"/>
        </a:xfrm>
        <a:prstGeom prst="roundRect">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dirty="0" smtClean="0"/>
            <a:t>11. Oral Health</a:t>
          </a:r>
          <a:endParaRPr lang="en-IN" sz="1800" kern="1200" dirty="0"/>
        </a:p>
      </dsp:txBody>
      <dsp:txXfrm>
        <a:off x="21018" y="5062046"/>
        <a:ext cx="6294667" cy="3885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F75A6-CA8C-4324-9061-CB9A317038E7}">
      <dsp:nvSpPr>
        <dsp:cNvPr id="0" name=""/>
        <dsp:cNvSpPr/>
      </dsp:nvSpPr>
      <dsp:spPr>
        <a:xfrm>
          <a:off x="0" y="0"/>
          <a:ext cx="5184576" cy="4968552"/>
        </a:xfrm>
        <a:prstGeom prst="roundRect">
          <a:avLst>
            <a:gd name="adj" fmla="val 85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3856148" numCol="1" spcCol="1270" anchor="t" anchorCtr="0">
          <a:noAutofit/>
        </a:bodyPr>
        <a:lstStyle/>
        <a:p>
          <a:pPr lvl="0" algn="l" defTabSz="1066800" rtl="0">
            <a:lnSpc>
              <a:spcPct val="90000"/>
            </a:lnSpc>
            <a:spcBef>
              <a:spcPct val="0"/>
            </a:spcBef>
            <a:spcAft>
              <a:spcPct val="35000"/>
            </a:spcAft>
          </a:pPr>
          <a:r>
            <a:rPr lang="en-US" sz="2400" b="1" i="1" kern="1200" dirty="0" smtClean="0">
              <a:solidFill>
                <a:srgbClr val="FFFF00"/>
              </a:solidFill>
            </a:rPr>
            <a:t>Small Grant</a:t>
          </a:r>
          <a:endParaRPr lang="en-IN" sz="2400" b="1" i="1" kern="1200" dirty="0">
            <a:solidFill>
              <a:srgbClr val="FFFF00"/>
            </a:solidFill>
          </a:endParaRPr>
        </a:p>
      </dsp:txBody>
      <dsp:txXfrm>
        <a:off x="123695" y="123695"/>
        <a:ext cx="4937186" cy="4721162"/>
      </dsp:txXfrm>
    </dsp:sp>
    <dsp:sp modelId="{57215CF4-8623-4AA6-8D73-3768763ABDAD}">
      <dsp:nvSpPr>
        <dsp:cNvPr id="0" name=""/>
        <dsp:cNvSpPr/>
      </dsp:nvSpPr>
      <dsp:spPr>
        <a:xfrm>
          <a:off x="129614" y="1242138"/>
          <a:ext cx="4925347" cy="3477986"/>
        </a:xfrm>
        <a:prstGeom prst="roundRect">
          <a:avLst>
            <a:gd name="adj" fmla="val 10500"/>
          </a:avLst>
        </a:prstGeom>
        <a:solidFill>
          <a:schemeClr val="accent5">
            <a:hueOff val="-4966938"/>
            <a:satOff val="19906"/>
            <a:lumOff val="431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2208521" numCol="1" spcCol="1270" anchor="t" anchorCtr="0">
          <a:noAutofit/>
        </a:bodyPr>
        <a:lstStyle/>
        <a:p>
          <a:pPr lvl="0" algn="l" defTabSz="1066800" rtl="0">
            <a:lnSpc>
              <a:spcPct val="90000"/>
            </a:lnSpc>
            <a:spcBef>
              <a:spcPct val="0"/>
            </a:spcBef>
            <a:spcAft>
              <a:spcPct val="35000"/>
            </a:spcAft>
          </a:pPr>
          <a:r>
            <a:rPr lang="en-US" sz="2400" b="1" i="1" kern="1200" dirty="0" smtClean="0">
              <a:solidFill>
                <a:srgbClr val="FFFF00"/>
              </a:solidFill>
            </a:rPr>
            <a:t>Intermediate Grant</a:t>
          </a:r>
          <a:endParaRPr lang="en-IN" sz="2400" b="1" i="1" kern="1200" dirty="0">
            <a:solidFill>
              <a:srgbClr val="FFFF00"/>
            </a:solidFill>
          </a:endParaRPr>
        </a:p>
      </dsp:txBody>
      <dsp:txXfrm>
        <a:off x="236574" y="1349098"/>
        <a:ext cx="4711427" cy="3264066"/>
      </dsp:txXfrm>
    </dsp:sp>
    <dsp:sp modelId="{FEDE2C1D-4085-4D1A-980C-D0BBD9CEE458}">
      <dsp:nvSpPr>
        <dsp:cNvPr id="0" name=""/>
        <dsp:cNvSpPr/>
      </dsp:nvSpPr>
      <dsp:spPr>
        <a:xfrm>
          <a:off x="259228" y="2484276"/>
          <a:ext cx="4666118" cy="1987420"/>
        </a:xfrm>
        <a:prstGeom prst="roundRect">
          <a:avLst>
            <a:gd name="adj" fmla="val 10500"/>
          </a:avLst>
        </a:prstGeom>
        <a:solidFill>
          <a:schemeClr val="accent5">
            <a:hueOff val="-9933876"/>
            <a:satOff val="39811"/>
            <a:lumOff val="862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170688" numCol="1" spcCol="1270" anchor="t" anchorCtr="0">
          <a:noAutofit/>
        </a:bodyPr>
        <a:lstStyle/>
        <a:p>
          <a:pPr lvl="0" algn="l" defTabSz="1066800" rtl="0">
            <a:lnSpc>
              <a:spcPct val="90000"/>
            </a:lnSpc>
            <a:spcBef>
              <a:spcPct val="0"/>
            </a:spcBef>
            <a:spcAft>
              <a:spcPct val="35000"/>
            </a:spcAft>
          </a:pPr>
          <a:r>
            <a:rPr lang="en-US" sz="2400" b="1" i="1" kern="1200" dirty="0" smtClean="0">
              <a:solidFill>
                <a:srgbClr val="FFFF00"/>
              </a:solidFill>
            </a:rPr>
            <a:t>Advanced Research Grant</a:t>
          </a:r>
          <a:endParaRPr lang="en-IN" sz="2400" b="1" i="1" kern="1200" dirty="0">
            <a:solidFill>
              <a:srgbClr val="FFFF00"/>
            </a:solidFill>
          </a:endParaRPr>
        </a:p>
      </dsp:txBody>
      <dsp:txXfrm>
        <a:off x="320348" y="2545396"/>
        <a:ext cx="4543878" cy="18651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7FD58-2811-4D30-93A6-B688CF8DC13B}">
      <dsp:nvSpPr>
        <dsp:cNvPr id="0" name=""/>
        <dsp:cNvSpPr/>
      </dsp:nvSpPr>
      <dsp:spPr>
        <a:xfrm rot="16200000">
          <a:off x="-1818262" y="1820276"/>
          <a:ext cx="5616624" cy="1976071"/>
        </a:xfrm>
        <a:prstGeom prst="flowChartManualOperation">
          <a:avLst/>
        </a:prstGeom>
        <a:gradFill rotWithShape="0">
          <a:gsLst>
            <a:gs pos="0">
              <a:schemeClr val="accent2">
                <a:hueOff val="0"/>
                <a:satOff val="0"/>
                <a:lumOff val="0"/>
                <a:alphaOff val="0"/>
                <a:tint val="96000"/>
                <a:satMod val="130000"/>
                <a:lumMod val="114000"/>
              </a:schemeClr>
            </a:gs>
            <a:gs pos="60000">
              <a:schemeClr val="accent2">
                <a:hueOff val="0"/>
                <a:satOff val="0"/>
                <a:lumOff val="0"/>
                <a:alphaOff val="0"/>
                <a:tint val="100000"/>
                <a:satMod val="106000"/>
                <a:lumMod val="110000"/>
              </a:schemeClr>
            </a:gs>
            <a:gs pos="100000">
              <a:schemeClr val="accent2">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0" tIns="0" rIns="110378" bIns="0" numCol="1" spcCol="1270" anchor="ctr" anchorCtr="0">
          <a:noAutofit/>
        </a:bodyPr>
        <a:lstStyle/>
        <a:p>
          <a:pPr lvl="0" algn="ctr" defTabSz="755650" rtl="0">
            <a:lnSpc>
              <a:spcPct val="90000"/>
            </a:lnSpc>
            <a:spcBef>
              <a:spcPct val="0"/>
            </a:spcBef>
            <a:spcAft>
              <a:spcPct val="35000"/>
            </a:spcAft>
          </a:pPr>
          <a:r>
            <a:rPr lang="en-IN" sz="1700" b="1" kern="1200" dirty="0" err="1" smtClean="0"/>
            <a:t>Upto</a:t>
          </a:r>
          <a:r>
            <a:rPr lang="en-IN" sz="1700" b="1" kern="1200" dirty="0" smtClean="0"/>
            <a:t> 2 </a:t>
          </a:r>
          <a:r>
            <a:rPr lang="en-IN" sz="1700" b="1" kern="1200" dirty="0" err="1" smtClean="0"/>
            <a:t>crores</a:t>
          </a:r>
          <a:r>
            <a:rPr lang="en-IN" sz="1700" b="1" kern="1200" dirty="0" smtClean="0"/>
            <a:t> </a:t>
          </a:r>
          <a:endParaRPr lang="en-IN" sz="1700" kern="1200" dirty="0"/>
        </a:p>
      </dsp:txBody>
      <dsp:txXfrm rot="5400000">
        <a:off x="2014" y="1123325"/>
        <a:ext cx="1976071" cy="3369974"/>
      </dsp:txXfrm>
    </dsp:sp>
    <dsp:sp modelId="{38F60DD2-6B64-4F83-B89B-C3E250FED70F}">
      <dsp:nvSpPr>
        <dsp:cNvPr id="0" name=""/>
        <dsp:cNvSpPr/>
      </dsp:nvSpPr>
      <dsp:spPr>
        <a:xfrm rot="16200000">
          <a:off x="306013" y="1820276"/>
          <a:ext cx="5616624" cy="1976071"/>
        </a:xfrm>
        <a:prstGeom prst="flowChartManualOperation">
          <a:avLst/>
        </a:prstGeom>
        <a:gradFill rotWithShape="0">
          <a:gsLst>
            <a:gs pos="0">
              <a:schemeClr val="accent3">
                <a:hueOff val="0"/>
                <a:satOff val="0"/>
                <a:lumOff val="0"/>
                <a:alphaOff val="0"/>
                <a:tint val="96000"/>
                <a:satMod val="130000"/>
                <a:lumMod val="114000"/>
              </a:schemeClr>
            </a:gs>
            <a:gs pos="60000">
              <a:schemeClr val="accent3">
                <a:hueOff val="0"/>
                <a:satOff val="0"/>
                <a:lumOff val="0"/>
                <a:alphaOff val="0"/>
                <a:tint val="100000"/>
                <a:satMod val="106000"/>
                <a:lumMod val="110000"/>
              </a:schemeClr>
            </a:gs>
            <a:gs pos="100000">
              <a:schemeClr val="accent3">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0" tIns="0" rIns="110378" bIns="0" numCol="1" spcCol="1270" anchor="ctr" anchorCtr="0">
          <a:noAutofit/>
        </a:bodyPr>
        <a:lstStyle/>
        <a:p>
          <a:pPr lvl="0" algn="ctr" defTabSz="755650" rtl="0">
            <a:lnSpc>
              <a:spcPct val="90000"/>
            </a:lnSpc>
            <a:spcBef>
              <a:spcPct val="0"/>
            </a:spcBef>
            <a:spcAft>
              <a:spcPct val="35000"/>
            </a:spcAft>
          </a:pPr>
          <a:r>
            <a:rPr lang="en-IN" sz="1700" b="1" kern="1200" dirty="0" smtClean="0"/>
            <a:t>4 years</a:t>
          </a:r>
          <a:endParaRPr lang="en-IN" sz="1700" kern="1200" dirty="0"/>
        </a:p>
      </dsp:txBody>
      <dsp:txXfrm rot="5400000">
        <a:off x="2126289" y="1123325"/>
        <a:ext cx="1976071" cy="3369974"/>
      </dsp:txXfrm>
    </dsp:sp>
    <dsp:sp modelId="{49EBB6BE-0292-4D9A-8575-C9C844E9864C}">
      <dsp:nvSpPr>
        <dsp:cNvPr id="0" name=""/>
        <dsp:cNvSpPr/>
      </dsp:nvSpPr>
      <dsp:spPr>
        <a:xfrm rot="16200000">
          <a:off x="2430290" y="1820276"/>
          <a:ext cx="5616624" cy="1976071"/>
        </a:xfrm>
        <a:prstGeom prst="flowChartManualOperation">
          <a:avLst/>
        </a:prstGeom>
        <a:gradFill rotWithShape="0">
          <a:gsLst>
            <a:gs pos="0">
              <a:schemeClr val="accent4">
                <a:hueOff val="0"/>
                <a:satOff val="0"/>
                <a:lumOff val="0"/>
                <a:alphaOff val="0"/>
                <a:tint val="96000"/>
                <a:satMod val="130000"/>
                <a:lumMod val="114000"/>
              </a:schemeClr>
            </a:gs>
            <a:gs pos="60000">
              <a:schemeClr val="accent4">
                <a:hueOff val="0"/>
                <a:satOff val="0"/>
                <a:lumOff val="0"/>
                <a:alphaOff val="0"/>
                <a:tint val="100000"/>
                <a:satMod val="106000"/>
                <a:lumMod val="110000"/>
              </a:schemeClr>
            </a:gs>
            <a:gs pos="100000">
              <a:schemeClr val="accent4">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0" tIns="0" rIns="110378" bIns="0" numCol="1" spcCol="1270" anchor="ctr" anchorCtr="0">
          <a:noAutofit/>
        </a:bodyPr>
        <a:lstStyle/>
        <a:p>
          <a:pPr lvl="0" algn="ctr" defTabSz="755650" rtl="0">
            <a:lnSpc>
              <a:spcPct val="90000"/>
            </a:lnSpc>
            <a:spcBef>
              <a:spcPct val="0"/>
            </a:spcBef>
            <a:spcAft>
              <a:spcPct val="35000"/>
            </a:spcAft>
          </a:pPr>
          <a:r>
            <a:rPr lang="en-IN" sz="1700" b="1" kern="1200" dirty="0" smtClean="0"/>
            <a:t>Multidisciplinary projects addressing priority diseases and conditions.</a:t>
          </a:r>
          <a:endParaRPr lang="en-IN" sz="1700" kern="1200" dirty="0"/>
        </a:p>
      </dsp:txBody>
      <dsp:txXfrm rot="5400000">
        <a:off x="4250566" y="1123325"/>
        <a:ext cx="1976071" cy="3369974"/>
      </dsp:txXfrm>
    </dsp:sp>
    <dsp:sp modelId="{59E985CF-08E6-4CC8-A3BA-E95E062237C8}">
      <dsp:nvSpPr>
        <dsp:cNvPr id="0" name=""/>
        <dsp:cNvSpPr/>
      </dsp:nvSpPr>
      <dsp:spPr>
        <a:xfrm rot="16200000">
          <a:off x="4554566" y="1820276"/>
          <a:ext cx="5616624" cy="1976071"/>
        </a:xfrm>
        <a:prstGeom prst="flowChartManualOperation">
          <a:avLst/>
        </a:prstGeom>
        <a:gradFill rotWithShape="0">
          <a:gsLst>
            <a:gs pos="0">
              <a:schemeClr val="accent5">
                <a:hueOff val="0"/>
                <a:satOff val="0"/>
                <a:lumOff val="0"/>
                <a:alphaOff val="0"/>
                <a:tint val="96000"/>
                <a:satMod val="130000"/>
                <a:lumMod val="114000"/>
              </a:schemeClr>
            </a:gs>
            <a:gs pos="60000">
              <a:schemeClr val="accent5">
                <a:hueOff val="0"/>
                <a:satOff val="0"/>
                <a:lumOff val="0"/>
                <a:alphaOff val="0"/>
                <a:tint val="100000"/>
                <a:satMod val="106000"/>
                <a:lumMod val="110000"/>
              </a:schemeClr>
            </a:gs>
            <a:gs pos="100000">
              <a:schemeClr val="accent5">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0" tIns="0" rIns="110378" bIns="0" numCol="1" spcCol="1270" anchor="ctr" anchorCtr="0">
          <a:noAutofit/>
        </a:bodyPr>
        <a:lstStyle/>
        <a:p>
          <a:pPr lvl="0" algn="ctr" defTabSz="755650" rtl="0">
            <a:lnSpc>
              <a:spcPct val="90000"/>
            </a:lnSpc>
            <a:spcBef>
              <a:spcPct val="0"/>
            </a:spcBef>
            <a:spcAft>
              <a:spcPct val="35000"/>
            </a:spcAft>
          </a:pPr>
          <a:r>
            <a:rPr lang="en-IN" sz="1700" b="1" kern="1200" dirty="0" smtClean="0"/>
            <a:t>Proposals that build on findings from previous ICMR grants will be prioritized for funding.</a:t>
          </a:r>
          <a:endParaRPr lang="en-IN" sz="1700" kern="1200" dirty="0"/>
        </a:p>
      </dsp:txBody>
      <dsp:txXfrm rot="5400000">
        <a:off x="6374842" y="1123325"/>
        <a:ext cx="1976071" cy="33699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29794-A883-4C69-818A-104D03038408}">
      <dsp:nvSpPr>
        <dsp:cNvPr id="0" name=""/>
        <dsp:cNvSpPr/>
      </dsp:nvSpPr>
      <dsp:spPr>
        <a:xfrm>
          <a:off x="1979" y="1794449"/>
          <a:ext cx="3712648" cy="1856324"/>
        </a:xfrm>
        <a:prstGeom prst="rect">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en-IN" sz="2800" b="1" kern="1200" dirty="0" smtClean="0"/>
            <a:t>2-8 </a:t>
          </a:r>
          <a:r>
            <a:rPr lang="en-IN" sz="2800" b="1" kern="1200" dirty="0" err="1" smtClean="0"/>
            <a:t>crores</a:t>
          </a:r>
          <a:r>
            <a:rPr lang="en-IN" sz="2800" b="1" kern="1200" dirty="0" smtClean="0"/>
            <a:t> per project</a:t>
          </a:r>
          <a:endParaRPr lang="en-IN" sz="2800" kern="1200" dirty="0"/>
        </a:p>
      </dsp:txBody>
      <dsp:txXfrm>
        <a:off x="1979" y="1794449"/>
        <a:ext cx="3712648" cy="1856324"/>
      </dsp:txXfrm>
    </dsp:sp>
    <dsp:sp modelId="{120A8B45-0675-4B0E-BE75-7C6166A5CCD4}">
      <dsp:nvSpPr>
        <dsp:cNvPr id="0" name=""/>
        <dsp:cNvSpPr/>
      </dsp:nvSpPr>
      <dsp:spPr>
        <a:xfrm>
          <a:off x="4494284" y="1794449"/>
          <a:ext cx="3712648" cy="1856324"/>
        </a:xfrm>
        <a:prstGeom prst="rect">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en-IN" sz="2800" b="1" kern="1200" dirty="0" smtClean="0"/>
            <a:t>4 years</a:t>
          </a:r>
          <a:endParaRPr lang="en-IN" sz="2800" kern="1200" dirty="0"/>
        </a:p>
      </dsp:txBody>
      <dsp:txXfrm>
        <a:off x="4494284" y="1794449"/>
        <a:ext cx="3712648" cy="18563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869C6-25B7-454E-BA67-58F75EF10171}">
      <dsp:nvSpPr>
        <dsp:cNvPr id="0" name=""/>
        <dsp:cNvSpPr/>
      </dsp:nvSpPr>
      <dsp:spPr>
        <a:xfrm>
          <a:off x="0" y="144015"/>
          <a:ext cx="4280819" cy="1712327"/>
        </a:xfrm>
        <a:prstGeom prst="chevron">
          <a:avLst/>
        </a:prstGeom>
        <a:gradFill rotWithShape="0">
          <a:gsLst>
            <a:gs pos="0">
              <a:schemeClr val="accent4">
                <a:hueOff val="0"/>
                <a:satOff val="0"/>
                <a:lumOff val="0"/>
                <a:alphaOff val="0"/>
                <a:tint val="96000"/>
                <a:satMod val="130000"/>
                <a:lumMod val="114000"/>
              </a:schemeClr>
            </a:gs>
            <a:gs pos="60000">
              <a:schemeClr val="accent4">
                <a:hueOff val="0"/>
                <a:satOff val="0"/>
                <a:lumOff val="0"/>
                <a:alphaOff val="0"/>
                <a:tint val="100000"/>
                <a:satMod val="106000"/>
                <a:lumMod val="110000"/>
              </a:schemeClr>
            </a:gs>
            <a:gs pos="100000">
              <a:schemeClr val="accent4">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IN" sz="2000" b="1" i="1" kern="1200" dirty="0" err="1" smtClean="0">
              <a:solidFill>
                <a:srgbClr val="FFFF00"/>
              </a:solidFill>
            </a:rPr>
            <a:t>Upto</a:t>
          </a:r>
          <a:r>
            <a:rPr lang="en-IN" sz="2000" b="1" i="1" kern="1200" dirty="0" smtClean="0">
              <a:solidFill>
                <a:srgbClr val="FFFF00"/>
              </a:solidFill>
            </a:rPr>
            <a:t> 15 </a:t>
          </a:r>
          <a:r>
            <a:rPr lang="en-IN" sz="2000" b="1" i="1" kern="1200" dirty="0" err="1" smtClean="0">
              <a:solidFill>
                <a:srgbClr val="FFFF00"/>
              </a:solidFill>
            </a:rPr>
            <a:t>crores</a:t>
          </a:r>
          <a:r>
            <a:rPr lang="en-IN" sz="2000" b="1" i="1" kern="1200" dirty="0" smtClean="0">
              <a:solidFill>
                <a:srgbClr val="FFFF00"/>
              </a:solidFill>
            </a:rPr>
            <a:t> </a:t>
          </a:r>
        </a:p>
        <a:p>
          <a:pPr lvl="0" algn="ctr" defTabSz="889000" rtl="0">
            <a:lnSpc>
              <a:spcPct val="90000"/>
            </a:lnSpc>
            <a:spcBef>
              <a:spcPct val="0"/>
            </a:spcBef>
            <a:spcAft>
              <a:spcPct val="35000"/>
            </a:spcAft>
          </a:pPr>
          <a:r>
            <a:rPr lang="en-IN" sz="2000" b="1" i="1" kern="1200" dirty="0" smtClean="0">
              <a:solidFill>
                <a:srgbClr val="FFFF00"/>
              </a:solidFill>
            </a:rPr>
            <a:t>5 years</a:t>
          </a:r>
          <a:endParaRPr lang="en-IN" sz="2000" b="1" i="1" kern="1200" dirty="0">
            <a:solidFill>
              <a:srgbClr val="FFFF00"/>
            </a:solidFill>
          </a:endParaRPr>
        </a:p>
      </dsp:txBody>
      <dsp:txXfrm>
        <a:off x="856164" y="144015"/>
        <a:ext cx="2568492" cy="1712327"/>
      </dsp:txXfrm>
    </dsp:sp>
    <dsp:sp modelId="{B62579BD-76CD-4259-9E4D-5AC6FA8BE583}">
      <dsp:nvSpPr>
        <dsp:cNvPr id="0" name=""/>
        <dsp:cNvSpPr/>
      </dsp:nvSpPr>
      <dsp:spPr>
        <a:xfrm>
          <a:off x="3240351" y="1872216"/>
          <a:ext cx="4792206" cy="1712327"/>
        </a:xfrm>
        <a:prstGeom prst="chevron">
          <a:avLst/>
        </a:prstGeom>
        <a:gradFill rotWithShape="0">
          <a:gsLst>
            <a:gs pos="0">
              <a:schemeClr val="accent4">
                <a:hueOff val="-2232385"/>
                <a:satOff val="13449"/>
                <a:lumOff val="1078"/>
                <a:alphaOff val="0"/>
                <a:tint val="96000"/>
                <a:satMod val="130000"/>
                <a:lumMod val="114000"/>
              </a:schemeClr>
            </a:gs>
            <a:gs pos="60000">
              <a:schemeClr val="accent4">
                <a:hueOff val="-2232385"/>
                <a:satOff val="13449"/>
                <a:lumOff val="1078"/>
                <a:alphaOff val="0"/>
                <a:tint val="100000"/>
                <a:satMod val="106000"/>
                <a:lumMod val="110000"/>
              </a:schemeClr>
            </a:gs>
            <a:gs pos="100000">
              <a:schemeClr val="accent4">
                <a:hueOff val="-2232385"/>
                <a:satOff val="13449"/>
                <a:lumOff val="1078"/>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IN" sz="2000" b="1" i="1" kern="1200" dirty="0" smtClean="0">
              <a:solidFill>
                <a:srgbClr val="FFFF00"/>
              </a:solidFill>
            </a:rPr>
            <a:t>Advanced studies by experienced research teams.</a:t>
          </a:r>
          <a:endParaRPr lang="en-IN" sz="2000" b="1" i="1" kern="1200" dirty="0">
            <a:solidFill>
              <a:srgbClr val="FFFF00"/>
            </a:solidFill>
          </a:endParaRPr>
        </a:p>
      </dsp:txBody>
      <dsp:txXfrm>
        <a:off x="4096515" y="1872216"/>
        <a:ext cx="3079879" cy="1712327"/>
      </dsp:txXfrm>
    </dsp:sp>
    <dsp:sp modelId="{CAC714F9-A9E6-4341-993A-8091636E3A44}">
      <dsp:nvSpPr>
        <dsp:cNvPr id="0" name=""/>
        <dsp:cNvSpPr/>
      </dsp:nvSpPr>
      <dsp:spPr>
        <a:xfrm>
          <a:off x="0" y="3672403"/>
          <a:ext cx="6664422" cy="1712327"/>
        </a:xfrm>
        <a:prstGeom prst="chevron">
          <a:avLst/>
        </a:prstGeom>
        <a:gradFill rotWithShape="0">
          <a:gsLst>
            <a:gs pos="0">
              <a:schemeClr val="accent4">
                <a:hueOff val="-4464770"/>
                <a:satOff val="26899"/>
                <a:lumOff val="2156"/>
                <a:alphaOff val="0"/>
                <a:tint val="96000"/>
                <a:satMod val="130000"/>
                <a:lumMod val="114000"/>
              </a:schemeClr>
            </a:gs>
            <a:gs pos="60000">
              <a:schemeClr val="accent4">
                <a:hueOff val="-4464770"/>
                <a:satOff val="26899"/>
                <a:lumOff val="2156"/>
                <a:alphaOff val="0"/>
                <a:tint val="100000"/>
                <a:satMod val="106000"/>
                <a:lumMod val="110000"/>
              </a:schemeClr>
            </a:gs>
            <a:gs pos="100000">
              <a:schemeClr val="accent4">
                <a:hueOff val="-4464770"/>
                <a:satOff val="26899"/>
                <a:lumOff val="2156"/>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IN" sz="2000" b="1" i="1" kern="1200" dirty="0" smtClean="0">
              <a:solidFill>
                <a:srgbClr val="FFFF00"/>
              </a:solidFill>
            </a:rPr>
            <a:t>Identify priority areas through an open call for proposals</a:t>
          </a:r>
          <a:endParaRPr lang="en-IN" sz="2000" b="1" i="1" kern="1200" dirty="0">
            <a:solidFill>
              <a:srgbClr val="FFFF00"/>
            </a:solidFill>
          </a:endParaRPr>
        </a:p>
      </dsp:txBody>
      <dsp:txXfrm>
        <a:off x="856164" y="3672403"/>
        <a:ext cx="4952095" cy="171232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FD79E-54B5-457B-BE40-A51F12A0EB0B}">
      <dsp:nvSpPr>
        <dsp:cNvPr id="0" name=""/>
        <dsp:cNvSpPr/>
      </dsp:nvSpPr>
      <dsp:spPr>
        <a:xfrm>
          <a:off x="963423" y="1014"/>
          <a:ext cx="2854301" cy="1712580"/>
        </a:xfrm>
        <a:prstGeom prst="rect">
          <a:avLst/>
        </a:prstGeom>
        <a:gradFill rotWithShape="0">
          <a:gsLst>
            <a:gs pos="0">
              <a:schemeClr val="accent2">
                <a:hueOff val="0"/>
                <a:satOff val="0"/>
                <a:lumOff val="0"/>
                <a:alphaOff val="0"/>
                <a:tint val="96000"/>
                <a:satMod val="130000"/>
                <a:lumMod val="114000"/>
              </a:schemeClr>
            </a:gs>
            <a:gs pos="60000">
              <a:schemeClr val="accent2">
                <a:hueOff val="0"/>
                <a:satOff val="0"/>
                <a:lumOff val="0"/>
                <a:alphaOff val="0"/>
                <a:tint val="100000"/>
                <a:satMod val="106000"/>
                <a:lumMod val="110000"/>
              </a:schemeClr>
            </a:gs>
            <a:gs pos="100000">
              <a:schemeClr val="accent2">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Adjuvant Faculty program</a:t>
          </a:r>
          <a:endParaRPr lang="en-IN" sz="2000" b="1" kern="1200" dirty="0"/>
        </a:p>
      </dsp:txBody>
      <dsp:txXfrm>
        <a:off x="963423" y="1014"/>
        <a:ext cx="2854301" cy="1712580"/>
      </dsp:txXfrm>
    </dsp:sp>
    <dsp:sp modelId="{958C6E85-2DC8-45AA-85E8-DE6B6A8F834D}">
      <dsp:nvSpPr>
        <dsp:cNvPr id="0" name=""/>
        <dsp:cNvSpPr/>
      </dsp:nvSpPr>
      <dsp:spPr>
        <a:xfrm>
          <a:off x="4103155" y="1014"/>
          <a:ext cx="2854301" cy="1712580"/>
        </a:xfrm>
        <a:prstGeom prst="rect">
          <a:avLst/>
        </a:prstGeom>
        <a:gradFill rotWithShape="0">
          <a:gsLst>
            <a:gs pos="0">
              <a:schemeClr val="accent2">
                <a:hueOff val="0"/>
                <a:satOff val="0"/>
                <a:lumOff val="0"/>
                <a:alphaOff val="0"/>
                <a:tint val="96000"/>
                <a:satMod val="130000"/>
                <a:lumMod val="114000"/>
              </a:schemeClr>
            </a:gs>
            <a:gs pos="60000">
              <a:schemeClr val="accent2">
                <a:hueOff val="0"/>
                <a:satOff val="0"/>
                <a:lumOff val="0"/>
                <a:alphaOff val="0"/>
                <a:tint val="100000"/>
                <a:satMod val="106000"/>
                <a:lumMod val="110000"/>
              </a:schemeClr>
            </a:gs>
            <a:gs pos="100000">
              <a:schemeClr val="accent2">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N" sz="2000" b="1" kern="1200" dirty="0" smtClean="0"/>
            <a:t>ICMR Emeritus Scientist</a:t>
          </a:r>
          <a:endParaRPr lang="en-IN" sz="2000" b="1" kern="1200" dirty="0"/>
        </a:p>
      </dsp:txBody>
      <dsp:txXfrm>
        <a:off x="4103155" y="1014"/>
        <a:ext cx="2854301" cy="1712580"/>
      </dsp:txXfrm>
    </dsp:sp>
    <dsp:sp modelId="{BC4AAF20-F232-4EA0-8660-DE9B803F3382}">
      <dsp:nvSpPr>
        <dsp:cNvPr id="0" name=""/>
        <dsp:cNvSpPr/>
      </dsp:nvSpPr>
      <dsp:spPr>
        <a:xfrm>
          <a:off x="2533289" y="1999025"/>
          <a:ext cx="2854301" cy="1712580"/>
        </a:xfrm>
        <a:prstGeom prst="rect">
          <a:avLst/>
        </a:prstGeom>
        <a:gradFill rotWithShape="0">
          <a:gsLst>
            <a:gs pos="0">
              <a:schemeClr val="accent2">
                <a:hueOff val="0"/>
                <a:satOff val="0"/>
                <a:lumOff val="0"/>
                <a:alphaOff val="0"/>
                <a:tint val="96000"/>
                <a:satMod val="130000"/>
                <a:lumMod val="114000"/>
              </a:schemeClr>
            </a:gs>
            <a:gs pos="60000">
              <a:schemeClr val="accent2">
                <a:hueOff val="0"/>
                <a:satOff val="0"/>
                <a:lumOff val="0"/>
                <a:alphaOff val="0"/>
                <a:tint val="100000"/>
                <a:satMod val="106000"/>
                <a:lumMod val="110000"/>
              </a:schemeClr>
            </a:gs>
            <a:gs pos="100000">
              <a:schemeClr val="accent2">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N" sz="2000" b="1" kern="1200" dirty="0" smtClean="0"/>
            <a:t>ICMR Chairs</a:t>
          </a:r>
          <a:endParaRPr lang="en-IN" sz="2000" b="1" kern="1200" dirty="0"/>
        </a:p>
      </dsp:txBody>
      <dsp:txXfrm>
        <a:off x="2533289" y="1999025"/>
        <a:ext cx="2854301" cy="17125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09692-A731-4D62-A69E-07B9E3EBC57A}">
      <dsp:nvSpPr>
        <dsp:cNvPr id="0" name=""/>
        <dsp:cNvSpPr/>
      </dsp:nvSpPr>
      <dsp:spPr>
        <a:xfrm>
          <a:off x="-6401433" y="-979134"/>
          <a:ext cx="7619517" cy="7619517"/>
        </a:xfrm>
        <a:prstGeom prst="blockArc">
          <a:avLst>
            <a:gd name="adj1" fmla="val 18900000"/>
            <a:gd name="adj2" fmla="val 2700000"/>
            <a:gd name="adj3" fmla="val 283"/>
          </a:avLst>
        </a:prstGeom>
        <a:noFill/>
        <a:ln w="1905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4B3B33-9982-4E47-B140-D8FB22C4D8A9}">
      <dsp:nvSpPr>
        <dsp:cNvPr id="0" name=""/>
        <dsp:cNvSpPr/>
      </dsp:nvSpPr>
      <dsp:spPr>
        <a:xfrm>
          <a:off x="453442" y="298121"/>
          <a:ext cx="7300208" cy="596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3088"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Short-Term Studentship (STS)</a:t>
          </a:r>
          <a:endParaRPr lang="en-IN" sz="1600" kern="1200" dirty="0"/>
        </a:p>
      </dsp:txBody>
      <dsp:txXfrm>
        <a:off x="453442" y="298121"/>
        <a:ext cx="7300208" cy="596016"/>
      </dsp:txXfrm>
    </dsp:sp>
    <dsp:sp modelId="{C2FF0720-A96B-45C4-896E-37070A0DB018}">
      <dsp:nvSpPr>
        <dsp:cNvPr id="0" name=""/>
        <dsp:cNvSpPr/>
      </dsp:nvSpPr>
      <dsp:spPr>
        <a:xfrm>
          <a:off x="80932" y="223619"/>
          <a:ext cx="745020" cy="745020"/>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2DDA09-5D2E-4997-9B92-DCC12F877996}">
      <dsp:nvSpPr>
        <dsp:cNvPr id="0" name=""/>
        <dsp:cNvSpPr/>
      </dsp:nvSpPr>
      <dsp:spPr>
        <a:xfrm>
          <a:off x="943706" y="1192032"/>
          <a:ext cx="6809944" cy="596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3088"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MD/MS/DM/MCH/DNB/</a:t>
          </a:r>
          <a:r>
            <a:rPr lang="en-IN" sz="1600" b="1" kern="1200" dirty="0" err="1" smtClean="0"/>
            <a:t>DrNB</a:t>
          </a:r>
          <a:r>
            <a:rPr lang="en-IN" sz="1600" b="1" kern="1200" dirty="0" smtClean="0"/>
            <a:t>/MDS Thesis Support Program</a:t>
          </a:r>
          <a:endParaRPr lang="en-IN" sz="1600" kern="1200" dirty="0"/>
        </a:p>
      </dsp:txBody>
      <dsp:txXfrm>
        <a:off x="943706" y="1192032"/>
        <a:ext cx="6809944" cy="596016"/>
      </dsp:txXfrm>
    </dsp:sp>
    <dsp:sp modelId="{285C45CF-FA66-416A-9397-AF57601CF385}">
      <dsp:nvSpPr>
        <dsp:cNvPr id="0" name=""/>
        <dsp:cNvSpPr/>
      </dsp:nvSpPr>
      <dsp:spPr>
        <a:xfrm>
          <a:off x="571196" y="1117530"/>
          <a:ext cx="745020" cy="745020"/>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44CA57-D8C0-4F3B-AC33-CAA4978DB0EF}">
      <dsp:nvSpPr>
        <dsp:cNvPr id="0" name=""/>
        <dsp:cNvSpPr/>
      </dsp:nvSpPr>
      <dsp:spPr>
        <a:xfrm>
          <a:off x="1167891" y="2085943"/>
          <a:ext cx="6585758" cy="596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3088"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MD/MS-Ph.D. Program</a:t>
          </a:r>
          <a:endParaRPr lang="en-IN" sz="1600" kern="1200" dirty="0"/>
        </a:p>
      </dsp:txBody>
      <dsp:txXfrm>
        <a:off x="1167891" y="2085943"/>
        <a:ext cx="6585758" cy="596016"/>
      </dsp:txXfrm>
    </dsp:sp>
    <dsp:sp modelId="{1F6CB4F6-AE29-44AA-9769-3C9D55BEB147}">
      <dsp:nvSpPr>
        <dsp:cNvPr id="0" name=""/>
        <dsp:cNvSpPr/>
      </dsp:nvSpPr>
      <dsp:spPr>
        <a:xfrm>
          <a:off x="795381" y="2011441"/>
          <a:ext cx="745020" cy="745020"/>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E257A9-B79D-4CBA-A9BC-7F373492E10A}">
      <dsp:nvSpPr>
        <dsp:cNvPr id="0" name=""/>
        <dsp:cNvSpPr/>
      </dsp:nvSpPr>
      <dsp:spPr>
        <a:xfrm>
          <a:off x="1167891" y="2979288"/>
          <a:ext cx="6585758" cy="596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3088"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International Travel Grant Support For Non-DHR/ICMR Scientists &amp; Researchers</a:t>
          </a:r>
          <a:endParaRPr lang="en-IN" sz="1600" kern="1200" dirty="0"/>
        </a:p>
      </dsp:txBody>
      <dsp:txXfrm>
        <a:off x="1167891" y="2979288"/>
        <a:ext cx="6585758" cy="596016"/>
      </dsp:txXfrm>
    </dsp:sp>
    <dsp:sp modelId="{ED90BE93-BA89-4B1F-A330-B4EA091389E1}">
      <dsp:nvSpPr>
        <dsp:cNvPr id="0" name=""/>
        <dsp:cNvSpPr/>
      </dsp:nvSpPr>
      <dsp:spPr>
        <a:xfrm>
          <a:off x="795381" y="2904786"/>
          <a:ext cx="745020" cy="745020"/>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A6082E-67CE-423C-BD0A-129F38727ACF}">
      <dsp:nvSpPr>
        <dsp:cNvPr id="0" name=""/>
        <dsp:cNvSpPr/>
      </dsp:nvSpPr>
      <dsp:spPr>
        <a:xfrm>
          <a:off x="943706" y="3873199"/>
          <a:ext cx="6809944" cy="596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3088"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Workshops Funding Grant In Biomedical Research</a:t>
          </a:r>
          <a:endParaRPr lang="en-IN" sz="1600" kern="1200" dirty="0"/>
        </a:p>
      </dsp:txBody>
      <dsp:txXfrm>
        <a:off x="943706" y="3873199"/>
        <a:ext cx="6809944" cy="596016"/>
      </dsp:txXfrm>
    </dsp:sp>
    <dsp:sp modelId="{73A6A7D3-96F7-429A-AC84-B359723203E7}">
      <dsp:nvSpPr>
        <dsp:cNvPr id="0" name=""/>
        <dsp:cNvSpPr/>
      </dsp:nvSpPr>
      <dsp:spPr>
        <a:xfrm>
          <a:off x="571196" y="3798697"/>
          <a:ext cx="745020" cy="745020"/>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831DE0-50EF-465D-BB80-87408E9826B1}">
      <dsp:nvSpPr>
        <dsp:cNvPr id="0" name=""/>
        <dsp:cNvSpPr/>
      </dsp:nvSpPr>
      <dsp:spPr>
        <a:xfrm>
          <a:off x="453442" y="4767110"/>
          <a:ext cx="7300208" cy="596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3088" tIns="40640" rIns="40640" bIns="40640" numCol="1" spcCol="1270" anchor="ctr" anchorCtr="0">
          <a:noAutofit/>
        </a:bodyPr>
        <a:lstStyle/>
        <a:p>
          <a:pPr lvl="0" algn="l" defTabSz="711200" rtl="0">
            <a:lnSpc>
              <a:spcPct val="90000"/>
            </a:lnSpc>
            <a:spcBef>
              <a:spcPct val="0"/>
            </a:spcBef>
            <a:spcAft>
              <a:spcPct val="35000"/>
            </a:spcAft>
          </a:pPr>
          <a:r>
            <a:rPr lang="en-IN" sz="1600" b="1" i="0" kern="1200" dirty="0" smtClean="0"/>
            <a:t>Non-medical fellowships for Ph.D.-NET (BRET)</a:t>
          </a:r>
          <a:endParaRPr lang="en-IN" sz="1600" b="1" kern="1200" dirty="0"/>
        </a:p>
      </dsp:txBody>
      <dsp:txXfrm>
        <a:off x="453442" y="4767110"/>
        <a:ext cx="7300208" cy="596016"/>
      </dsp:txXfrm>
    </dsp:sp>
    <dsp:sp modelId="{28AD2B91-57AF-4775-BC0E-ED7451BC1D1E}">
      <dsp:nvSpPr>
        <dsp:cNvPr id="0" name=""/>
        <dsp:cNvSpPr/>
      </dsp:nvSpPr>
      <dsp:spPr>
        <a:xfrm>
          <a:off x="80932" y="4692608"/>
          <a:ext cx="745020" cy="745020"/>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A6783-EBB7-4BEF-9183-5810AA85DC4D}">
      <dsp:nvSpPr>
        <dsp:cNvPr id="0" name=""/>
        <dsp:cNvSpPr/>
      </dsp:nvSpPr>
      <dsp:spPr>
        <a:xfrm>
          <a:off x="-6264927" y="-959073"/>
          <a:ext cx="7462763" cy="7462763"/>
        </a:xfrm>
        <a:prstGeom prst="blockArc">
          <a:avLst>
            <a:gd name="adj1" fmla="val 18900000"/>
            <a:gd name="adj2" fmla="val 2700000"/>
            <a:gd name="adj3" fmla="val 289"/>
          </a:avLst>
        </a:prstGeom>
        <a:noFill/>
        <a:ln w="1905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6FA188-BB0C-4C8D-8F05-E078B8A50AA8}">
      <dsp:nvSpPr>
        <dsp:cNvPr id="0" name=""/>
        <dsp:cNvSpPr/>
      </dsp:nvSpPr>
      <dsp:spPr>
        <a:xfrm>
          <a:off x="388954" y="252058"/>
          <a:ext cx="7745936"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kern="1200" smtClean="0"/>
            <a:t>Short-Term Fellowship Abroad &amp; at Indian Institutes </a:t>
          </a:r>
          <a:endParaRPr lang="en-IN" sz="1600" kern="1200"/>
        </a:p>
      </dsp:txBody>
      <dsp:txXfrm>
        <a:off x="388954" y="252058"/>
        <a:ext cx="7745936" cy="503894"/>
      </dsp:txXfrm>
    </dsp:sp>
    <dsp:sp modelId="{98232102-27FE-406D-9BB2-3BAF469FBC91}">
      <dsp:nvSpPr>
        <dsp:cNvPr id="0" name=""/>
        <dsp:cNvSpPr/>
      </dsp:nvSpPr>
      <dsp:spPr>
        <a:xfrm>
          <a:off x="74020" y="189071"/>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B9C39B-2716-41D1-8382-A059E192CE86}">
      <dsp:nvSpPr>
        <dsp:cNvPr id="0" name=""/>
        <dsp:cNvSpPr/>
      </dsp:nvSpPr>
      <dsp:spPr>
        <a:xfrm>
          <a:off x="845276" y="1008343"/>
          <a:ext cx="7289614"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kern="1200" smtClean="0"/>
            <a:t>Long-Term Fellowship Abroad &amp; at Indian Institutes </a:t>
          </a:r>
          <a:endParaRPr lang="en-IN" sz="1600" kern="1200"/>
        </a:p>
      </dsp:txBody>
      <dsp:txXfrm>
        <a:off x="845276" y="1008343"/>
        <a:ext cx="7289614" cy="503894"/>
      </dsp:txXfrm>
    </dsp:sp>
    <dsp:sp modelId="{F01648FA-1583-4B79-8A46-1052E84133B3}">
      <dsp:nvSpPr>
        <dsp:cNvPr id="0" name=""/>
        <dsp:cNvSpPr/>
      </dsp:nvSpPr>
      <dsp:spPr>
        <a:xfrm>
          <a:off x="530342" y="945357"/>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CC14DC-044D-4484-A57F-218A4BF24E71}">
      <dsp:nvSpPr>
        <dsp:cNvPr id="0" name=""/>
        <dsp:cNvSpPr/>
      </dsp:nvSpPr>
      <dsp:spPr>
        <a:xfrm>
          <a:off x="1095338" y="1764075"/>
          <a:ext cx="7039552"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Women Scientists </a:t>
          </a:r>
          <a:r>
            <a:rPr lang="en-IN" sz="1600" b="1" kern="1200" dirty="0" smtClean="0"/>
            <a:t>Fellowship</a:t>
          </a:r>
          <a:endParaRPr lang="en-IN" sz="1600" kern="1200" dirty="0"/>
        </a:p>
      </dsp:txBody>
      <dsp:txXfrm>
        <a:off x="1095338" y="1764075"/>
        <a:ext cx="7039552" cy="503894"/>
      </dsp:txXfrm>
    </dsp:sp>
    <dsp:sp modelId="{57A15C8F-75FB-43BD-822F-D8BA50593021}">
      <dsp:nvSpPr>
        <dsp:cNvPr id="0" name=""/>
        <dsp:cNvSpPr/>
      </dsp:nvSpPr>
      <dsp:spPr>
        <a:xfrm>
          <a:off x="780404" y="1701088"/>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39EB81-D5A4-456A-8C75-71C5677FA348}">
      <dsp:nvSpPr>
        <dsp:cNvPr id="0" name=""/>
        <dsp:cNvSpPr/>
      </dsp:nvSpPr>
      <dsp:spPr>
        <a:xfrm>
          <a:off x="1065983" y="2465058"/>
          <a:ext cx="6959710"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i="0" kern="1200" dirty="0" smtClean="0"/>
            <a:t>Biomedical research grant for NRI/OCI/PIO</a:t>
          </a:r>
          <a:r>
            <a:rPr lang="en-IN" sz="1600" b="1" kern="1200" dirty="0" smtClean="0"/>
            <a:t> </a:t>
          </a:r>
          <a:endParaRPr lang="en-IN" sz="1600" b="1" kern="1200" dirty="0"/>
        </a:p>
      </dsp:txBody>
      <dsp:txXfrm>
        <a:off x="1065983" y="2465058"/>
        <a:ext cx="6959710" cy="503894"/>
      </dsp:txXfrm>
    </dsp:sp>
    <dsp:sp modelId="{3BE9E1CA-0B4F-4FDF-891A-58675825C05F}">
      <dsp:nvSpPr>
        <dsp:cNvPr id="0" name=""/>
        <dsp:cNvSpPr/>
      </dsp:nvSpPr>
      <dsp:spPr>
        <a:xfrm>
          <a:off x="860247" y="2457373"/>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626BFA-57C3-4451-84B4-6D28F0F8410E}">
      <dsp:nvSpPr>
        <dsp:cNvPr id="0" name=""/>
        <dsp:cNvSpPr/>
      </dsp:nvSpPr>
      <dsp:spPr>
        <a:xfrm>
          <a:off x="1095338" y="3276646"/>
          <a:ext cx="7039552"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Support To Institutions and Scientific Professionals /Bodies / Associations</a:t>
          </a:r>
          <a:endParaRPr lang="en-IN" sz="1600" kern="1200" dirty="0"/>
        </a:p>
      </dsp:txBody>
      <dsp:txXfrm>
        <a:off x="1095338" y="3276646"/>
        <a:ext cx="7039552" cy="503894"/>
      </dsp:txXfrm>
    </dsp:sp>
    <dsp:sp modelId="{325D826A-6546-4169-8CEF-88F92DC5F928}">
      <dsp:nvSpPr>
        <dsp:cNvPr id="0" name=""/>
        <dsp:cNvSpPr/>
      </dsp:nvSpPr>
      <dsp:spPr>
        <a:xfrm>
          <a:off x="780404" y="3213659"/>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401258-7CFC-472D-B73E-5BCE4162F89E}">
      <dsp:nvSpPr>
        <dsp:cNvPr id="0" name=""/>
        <dsp:cNvSpPr/>
      </dsp:nvSpPr>
      <dsp:spPr>
        <a:xfrm>
          <a:off x="845276" y="4032377"/>
          <a:ext cx="7289614"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kern="1200" dirty="0" smtClean="0"/>
            <a:t>Start-Up Grant for Research Projects</a:t>
          </a:r>
          <a:endParaRPr lang="en-IN" sz="1600" kern="1200" dirty="0"/>
        </a:p>
      </dsp:txBody>
      <dsp:txXfrm>
        <a:off x="845276" y="4032377"/>
        <a:ext cx="7289614" cy="503894"/>
      </dsp:txXfrm>
    </dsp:sp>
    <dsp:sp modelId="{99B556CC-E3D1-42E6-8A0A-E739FC83F587}">
      <dsp:nvSpPr>
        <dsp:cNvPr id="0" name=""/>
        <dsp:cNvSpPr/>
      </dsp:nvSpPr>
      <dsp:spPr>
        <a:xfrm>
          <a:off x="530342" y="3969390"/>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3B0867-DA85-48D8-90B9-88C14B780441}">
      <dsp:nvSpPr>
        <dsp:cNvPr id="0" name=""/>
        <dsp:cNvSpPr/>
      </dsp:nvSpPr>
      <dsp:spPr>
        <a:xfrm>
          <a:off x="388954" y="4788663"/>
          <a:ext cx="7745936" cy="5038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9966" tIns="40640" rIns="40640" bIns="40640" numCol="1" spcCol="1270" anchor="ctr" anchorCtr="0">
          <a:noAutofit/>
        </a:bodyPr>
        <a:lstStyle/>
        <a:p>
          <a:pPr lvl="0" algn="l" defTabSz="711200" rtl="0">
            <a:lnSpc>
              <a:spcPct val="90000"/>
            </a:lnSpc>
            <a:spcBef>
              <a:spcPct val="0"/>
            </a:spcBef>
            <a:spcAft>
              <a:spcPct val="35000"/>
            </a:spcAft>
          </a:pPr>
          <a:r>
            <a:rPr lang="en-IN" sz="1600" b="1" i="0" kern="1200" dirty="0" smtClean="0"/>
            <a:t>Fellowship for best achievement in biomedical research</a:t>
          </a:r>
          <a:endParaRPr lang="en-IN" sz="1600" b="1" kern="1200" dirty="0"/>
        </a:p>
      </dsp:txBody>
      <dsp:txXfrm>
        <a:off x="388954" y="4788663"/>
        <a:ext cx="7745936" cy="503894"/>
      </dsp:txXfrm>
    </dsp:sp>
    <dsp:sp modelId="{9F28348D-DD19-42C0-B80D-52460C2FF273}">
      <dsp:nvSpPr>
        <dsp:cNvPr id="0" name=""/>
        <dsp:cNvSpPr/>
      </dsp:nvSpPr>
      <dsp:spPr>
        <a:xfrm>
          <a:off x="74020" y="4725676"/>
          <a:ext cx="629868" cy="6298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C2F0B-6FB0-4B0C-A3D5-0FD5DDDE0083}">
      <dsp:nvSpPr>
        <dsp:cNvPr id="0" name=""/>
        <dsp:cNvSpPr/>
      </dsp:nvSpPr>
      <dsp:spPr>
        <a:xfrm rot="10800000">
          <a:off x="1678457" y="3782"/>
          <a:ext cx="5746238" cy="924388"/>
        </a:xfrm>
        <a:prstGeom prst="homePlate">
          <a:avLst/>
        </a:prstGeom>
        <a:gradFill rotWithShape="0">
          <a:gsLst>
            <a:gs pos="0">
              <a:schemeClr val="accent2">
                <a:hueOff val="0"/>
                <a:satOff val="0"/>
                <a:lumOff val="0"/>
                <a:alphaOff val="0"/>
                <a:tint val="96000"/>
                <a:satMod val="130000"/>
                <a:lumMod val="114000"/>
              </a:schemeClr>
            </a:gs>
            <a:gs pos="60000">
              <a:schemeClr val="accent2">
                <a:hueOff val="0"/>
                <a:satOff val="0"/>
                <a:lumOff val="0"/>
                <a:alphaOff val="0"/>
                <a:tint val="100000"/>
                <a:satMod val="106000"/>
                <a:lumMod val="110000"/>
              </a:schemeClr>
            </a:gs>
            <a:gs pos="100000">
              <a:schemeClr val="accent2">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30" tIns="72390" rIns="135128" bIns="72390" numCol="1" spcCol="1270" anchor="ctr" anchorCtr="0">
          <a:noAutofit/>
        </a:bodyPr>
        <a:lstStyle/>
        <a:p>
          <a:pPr lvl="0" algn="ctr" defTabSz="844550" rtl="0">
            <a:lnSpc>
              <a:spcPct val="90000"/>
            </a:lnSpc>
            <a:spcBef>
              <a:spcPct val="0"/>
            </a:spcBef>
            <a:spcAft>
              <a:spcPct val="35000"/>
            </a:spcAft>
          </a:pPr>
          <a:r>
            <a:rPr lang="en-IN" sz="1900" b="1" kern="1200" dirty="0" smtClean="0"/>
            <a:t>1st &amp; 2nd year MBBS/BDS </a:t>
          </a:r>
          <a:endParaRPr lang="en-IN" sz="1900" b="1" kern="1200" dirty="0"/>
        </a:p>
      </dsp:txBody>
      <dsp:txXfrm rot="10800000">
        <a:off x="1909554" y="3782"/>
        <a:ext cx="5515141" cy="924388"/>
      </dsp:txXfrm>
    </dsp:sp>
    <dsp:sp modelId="{B4AB6530-5B3D-4699-AA31-7301808F45EE}">
      <dsp:nvSpPr>
        <dsp:cNvPr id="0" name=""/>
        <dsp:cNvSpPr/>
      </dsp:nvSpPr>
      <dsp:spPr>
        <a:xfrm>
          <a:off x="1216263" y="3782"/>
          <a:ext cx="924388" cy="924388"/>
        </a:xfrm>
        <a:prstGeom prst="ellipse">
          <a:avLst/>
        </a:prstGeom>
        <a:solidFill>
          <a:schemeClr val="accent2">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94AF5426-E048-4942-ACFB-622509D4D8CA}">
      <dsp:nvSpPr>
        <dsp:cNvPr id="0" name=""/>
        <dsp:cNvSpPr/>
      </dsp:nvSpPr>
      <dsp:spPr>
        <a:xfrm rot="10800000">
          <a:off x="1678457" y="1204108"/>
          <a:ext cx="5746238" cy="924388"/>
        </a:xfrm>
        <a:prstGeom prst="homePlate">
          <a:avLst/>
        </a:prstGeom>
        <a:gradFill rotWithShape="0">
          <a:gsLst>
            <a:gs pos="0">
              <a:schemeClr val="accent2">
                <a:hueOff val="1170380"/>
                <a:satOff val="-1460"/>
                <a:lumOff val="343"/>
                <a:alphaOff val="0"/>
                <a:tint val="96000"/>
                <a:satMod val="130000"/>
                <a:lumMod val="114000"/>
              </a:schemeClr>
            </a:gs>
            <a:gs pos="60000">
              <a:schemeClr val="accent2">
                <a:hueOff val="1170380"/>
                <a:satOff val="-1460"/>
                <a:lumOff val="343"/>
                <a:alphaOff val="0"/>
                <a:tint val="100000"/>
                <a:satMod val="106000"/>
                <a:lumMod val="110000"/>
              </a:schemeClr>
            </a:gs>
            <a:gs pos="100000">
              <a:schemeClr val="accent2">
                <a:hueOff val="1170380"/>
                <a:satOff val="-1460"/>
                <a:lumOff val="343"/>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30" tIns="72390" rIns="135128" bIns="72390" numCol="1" spcCol="1270" anchor="ctr" anchorCtr="0">
          <a:noAutofit/>
        </a:bodyPr>
        <a:lstStyle/>
        <a:p>
          <a:pPr lvl="0" algn="ctr" defTabSz="844550" rtl="0">
            <a:lnSpc>
              <a:spcPct val="90000"/>
            </a:lnSpc>
            <a:spcBef>
              <a:spcPct val="0"/>
            </a:spcBef>
            <a:spcAft>
              <a:spcPct val="35000"/>
            </a:spcAft>
          </a:pPr>
          <a:r>
            <a:rPr lang="en-IN" sz="1900" b="1" kern="1200" dirty="0" smtClean="0"/>
            <a:t>Guide: regular full-time faculty members </a:t>
          </a:r>
          <a:endParaRPr lang="en-IN" sz="1900" b="1" kern="1200" dirty="0"/>
        </a:p>
      </dsp:txBody>
      <dsp:txXfrm rot="10800000">
        <a:off x="1909554" y="1204108"/>
        <a:ext cx="5515141" cy="924388"/>
      </dsp:txXfrm>
    </dsp:sp>
    <dsp:sp modelId="{611D658E-2F4B-4572-8C03-70E3C8F2B55E}">
      <dsp:nvSpPr>
        <dsp:cNvPr id="0" name=""/>
        <dsp:cNvSpPr/>
      </dsp:nvSpPr>
      <dsp:spPr>
        <a:xfrm>
          <a:off x="1216263" y="1204108"/>
          <a:ext cx="924388" cy="924388"/>
        </a:xfrm>
        <a:prstGeom prst="ellipse">
          <a:avLst/>
        </a:prstGeom>
        <a:solidFill>
          <a:schemeClr val="accent2">
            <a:tint val="50000"/>
            <a:hueOff val="1250719"/>
            <a:satOff val="-1118"/>
            <a:lumOff val="3"/>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680C87D8-9B17-4121-B42B-D4AC99FFA11A}">
      <dsp:nvSpPr>
        <dsp:cNvPr id="0" name=""/>
        <dsp:cNvSpPr/>
      </dsp:nvSpPr>
      <dsp:spPr>
        <a:xfrm rot="10800000">
          <a:off x="1678457" y="2404433"/>
          <a:ext cx="5746238" cy="924388"/>
        </a:xfrm>
        <a:prstGeom prst="homePlate">
          <a:avLst/>
        </a:prstGeom>
        <a:gradFill rotWithShape="0">
          <a:gsLst>
            <a:gs pos="0">
              <a:schemeClr val="accent2">
                <a:hueOff val="2340759"/>
                <a:satOff val="-2919"/>
                <a:lumOff val="686"/>
                <a:alphaOff val="0"/>
                <a:tint val="96000"/>
                <a:satMod val="130000"/>
                <a:lumMod val="114000"/>
              </a:schemeClr>
            </a:gs>
            <a:gs pos="60000">
              <a:schemeClr val="accent2">
                <a:hueOff val="2340759"/>
                <a:satOff val="-2919"/>
                <a:lumOff val="686"/>
                <a:alphaOff val="0"/>
                <a:tint val="100000"/>
                <a:satMod val="106000"/>
                <a:lumMod val="110000"/>
              </a:schemeClr>
            </a:gs>
            <a:gs pos="100000">
              <a:schemeClr val="accent2">
                <a:hueOff val="2340759"/>
                <a:satOff val="-2919"/>
                <a:lumOff val="686"/>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30" tIns="72390" rIns="135128" bIns="72390" numCol="1" spcCol="1270" anchor="ctr" anchorCtr="0">
          <a:noAutofit/>
        </a:bodyPr>
        <a:lstStyle/>
        <a:p>
          <a:pPr lvl="0" algn="ctr" defTabSz="844550" rtl="0">
            <a:lnSpc>
              <a:spcPct val="90000"/>
            </a:lnSpc>
            <a:spcBef>
              <a:spcPct val="0"/>
            </a:spcBef>
            <a:spcAft>
              <a:spcPct val="35000"/>
            </a:spcAft>
          </a:pPr>
          <a:r>
            <a:rPr lang="en-IN" sz="1900" b="1" kern="1200" dirty="0" smtClean="0"/>
            <a:t>6 months</a:t>
          </a:r>
          <a:endParaRPr lang="en-IN" sz="1900" b="1" kern="1200" dirty="0"/>
        </a:p>
      </dsp:txBody>
      <dsp:txXfrm rot="10800000">
        <a:off x="1909554" y="2404433"/>
        <a:ext cx="5515141" cy="924388"/>
      </dsp:txXfrm>
    </dsp:sp>
    <dsp:sp modelId="{283C6A32-A7B2-4A82-9B50-D175416DCA82}">
      <dsp:nvSpPr>
        <dsp:cNvPr id="0" name=""/>
        <dsp:cNvSpPr/>
      </dsp:nvSpPr>
      <dsp:spPr>
        <a:xfrm>
          <a:off x="1216263" y="2404433"/>
          <a:ext cx="924388" cy="924388"/>
        </a:xfrm>
        <a:prstGeom prst="ellipse">
          <a:avLst/>
        </a:prstGeom>
        <a:solidFill>
          <a:schemeClr val="accent2">
            <a:tint val="50000"/>
            <a:hueOff val="2501437"/>
            <a:satOff val="-2237"/>
            <a:lumOff val="6"/>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3EA1D8F5-EA8C-449C-BAD8-8972EEF918A6}">
      <dsp:nvSpPr>
        <dsp:cNvPr id="0" name=""/>
        <dsp:cNvSpPr/>
      </dsp:nvSpPr>
      <dsp:spPr>
        <a:xfrm rot="10800000">
          <a:off x="1678457" y="3604759"/>
          <a:ext cx="5746238" cy="924388"/>
        </a:xfrm>
        <a:prstGeom prst="homePlate">
          <a:avLst/>
        </a:prstGeom>
        <a:gradFill rotWithShape="0">
          <a:gsLst>
            <a:gs pos="0">
              <a:schemeClr val="accent2">
                <a:hueOff val="3511139"/>
                <a:satOff val="-4379"/>
                <a:lumOff val="1030"/>
                <a:alphaOff val="0"/>
                <a:tint val="96000"/>
                <a:satMod val="130000"/>
                <a:lumMod val="114000"/>
              </a:schemeClr>
            </a:gs>
            <a:gs pos="60000">
              <a:schemeClr val="accent2">
                <a:hueOff val="3511139"/>
                <a:satOff val="-4379"/>
                <a:lumOff val="1030"/>
                <a:alphaOff val="0"/>
                <a:tint val="100000"/>
                <a:satMod val="106000"/>
                <a:lumMod val="110000"/>
              </a:schemeClr>
            </a:gs>
            <a:gs pos="100000">
              <a:schemeClr val="accent2">
                <a:hueOff val="3511139"/>
                <a:satOff val="-4379"/>
                <a:lumOff val="103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30" tIns="72390" rIns="135128" bIns="72390" numCol="1" spcCol="1270" anchor="ctr" anchorCtr="0">
          <a:noAutofit/>
        </a:bodyPr>
        <a:lstStyle/>
        <a:p>
          <a:pPr lvl="0" algn="ctr" defTabSz="844550" rtl="0">
            <a:lnSpc>
              <a:spcPct val="90000"/>
            </a:lnSpc>
            <a:spcBef>
              <a:spcPct val="0"/>
            </a:spcBef>
            <a:spcAft>
              <a:spcPct val="35000"/>
            </a:spcAft>
          </a:pPr>
          <a:r>
            <a:rPr lang="en-IN" sz="1900" b="1" kern="1200" dirty="0" smtClean="0"/>
            <a:t>Conceptualize, develop &amp; submission ; Collection of data Analysis of data; Preparation &amp; submission</a:t>
          </a:r>
          <a:endParaRPr lang="en-IN" sz="1900" b="1" kern="1200" dirty="0"/>
        </a:p>
      </dsp:txBody>
      <dsp:txXfrm rot="10800000">
        <a:off x="1909554" y="3604759"/>
        <a:ext cx="5515141" cy="924388"/>
      </dsp:txXfrm>
    </dsp:sp>
    <dsp:sp modelId="{5D14481F-72FC-4D59-AB33-4966038C2EA6}">
      <dsp:nvSpPr>
        <dsp:cNvPr id="0" name=""/>
        <dsp:cNvSpPr/>
      </dsp:nvSpPr>
      <dsp:spPr>
        <a:xfrm>
          <a:off x="1216263" y="3604759"/>
          <a:ext cx="924388" cy="924388"/>
        </a:xfrm>
        <a:prstGeom prst="ellipse">
          <a:avLst/>
        </a:prstGeom>
        <a:solidFill>
          <a:schemeClr val="accent2">
            <a:tint val="50000"/>
            <a:hueOff val="3752156"/>
            <a:satOff val="-3355"/>
            <a:lumOff val="1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4917687D-026E-4343-8323-E40A65B01726}">
      <dsp:nvSpPr>
        <dsp:cNvPr id="0" name=""/>
        <dsp:cNvSpPr/>
      </dsp:nvSpPr>
      <dsp:spPr>
        <a:xfrm rot="10800000">
          <a:off x="1678457" y="4805084"/>
          <a:ext cx="5746238" cy="924388"/>
        </a:xfrm>
        <a:prstGeom prst="homePlate">
          <a:avLst/>
        </a:prstGeom>
        <a:gradFill rotWithShape="0">
          <a:gsLst>
            <a:gs pos="0">
              <a:schemeClr val="accent2">
                <a:hueOff val="4681519"/>
                <a:satOff val="-5839"/>
                <a:lumOff val="1373"/>
                <a:alphaOff val="0"/>
                <a:tint val="96000"/>
                <a:satMod val="130000"/>
                <a:lumMod val="114000"/>
              </a:schemeClr>
            </a:gs>
            <a:gs pos="60000">
              <a:schemeClr val="accent2">
                <a:hueOff val="4681519"/>
                <a:satOff val="-5839"/>
                <a:lumOff val="1373"/>
                <a:alphaOff val="0"/>
                <a:tint val="100000"/>
                <a:satMod val="106000"/>
                <a:lumMod val="110000"/>
              </a:schemeClr>
            </a:gs>
            <a:gs pos="100000">
              <a:schemeClr val="accent2">
                <a:hueOff val="4681519"/>
                <a:satOff val="-5839"/>
                <a:lumOff val="1373"/>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30" tIns="72390" rIns="135128" bIns="72390" numCol="1" spcCol="1270" anchor="ctr" anchorCtr="0">
          <a:noAutofit/>
        </a:bodyPr>
        <a:lstStyle/>
        <a:p>
          <a:pPr lvl="0" algn="ctr" defTabSz="844550" rtl="0">
            <a:lnSpc>
              <a:spcPct val="90000"/>
            </a:lnSpc>
            <a:spcBef>
              <a:spcPct val="0"/>
            </a:spcBef>
            <a:spcAft>
              <a:spcPct val="35000"/>
            </a:spcAft>
          </a:pPr>
          <a:r>
            <a:rPr lang="en-IN" sz="1900" b="1" kern="1200" dirty="0" err="1" smtClean="0"/>
            <a:t>Rs</a:t>
          </a:r>
          <a:r>
            <a:rPr lang="en-IN" sz="1900" b="1" kern="1200" dirty="0" smtClean="0"/>
            <a:t>. 60,000/- (</a:t>
          </a:r>
          <a:r>
            <a:rPr lang="en-IN" sz="1900" b="1" kern="1200" dirty="0" err="1" smtClean="0"/>
            <a:t>w.e.f</a:t>
          </a:r>
          <a:r>
            <a:rPr lang="en-IN" sz="1900" b="1" kern="1200" dirty="0" smtClean="0"/>
            <a:t>. 2024) for six months (</a:t>
          </a:r>
          <a:r>
            <a:rPr lang="en-IN" sz="1900" b="1" kern="1200" dirty="0" err="1" smtClean="0"/>
            <a:t>Rs</a:t>
          </a:r>
          <a:r>
            <a:rPr lang="en-IN" sz="1900" b="1" kern="1200" dirty="0" smtClean="0"/>
            <a:t> 15000 + </a:t>
          </a:r>
          <a:r>
            <a:rPr lang="en-IN" sz="1900" b="1" kern="1200" dirty="0" err="1" smtClean="0"/>
            <a:t>Rs</a:t>
          </a:r>
          <a:r>
            <a:rPr lang="en-IN" sz="1900" b="1" kern="1200" dirty="0" smtClean="0"/>
            <a:t> 15000 + </a:t>
          </a:r>
          <a:r>
            <a:rPr lang="en-IN" sz="1900" b="1" kern="1200" dirty="0" err="1" smtClean="0"/>
            <a:t>Rs</a:t>
          </a:r>
          <a:r>
            <a:rPr lang="en-IN" sz="1900" b="1" kern="1200" dirty="0" smtClean="0"/>
            <a:t> 30000)</a:t>
          </a:r>
          <a:endParaRPr lang="en-IN" sz="1900" b="1" kern="1200" dirty="0"/>
        </a:p>
      </dsp:txBody>
      <dsp:txXfrm rot="10800000">
        <a:off x="1909554" y="4805084"/>
        <a:ext cx="5515141" cy="924388"/>
      </dsp:txXfrm>
    </dsp:sp>
    <dsp:sp modelId="{AFDA8798-AF8B-4BA1-B849-DFF15F700387}">
      <dsp:nvSpPr>
        <dsp:cNvPr id="0" name=""/>
        <dsp:cNvSpPr/>
      </dsp:nvSpPr>
      <dsp:spPr>
        <a:xfrm>
          <a:off x="1216263" y="4805084"/>
          <a:ext cx="924388" cy="924388"/>
        </a:xfrm>
        <a:prstGeom prst="ellipse">
          <a:avLst/>
        </a:prstGeom>
        <a:solidFill>
          <a:schemeClr val="accent2">
            <a:tint val="50000"/>
            <a:hueOff val="5002875"/>
            <a:satOff val="-4473"/>
            <a:lumOff val="13"/>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B5F37-E4BE-49E4-9D13-6560ED86C693}">
      <dsp:nvSpPr>
        <dsp:cNvPr id="0" name=""/>
        <dsp:cNvSpPr/>
      </dsp:nvSpPr>
      <dsp:spPr>
        <a:xfrm>
          <a:off x="0" y="824716"/>
          <a:ext cx="2497777" cy="1498666"/>
        </a:xfrm>
        <a:prstGeom prst="rect">
          <a:avLst/>
        </a:prstGeom>
        <a:solidFill>
          <a:schemeClr val="accent3">
            <a:hueOff val="0"/>
            <a:satOff val="0"/>
            <a:lumOff val="0"/>
            <a:alphaOff val="0"/>
          </a:schemeClr>
        </a:solidFill>
        <a:ln>
          <a:noFill/>
        </a:ln>
        <a:effectLst>
          <a:outerShdw blurRad="47625" dist="38100" dir="5400000" sy="98000" rotWithShape="0">
            <a:srgbClr val="000000">
              <a:alpha val="4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IN" sz="2300" kern="1200" smtClean="0"/>
            <a:t>Medical/dental post-graduation students</a:t>
          </a:r>
          <a:endParaRPr lang="en-IN" sz="2300" kern="1200"/>
        </a:p>
      </dsp:txBody>
      <dsp:txXfrm>
        <a:off x="0" y="824716"/>
        <a:ext cx="2497777" cy="1498666"/>
      </dsp:txXfrm>
    </dsp:sp>
    <dsp:sp modelId="{E03B3240-5646-4784-91FF-AC83551F4696}">
      <dsp:nvSpPr>
        <dsp:cNvPr id="0" name=""/>
        <dsp:cNvSpPr/>
      </dsp:nvSpPr>
      <dsp:spPr>
        <a:xfrm>
          <a:off x="2747555" y="824716"/>
          <a:ext cx="2497777" cy="1498666"/>
        </a:xfrm>
        <a:prstGeom prst="rect">
          <a:avLst/>
        </a:prstGeom>
        <a:solidFill>
          <a:schemeClr val="accent3">
            <a:hueOff val="0"/>
            <a:satOff val="0"/>
            <a:lumOff val="0"/>
            <a:alphaOff val="0"/>
          </a:schemeClr>
        </a:solidFill>
        <a:ln>
          <a:noFill/>
        </a:ln>
        <a:effectLst>
          <a:outerShdw blurRad="47625" dist="38100" dir="5400000" sy="98000" rotWithShape="0">
            <a:srgbClr val="000000">
              <a:alpha val="4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IN" sz="2300" kern="1200" dirty="0" smtClean="0"/>
            <a:t>Within one year of PG admission/joining.</a:t>
          </a:r>
          <a:endParaRPr lang="en-IN" sz="2300" kern="1200" dirty="0"/>
        </a:p>
      </dsp:txBody>
      <dsp:txXfrm>
        <a:off x="2747555" y="824716"/>
        <a:ext cx="2497777" cy="1498666"/>
      </dsp:txXfrm>
    </dsp:sp>
    <dsp:sp modelId="{8A7F3AF4-F0A6-42E7-924E-293642E63A74}">
      <dsp:nvSpPr>
        <dsp:cNvPr id="0" name=""/>
        <dsp:cNvSpPr/>
      </dsp:nvSpPr>
      <dsp:spPr>
        <a:xfrm>
          <a:off x="5495110" y="824716"/>
          <a:ext cx="2497777" cy="1498666"/>
        </a:xfrm>
        <a:prstGeom prst="rect">
          <a:avLst/>
        </a:prstGeom>
        <a:solidFill>
          <a:schemeClr val="accent3">
            <a:hueOff val="0"/>
            <a:satOff val="0"/>
            <a:lumOff val="0"/>
            <a:alphaOff val="0"/>
          </a:schemeClr>
        </a:solidFill>
        <a:ln>
          <a:noFill/>
        </a:ln>
        <a:effectLst>
          <a:outerShdw blurRad="47625" dist="38100" dir="5400000" sy="98000" rotWithShape="0">
            <a:srgbClr val="000000">
              <a:alpha val="4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IN" sz="2300" kern="1200" dirty="0" smtClean="0"/>
            <a:t>Applicant must be an Indian citizen</a:t>
          </a:r>
          <a:endParaRPr lang="en-IN" sz="2300" kern="1200" dirty="0"/>
        </a:p>
      </dsp:txBody>
      <dsp:txXfrm>
        <a:off x="5495110" y="824716"/>
        <a:ext cx="2497777" cy="1498666"/>
      </dsp:txXfrm>
    </dsp:sp>
    <dsp:sp modelId="{A996714B-596A-4132-8444-F7BDA9B99AAB}">
      <dsp:nvSpPr>
        <dsp:cNvPr id="0" name=""/>
        <dsp:cNvSpPr/>
      </dsp:nvSpPr>
      <dsp:spPr>
        <a:xfrm>
          <a:off x="0" y="2573160"/>
          <a:ext cx="2497777" cy="1498666"/>
        </a:xfrm>
        <a:prstGeom prst="rect">
          <a:avLst/>
        </a:prstGeom>
        <a:solidFill>
          <a:schemeClr val="accent3">
            <a:hueOff val="0"/>
            <a:satOff val="0"/>
            <a:lumOff val="0"/>
            <a:alphaOff val="0"/>
          </a:schemeClr>
        </a:solidFill>
        <a:ln>
          <a:noFill/>
        </a:ln>
        <a:effectLst>
          <a:outerShdw blurRad="47625" dist="38100" dir="5400000" sy="98000" rotWithShape="0">
            <a:srgbClr val="000000">
              <a:alpha val="4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IN" sz="2300" kern="1200" dirty="0" smtClean="0"/>
            <a:t>45 years of age</a:t>
          </a:r>
          <a:endParaRPr lang="en-IN" sz="2300" kern="1200" dirty="0"/>
        </a:p>
      </dsp:txBody>
      <dsp:txXfrm>
        <a:off x="0" y="2573160"/>
        <a:ext cx="2497777" cy="1498666"/>
      </dsp:txXfrm>
    </dsp:sp>
    <dsp:sp modelId="{D24C51D7-81B2-4A96-AB48-5B0DCD0AFA32}">
      <dsp:nvSpPr>
        <dsp:cNvPr id="0" name=""/>
        <dsp:cNvSpPr/>
      </dsp:nvSpPr>
      <dsp:spPr>
        <a:xfrm>
          <a:off x="2747555" y="2573160"/>
          <a:ext cx="2497777" cy="1498666"/>
        </a:xfrm>
        <a:prstGeom prst="rect">
          <a:avLst/>
        </a:prstGeom>
        <a:solidFill>
          <a:schemeClr val="accent3">
            <a:hueOff val="0"/>
            <a:satOff val="0"/>
            <a:lumOff val="0"/>
            <a:alphaOff val="0"/>
          </a:schemeClr>
        </a:solidFill>
        <a:ln>
          <a:noFill/>
        </a:ln>
        <a:effectLst>
          <a:outerShdw blurRad="47625" dist="38100" dir="5400000" sy="98000" rotWithShape="0">
            <a:srgbClr val="000000">
              <a:alpha val="4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IN" sz="2300" kern="1200" smtClean="0"/>
            <a:t>3 years </a:t>
          </a:r>
          <a:endParaRPr lang="en-IN" sz="2300" kern="1200"/>
        </a:p>
      </dsp:txBody>
      <dsp:txXfrm>
        <a:off x="2747555" y="2573160"/>
        <a:ext cx="2497777" cy="1498666"/>
      </dsp:txXfrm>
    </dsp:sp>
    <dsp:sp modelId="{24D8AD1C-8011-4DAC-8C08-56778264A07D}">
      <dsp:nvSpPr>
        <dsp:cNvPr id="0" name=""/>
        <dsp:cNvSpPr/>
      </dsp:nvSpPr>
      <dsp:spPr>
        <a:xfrm>
          <a:off x="5495110" y="2573160"/>
          <a:ext cx="2497777" cy="1498666"/>
        </a:xfrm>
        <a:prstGeom prst="rect">
          <a:avLst/>
        </a:prstGeom>
        <a:solidFill>
          <a:schemeClr val="accent3">
            <a:hueOff val="0"/>
            <a:satOff val="0"/>
            <a:lumOff val="0"/>
            <a:alphaOff val="0"/>
          </a:schemeClr>
        </a:solidFill>
        <a:ln>
          <a:noFill/>
        </a:ln>
        <a:effectLst>
          <a:outerShdw blurRad="47625" dist="38100" dir="5400000" sy="98000" rotWithShape="0">
            <a:srgbClr val="000000">
              <a:alpha val="4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IN" sz="2300" kern="1200" dirty="0" err="1" smtClean="0"/>
            <a:t>Rs</a:t>
          </a:r>
          <a:r>
            <a:rPr lang="en-IN" sz="2300" kern="1200" dirty="0" smtClean="0"/>
            <a:t>. One lakh (</a:t>
          </a:r>
          <a:r>
            <a:rPr lang="en-IN" sz="2300" kern="1200" dirty="0" err="1" smtClean="0"/>
            <a:t>Rs</a:t>
          </a:r>
          <a:r>
            <a:rPr lang="en-IN" sz="2300" kern="1200" dirty="0" smtClean="0"/>
            <a:t> 50,000 + </a:t>
          </a:r>
          <a:r>
            <a:rPr lang="en-IN" sz="2300" kern="1200" dirty="0" err="1" smtClean="0"/>
            <a:t>Rs</a:t>
          </a:r>
          <a:r>
            <a:rPr lang="en-IN" sz="2300" kern="1200" dirty="0" smtClean="0"/>
            <a:t> 50,000)</a:t>
          </a:r>
          <a:endParaRPr lang="en-IN" sz="2300" kern="1200" dirty="0"/>
        </a:p>
      </dsp:txBody>
      <dsp:txXfrm>
        <a:off x="5495110" y="2573160"/>
        <a:ext cx="2497777" cy="14986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35A43-06E6-4052-A719-26106ED4EA0C}">
      <dsp:nvSpPr>
        <dsp:cNvPr id="0" name=""/>
        <dsp:cNvSpPr/>
      </dsp:nvSpPr>
      <dsp:spPr>
        <a:xfrm>
          <a:off x="0" y="1063842"/>
          <a:ext cx="7906072" cy="1254825"/>
        </a:xfrm>
        <a:prstGeom prst="roundRect">
          <a:avLst/>
        </a:prstGeom>
        <a:gradFill rotWithShape="0">
          <a:gsLst>
            <a:gs pos="0">
              <a:schemeClr val="accent3">
                <a:hueOff val="0"/>
                <a:satOff val="0"/>
                <a:lumOff val="0"/>
                <a:alphaOff val="0"/>
                <a:tint val="96000"/>
                <a:satMod val="130000"/>
                <a:lumMod val="114000"/>
              </a:schemeClr>
            </a:gs>
            <a:gs pos="60000">
              <a:schemeClr val="accent3">
                <a:hueOff val="0"/>
                <a:satOff val="0"/>
                <a:lumOff val="0"/>
                <a:alphaOff val="0"/>
                <a:tint val="100000"/>
                <a:satMod val="106000"/>
                <a:lumMod val="110000"/>
              </a:schemeClr>
            </a:gs>
            <a:gs pos="100000">
              <a:schemeClr val="accent3">
                <a:hueOff val="0"/>
                <a:satOff val="0"/>
                <a:lumOff val="0"/>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b="1" kern="1200" dirty="0" smtClean="0"/>
            <a:t>MBBS/BDS graduates or post-graduates viz. MD/MS/DM/</a:t>
          </a:r>
          <a:r>
            <a:rPr lang="en-IN" sz="2400" b="1" kern="1200" dirty="0" err="1" smtClean="0"/>
            <a:t>MCh</a:t>
          </a:r>
          <a:r>
            <a:rPr lang="en-IN" sz="2400" b="1" kern="1200" dirty="0" smtClean="0"/>
            <a:t>/DNB/</a:t>
          </a:r>
          <a:r>
            <a:rPr lang="en-IN" sz="2400" b="1" kern="1200" dirty="0" err="1" smtClean="0"/>
            <a:t>DrNB</a:t>
          </a:r>
          <a:r>
            <a:rPr lang="en-IN" sz="2400" b="1" kern="1200" dirty="0" smtClean="0"/>
            <a:t>/MDS pursuing students Or degree holders</a:t>
          </a:r>
          <a:endParaRPr lang="en-IN" sz="2400" b="1" kern="1200" dirty="0"/>
        </a:p>
      </dsp:txBody>
      <dsp:txXfrm>
        <a:off x="61256" y="1125098"/>
        <a:ext cx="7783560" cy="1132313"/>
      </dsp:txXfrm>
    </dsp:sp>
    <dsp:sp modelId="{DC8235E0-A1FF-4CD2-8616-8071FEAC6472}">
      <dsp:nvSpPr>
        <dsp:cNvPr id="0" name=""/>
        <dsp:cNvSpPr/>
      </dsp:nvSpPr>
      <dsp:spPr>
        <a:xfrm>
          <a:off x="0" y="2505868"/>
          <a:ext cx="7906072" cy="1254825"/>
        </a:xfrm>
        <a:prstGeom prst="roundRect">
          <a:avLst/>
        </a:prstGeom>
        <a:gradFill rotWithShape="0">
          <a:gsLst>
            <a:gs pos="0">
              <a:schemeClr val="accent3">
                <a:hueOff val="11250264"/>
                <a:satOff val="-16880"/>
                <a:lumOff val="-2745"/>
                <a:alphaOff val="0"/>
                <a:tint val="96000"/>
                <a:satMod val="130000"/>
                <a:lumMod val="114000"/>
              </a:schemeClr>
            </a:gs>
            <a:gs pos="60000">
              <a:schemeClr val="accent3">
                <a:hueOff val="11250264"/>
                <a:satOff val="-16880"/>
                <a:lumOff val="-2745"/>
                <a:alphaOff val="0"/>
                <a:tint val="100000"/>
                <a:satMod val="106000"/>
                <a:lumMod val="110000"/>
              </a:schemeClr>
            </a:gs>
            <a:gs pos="100000">
              <a:schemeClr val="accent3">
                <a:hueOff val="11250264"/>
                <a:satOff val="-16880"/>
                <a:lumOff val="-2745"/>
                <a:alphaOff val="0"/>
              </a:schemeClr>
            </a:gs>
          </a:gsLst>
          <a:lin ang="5400000" scaled="0"/>
        </a:gradFill>
        <a:ln>
          <a:noFill/>
        </a:ln>
        <a:effectLst>
          <a:outerShdw blurRad="47625" dist="38100" dir="5400000" sy="98000" rotWithShape="0">
            <a:srgbClr val="000000">
              <a:alpha val="4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b="1" kern="1200" dirty="0" smtClean="0"/>
            <a:t>45 years of age</a:t>
          </a:r>
          <a:endParaRPr lang="en-IN" sz="2400" b="1" kern="1200" dirty="0"/>
        </a:p>
      </dsp:txBody>
      <dsp:txXfrm>
        <a:off x="61256" y="2567124"/>
        <a:ext cx="7783560" cy="113231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0DFD50-C2E0-40BC-84C7-19A07488C712}">
      <dsp:nvSpPr>
        <dsp:cNvPr id="0" name=""/>
        <dsp:cNvSpPr/>
      </dsp:nvSpPr>
      <dsp:spPr>
        <a:xfrm>
          <a:off x="0" y="18794"/>
          <a:ext cx="8352928" cy="1254825"/>
        </a:xfrm>
        <a:prstGeom prst="roundRect">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a:outerShdw blurRad="50800" dist="38100" dir="5400000" rotWithShape="0">
            <a:srgbClr val="000000">
              <a:alpha val="2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smtClean="0"/>
            <a:t>Medical faculty holding MD/MS/DM/</a:t>
          </a:r>
          <a:r>
            <a:rPr lang="en-IN" sz="2400" kern="1200" dirty="0" err="1" smtClean="0"/>
            <a:t>MCh</a:t>
          </a:r>
          <a:r>
            <a:rPr lang="en-IN" sz="2400" kern="1200" dirty="0" smtClean="0"/>
            <a:t>/DNB/</a:t>
          </a:r>
          <a:r>
            <a:rPr lang="en-IN" sz="2400" kern="1200" dirty="0" err="1" smtClean="0"/>
            <a:t>DrNB</a:t>
          </a:r>
          <a:r>
            <a:rPr lang="en-IN" sz="2400" kern="1200" dirty="0" smtClean="0"/>
            <a:t>/MDS degree</a:t>
          </a:r>
          <a:endParaRPr lang="en-IN" sz="2400" kern="1200" dirty="0"/>
        </a:p>
      </dsp:txBody>
      <dsp:txXfrm>
        <a:off x="61256" y="80050"/>
        <a:ext cx="8230416" cy="1132313"/>
      </dsp:txXfrm>
    </dsp:sp>
    <dsp:sp modelId="{45ADA365-A5F8-4FA7-9FD6-08F274AAFFFB}">
      <dsp:nvSpPr>
        <dsp:cNvPr id="0" name=""/>
        <dsp:cNvSpPr/>
      </dsp:nvSpPr>
      <dsp:spPr>
        <a:xfrm>
          <a:off x="0" y="1460819"/>
          <a:ext cx="8352928" cy="1254825"/>
        </a:xfrm>
        <a:prstGeom prst="roundRect">
          <a:avLst/>
        </a:prstGeom>
        <a:solidFill>
          <a:schemeClr val="accent3">
            <a:hueOff val="5625132"/>
            <a:satOff val="-8440"/>
            <a:lumOff val="-1373"/>
            <a:alphaOff val="0"/>
          </a:schemeClr>
        </a:solidFill>
        <a:ln w="28575" cap="flat" cmpd="sng" algn="ctr">
          <a:solidFill>
            <a:schemeClr val="lt1">
              <a:hueOff val="0"/>
              <a:satOff val="0"/>
              <a:lumOff val="0"/>
              <a:alphaOff val="0"/>
            </a:schemeClr>
          </a:solidFill>
          <a:prstDash val="solid"/>
        </a:ln>
        <a:effectLst>
          <a:outerShdw blurRad="50800" dist="38100" dir="5400000" rotWithShape="0">
            <a:srgbClr val="000000">
              <a:alpha val="2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smtClean="0"/>
            <a:t>Full time regular employee with at least one year of service at or UGC recognized research universities, research institutes of National Importance.</a:t>
          </a:r>
          <a:endParaRPr lang="en-IN" sz="2400" kern="1200" dirty="0"/>
        </a:p>
      </dsp:txBody>
      <dsp:txXfrm>
        <a:off x="61256" y="1522075"/>
        <a:ext cx="8230416" cy="1132313"/>
      </dsp:txXfrm>
    </dsp:sp>
    <dsp:sp modelId="{40454D48-B616-49A8-A214-0B449054C594}">
      <dsp:nvSpPr>
        <dsp:cNvPr id="0" name=""/>
        <dsp:cNvSpPr/>
      </dsp:nvSpPr>
      <dsp:spPr>
        <a:xfrm>
          <a:off x="0" y="2902844"/>
          <a:ext cx="8352928" cy="1254825"/>
        </a:xfrm>
        <a:prstGeom prst="roundRect">
          <a:avLst/>
        </a:prstGeom>
        <a:solidFill>
          <a:schemeClr val="accent3">
            <a:hueOff val="11250264"/>
            <a:satOff val="-16880"/>
            <a:lumOff val="-2745"/>
            <a:alphaOff val="0"/>
          </a:schemeClr>
        </a:solidFill>
        <a:ln w="28575" cap="flat" cmpd="sng" algn="ctr">
          <a:solidFill>
            <a:schemeClr val="lt1">
              <a:hueOff val="0"/>
              <a:satOff val="0"/>
              <a:lumOff val="0"/>
              <a:alphaOff val="0"/>
            </a:schemeClr>
          </a:solidFill>
          <a:prstDash val="solid"/>
        </a:ln>
        <a:effectLst>
          <a:outerShdw blurRad="50800" dist="38100" dir="5400000" rotWithShape="0">
            <a:srgbClr val="000000">
              <a:alpha val="2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smtClean="0"/>
            <a:t>45 years of age</a:t>
          </a:r>
          <a:endParaRPr lang="en-IN" sz="2400" kern="1200" dirty="0"/>
        </a:p>
      </dsp:txBody>
      <dsp:txXfrm>
        <a:off x="61256" y="2964100"/>
        <a:ext cx="8230416" cy="113231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329C8-9696-4DB2-A228-DE7BE6E80870}">
      <dsp:nvSpPr>
        <dsp:cNvPr id="0" name=""/>
        <dsp:cNvSpPr/>
      </dsp:nvSpPr>
      <dsp:spPr>
        <a:xfrm>
          <a:off x="0" y="52802"/>
          <a:ext cx="8208912" cy="752895"/>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C00000"/>
              </a:solidFill>
            </a:rPr>
            <a:t>Field of biomedical research and technology </a:t>
          </a:r>
          <a:endParaRPr lang="en-IN" sz="2000" kern="1200" dirty="0">
            <a:solidFill>
              <a:srgbClr val="C00000"/>
            </a:solidFill>
          </a:endParaRPr>
        </a:p>
      </dsp:txBody>
      <dsp:txXfrm>
        <a:off x="36753" y="89555"/>
        <a:ext cx="8135406" cy="679389"/>
      </dsp:txXfrm>
    </dsp:sp>
    <dsp:sp modelId="{AB1A0B11-5C83-42D9-95BD-41305EA7EF9D}">
      <dsp:nvSpPr>
        <dsp:cNvPr id="0" name=""/>
        <dsp:cNvSpPr/>
      </dsp:nvSpPr>
      <dsp:spPr>
        <a:xfrm>
          <a:off x="0" y="918017"/>
          <a:ext cx="8208912" cy="752895"/>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C00000"/>
              </a:solidFill>
            </a:rPr>
            <a:t>Citizen of India and working in the country</a:t>
          </a:r>
          <a:endParaRPr lang="en-IN" sz="2000" kern="1200" dirty="0">
            <a:solidFill>
              <a:srgbClr val="C00000"/>
            </a:solidFill>
          </a:endParaRPr>
        </a:p>
      </dsp:txBody>
      <dsp:txXfrm>
        <a:off x="36753" y="954770"/>
        <a:ext cx="8135406" cy="679389"/>
      </dsp:txXfrm>
    </dsp:sp>
    <dsp:sp modelId="{1477B5F9-78AC-4790-8AB4-DC4B56A9E634}">
      <dsp:nvSpPr>
        <dsp:cNvPr id="0" name=""/>
        <dsp:cNvSpPr/>
      </dsp:nvSpPr>
      <dsp:spPr>
        <a:xfrm>
          <a:off x="0" y="1783232"/>
          <a:ext cx="8208912" cy="752895"/>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C00000"/>
              </a:solidFill>
            </a:rPr>
            <a:t>M.D/M.S/</a:t>
          </a:r>
          <a:r>
            <a:rPr lang="en-IN" sz="2000" b="1" kern="1200" dirty="0" err="1" smtClean="0">
              <a:solidFill>
                <a:srgbClr val="C00000"/>
              </a:solidFill>
            </a:rPr>
            <a:t>Ph.D</a:t>
          </a:r>
          <a:r>
            <a:rPr lang="en-IN" sz="2000" b="1" kern="1200" dirty="0" smtClean="0">
              <a:solidFill>
                <a:srgbClr val="C00000"/>
              </a:solidFill>
            </a:rPr>
            <a:t> degree (M.D./ M.S./ M.D.S. or MBBS/BDS/ </a:t>
          </a:r>
          <a:r>
            <a:rPr lang="en-IN" sz="2000" b="1" kern="1200" dirty="0" err="1" smtClean="0">
              <a:solidFill>
                <a:srgbClr val="C00000"/>
              </a:solidFill>
            </a:rPr>
            <a:t>MVSc</a:t>
          </a:r>
          <a:r>
            <a:rPr lang="en-IN" sz="2000" b="1" kern="1200" dirty="0" smtClean="0">
              <a:solidFill>
                <a:srgbClr val="C00000"/>
              </a:solidFill>
            </a:rPr>
            <a:t>./ M.Sc./</a:t>
          </a:r>
          <a:r>
            <a:rPr lang="en-IN" sz="2000" b="1" kern="1200" dirty="0" err="1" smtClean="0">
              <a:solidFill>
                <a:srgbClr val="C00000"/>
              </a:solidFill>
            </a:rPr>
            <a:t>M.Pharma</a:t>
          </a:r>
          <a:r>
            <a:rPr lang="en-IN" sz="2000" b="1" kern="1200" dirty="0" smtClean="0">
              <a:solidFill>
                <a:srgbClr val="C00000"/>
              </a:solidFill>
            </a:rPr>
            <a:t>/</a:t>
          </a:r>
          <a:r>
            <a:rPr lang="en-IN" sz="2000" b="1" kern="1200" dirty="0" err="1" smtClean="0">
              <a:solidFill>
                <a:srgbClr val="C00000"/>
              </a:solidFill>
            </a:rPr>
            <a:t>M.Tech</a:t>
          </a:r>
          <a:r>
            <a:rPr lang="en-IN" sz="2000" b="1" kern="1200" dirty="0" smtClean="0">
              <a:solidFill>
                <a:srgbClr val="C00000"/>
              </a:solidFill>
            </a:rPr>
            <a:t> or equivalent with </a:t>
          </a:r>
          <a:r>
            <a:rPr lang="en-IN" sz="2000" b="1" kern="1200" dirty="0" err="1" smtClean="0">
              <a:solidFill>
                <a:srgbClr val="C00000"/>
              </a:solidFill>
            </a:rPr>
            <a:t>Ph.D</a:t>
          </a:r>
          <a:endParaRPr lang="en-IN" sz="2000" kern="1200" dirty="0">
            <a:solidFill>
              <a:srgbClr val="C00000"/>
            </a:solidFill>
          </a:endParaRPr>
        </a:p>
      </dsp:txBody>
      <dsp:txXfrm>
        <a:off x="36753" y="1819985"/>
        <a:ext cx="8135406" cy="679389"/>
      </dsp:txXfrm>
    </dsp:sp>
    <dsp:sp modelId="{ECDA2303-5566-4F6B-80E4-D04B26DB668D}">
      <dsp:nvSpPr>
        <dsp:cNvPr id="0" name=""/>
        <dsp:cNvSpPr/>
      </dsp:nvSpPr>
      <dsp:spPr>
        <a:xfrm>
          <a:off x="0" y="2648447"/>
          <a:ext cx="8208912" cy="752895"/>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C00000"/>
              </a:solidFill>
            </a:rPr>
            <a:t>At least fifteen years of experience (for availing the fellowship for 15 days) </a:t>
          </a:r>
          <a:endParaRPr lang="en-IN" sz="2000" kern="1200" dirty="0">
            <a:solidFill>
              <a:srgbClr val="C00000"/>
            </a:solidFill>
          </a:endParaRPr>
        </a:p>
      </dsp:txBody>
      <dsp:txXfrm>
        <a:off x="36753" y="2685200"/>
        <a:ext cx="8135406" cy="679389"/>
      </dsp:txXfrm>
    </dsp:sp>
    <dsp:sp modelId="{AB211D72-4E6A-41A7-AC11-B9262E40C76B}">
      <dsp:nvSpPr>
        <dsp:cNvPr id="0" name=""/>
        <dsp:cNvSpPr/>
      </dsp:nvSpPr>
      <dsp:spPr>
        <a:xfrm>
          <a:off x="0" y="3513662"/>
          <a:ext cx="8208912" cy="752895"/>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C00000"/>
              </a:solidFill>
            </a:rPr>
            <a:t>At least ten years of experience (for availing the fellowship for 1-3months)</a:t>
          </a:r>
          <a:endParaRPr lang="en-IN" sz="2000" kern="1200" dirty="0">
            <a:solidFill>
              <a:srgbClr val="C00000"/>
            </a:solidFill>
          </a:endParaRPr>
        </a:p>
      </dsp:txBody>
      <dsp:txXfrm>
        <a:off x="36753" y="3550415"/>
        <a:ext cx="8135406" cy="679389"/>
      </dsp:txXfrm>
    </dsp:sp>
    <dsp:sp modelId="{07E74E7F-FF8C-4288-8483-0D9E55C5B2CE}">
      <dsp:nvSpPr>
        <dsp:cNvPr id="0" name=""/>
        <dsp:cNvSpPr/>
      </dsp:nvSpPr>
      <dsp:spPr>
        <a:xfrm>
          <a:off x="0" y="4378877"/>
          <a:ext cx="8208912" cy="752895"/>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C00000"/>
              </a:solidFill>
            </a:rPr>
            <a:t>Below 57 years </a:t>
          </a:r>
          <a:endParaRPr lang="en-IN" sz="2000" kern="1200" dirty="0">
            <a:solidFill>
              <a:srgbClr val="C00000"/>
            </a:solidFill>
          </a:endParaRPr>
        </a:p>
      </dsp:txBody>
      <dsp:txXfrm>
        <a:off x="36753" y="4415630"/>
        <a:ext cx="8135406" cy="67938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84985-9B77-461B-BA7A-B232A7FDD3CE}">
      <dsp:nvSpPr>
        <dsp:cNvPr id="0" name=""/>
        <dsp:cNvSpPr/>
      </dsp:nvSpPr>
      <dsp:spPr>
        <a:xfrm>
          <a:off x="1440160" y="0"/>
          <a:ext cx="5544616" cy="5544616"/>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5EE6E6-638B-4C8B-B528-8091AF6C68EE}">
      <dsp:nvSpPr>
        <dsp:cNvPr id="0" name=""/>
        <dsp:cNvSpPr/>
      </dsp:nvSpPr>
      <dsp:spPr>
        <a:xfrm>
          <a:off x="1966898" y="526738"/>
          <a:ext cx="2162400" cy="21624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IN" sz="2500" b="1" kern="1200" dirty="0" smtClean="0"/>
            <a:t>Stipend - US$ 3000 per month </a:t>
          </a:r>
          <a:endParaRPr lang="en-IN" sz="2500" b="1" kern="1200" dirty="0"/>
        </a:p>
      </dsp:txBody>
      <dsp:txXfrm>
        <a:off x="2072458" y="632298"/>
        <a:ext cx="1951280" cy="1951280"/>
      </dsp:txXfrm>
    </dsp:sp>
    <dsp:sp modelId="{129D3C14-7F46-47CD-B7F7-DE617C6542BF}">
      <dsp:nvSpPr>
        <dsp:cNvPr id="0" name=""/>
        <dsp:cNvSpPr/>
      </dsp:nvSpPr>
      <dsp:spPr>
        <a:xfrm>
          <a:off x="4295637" y="526738"/>
          <a:ext cx="2162400" cy="21624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IN" sz="2500" b="1" kern="1200" dirty="0" smtClean="0"/>
            <a:t>Return economy class airfare </a:t>
          </a:r>
          <a:endParaRPr lang="en-IN" sz="2500" b="1" kern="1200" dirty="0"/>
        </a:p>
      </dsp:txBody>
      <dsp:txXfrm>
        <a:off x="4401197" y="632298"/>
        <a:ext cx="1951280" cy="1951280"/>
      </dsp:txXfrm>
    </dsp:sp>
    <dsp:sp modelId="{4B567D61-BE74-4703-A1F5-8A5E756A93CB}">
      <dsp:nvSpPr>
        <dsp:cNvPr id="0" name=""/>
        <dsp:cNvSpPr/>
      </dsp:nvSpPr>
      <dsp:spPr>
        <a:xfrm>
          <a:off x="1966898" y="2855477"/>
          <a:ext cx="2162400" cy="21624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IN" sz="2500" b="1" kern="1200" dirty="0" err="1" smtClean="0"/>
            <a:t>Rs</a:t>
          </a:r>
          <a:r>
            <a:rPr lang="en-IN" sz="2500" b="1" kern="1200" dirty="0" smtClean="0"/>
            <a:t>. 75,000/- cost of visa, SEVIS fee, taxi charges </a:t>
          </a:r>
          <a:endParaRPr lang="en-IN" sz="2500" b="1" kern="1200" dirty="0"/>
        </a:p>
      </dsp:txBody>
      <dsp:txXfrm>
        <a:off x="2072458" y="2961037"/>
        <a:ext cx="1951280" cy="1951280"/>
      </dsp:txXfrm>
    </dsp:sp>
    <dsp:sp modelId="{374F5CC6-D6BA-4061-8126-ED5B768FF27E}">
      <dsp:nvSpPr>
        <dsp:cNvPr id="0" name=""/>
        <dsp:cNvSpPr/>
      </dsp:nvSpPr>
      <dsp:spPr>
        <a:xfrm>
          <a:off x="4295637" y="2855477"/>
          <a:ext cx="2162400" cy="21624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IN" sz="2500" b="1" kern="1200" dirty="0" err="1" smtClean="0"/>
            <a:t>Rs</a:t>
          </a:r>
          <a:r>
            <a:rPr lang="en-IN" sz="2500" b="1" kern="1200" dirty="0" smtClean="0"/>
            <a:t>. 20,000/- overseas </a:t>
          </a:r>
          <a:r>
            <a:rPr lang="en-IN" sz="2500" b="1" kern="1200" dirty="0" err="1" smtClean="0"/>
            <a:t>mediclaim</a:t>
          </a:r>
          <a:r>
            <a:rPr lang="en-IN" sz="2500" b="1" kern="1200" dirty="0" smtClean="0"/>
            <a:t> insurance expenses</a:t>
          </a:r>
          <a:endParaRPr lang="en-IN" sz="2500" b="1" kern="1200" dirty="0"/>
        </a:p>
      </dsp:txBody>
      <dsp:txXfrm>
        <a:off x="4401197" y="2961037"/>
        <a:ext cx="1951280" cy="195128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B3F9D-6C65-45F2-BF72-2994FBEDE7B5}">
      <dsp:nvSpPr>
        <dsp:cNvPr id="0" name=""/>
        <dsp:cNvSpPr/>
      </dsp:nvSpPr>
      <dsp:spPr>
        <a:xfrm>
          <a:off x="0" y="666866"/>
          <a:ext cx="8064896" cy="125482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smtClean="0"/>
            <a:t>Provide financial support attending and presenting their research accomplishments/findings in international conferences/seminars/symposia </a:t>
          </a:r>
          <a:endParaRPr lang="en-IN" sz="2400" kern="1200" dirty="0"/>
        </a:p>
      </dsp:txBody>
      <dsp:txXfrm>
        <a:off x="61256" y="728122"/>
        <a:ext cx="7942384" cy="1132313"/>
      </dsp:txXfrm>
    </dsp:sp>
    <dsp:sp modelId="{CF140171-54A0-4449-AA28-6DB70F00CC74}">
      <dsp:nvSpPr>
        <dsp:cNvPr id="0" name=""/>
        <dsp:cNvSpPr/>
      </dsp:nvSpPr>
      <dsp:spPr>
        <a:xfrm>
          <a:off x="0" y="2108891"/>
          <a:ext cx="8064896" cy="125482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smtClean="0"/>
            <a:t>Applicant should be a biomedical scientist/researcher/doctoral student engaged in R&amp;D work</a:t>
          </a:r>
          <a:endParaRPr lang="en-IN" sz="2400" kern="1200" dirty="0"/>
        </a:p>
      </dsp:txBody>
      <dsp:txXfrm>
        <a:off x="61256" y="2170147"/>
        <a:ext cx="7942384" cy="1132313"/>
      </dsp:txXfrm>
    </dsp:sp>
    <dsp:sp modelId="{CAC04FBE-A9F1-4860-9B86-7C05748BACF8}">
      <dsp:nvSpPr>
        <dsp:cNvPr id="0" name=""/>
        <dsp:cNvSpPr/>
      </dsp:nvSpPr>
      <dsp:spPr>
        <a:xfrm>
          <a:off x="0" y="3550916"/>
          <a:ext cx="8064896" cy="125482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err="1" smtClean="0"/>
            <a:t>Rs</a:t>
          </a:r>
          <a:r>
            <a:rPr lang="en-IN" sz="2400" kern="1200" dirty="0" smtClean="0"/>
            <a:t>. 1.5 lakh maximum grant will be awarded to the selected applicants</a:t>
          </a:r>
          <a:endParaRPr lang="en-IN" sz="2400" kern="1200" dirty="0"/>
        </a:p>
      </dsp:txBody>
      <dsp:txXfrm>
        <a:off x="61256" y="3612172"/>
        <a:ext cx="7942384" cy="113231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C5EEB-5327-472F-A9AB-9FC1962AF5CC}">
      <dsp:nvSpPr>
        <dsp:cNvPr id="0" name=""/>
        <dsp:cNvSpPr/>
      </dsp:nvSpPr>
      <dsp:spPr>
        <a:xfrm>
          <a:off x="0" y="13955"/>
          <a:ext cx="8496944" cy="87984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solidFill>
                <a:srgbClr val="7030A0"/>
              </a:solidFill>
            </a:rPr>
            <a:t>Core Research Grant</a:t>
          </a:r>
          <a:endParaRPr lang="en-IN" sz="2000" b="1" kern="1200" dirty="0">
            <a:solidFill>
              <a:srgbClr val="7030A0"/>
            </a:solidFill>
          </a:endParaRPr>
        </a:p>
      </dsp:txBody>
      <dsp:txXfrm>
        <a:off x="42950" y="56905"/>
        <a:ext cx="8411044" cy="793940"/>
      </dsp:txXfrm>
    </dsp:sp>
    <dsp:sp modelId="{66B23A75-6918-420C-983A-B10FB0D42692}">
      <dsp:nvSpPr>
        <dsp:cNvPr id="0" name=""/>
        <dsp:cNvSpPr/>
      </dsp:nvSpPr>
      <dsp:spPr>
        <a:xfrm>
          <a:off x="0" y="1029155"/>
          <a:ext cx="8496944" cy="87984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SERB-SUPRA (Scientific and Useful Profound Research Advancement)</a:t>
          </a:r>
          <a:endParaRPr lang="en-IN" sz="2000" b="1" kern="1200" dirty="0">
            <a:solidFill>
              <a:srgbClr val="7030A0"/>
            </a:solidFill>
          </a:endParaRPr>
        </a:p>
      </dsp:txBody>
      <dsp:txXfrm>
        <a:off x="42950" y="1072105"/>
        <a:ext cx="8411044" cy="793940"/>
      </dsp:txXfrm>
    </dsp:sp>
    <dsp:sp modelId="{3C043B62-CD50-4565-8979-1F21CC668E7F}">
      <dsp:nvSpPr>
        <dsp:cNvPr id="0" name=""/>
        <dsp:cNvSpPr/>
      </dsp:nvSpPr>
      <dsp:spPr>
        <a:xfrm>
          <a:off x="0" y="2044355"/>
          <a:ext cx="8496944" cy="87984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State University Research Excellence (SERB-SURE)</a:t>
          </a:r>
          <a:endParaRPr lang="en-IN" sz="2000" b="1" kern="1200" dirty="0">
            <a:solidFill>
              <a:srgbClr val="7030A0"/>
            </a:solidFill>
          </a:endParaRPr>
        </a:p>
      </dsp:txBody>
      <dsp:txXfrm>
        <a:off x="42950" y="2087305"/>
        <a:ext cx="8411044" cy="793940"/>
      </dsp:txXfrm>
    </dsp:sp>
    <dsp:sp modelId="{95C19C86-0B76-4809-8449-CEAC7D05BA15}">
      <dsp:nvSpPr>
        <dsp:cNvPr id="0" name=""/>
        <dsp:cNvSpPr/>
      </dsp:nvSpPr>
      <dsp:spPr>
        <a:xfrm>
          <a:off x="0" y="3059555"/>
          <a:ext cx="8496944" cy="87984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Intensification of Research in High Priority Areas (IRHPA)</a:t>
          </a:r>
          <a:endParaRPr lang="en-IN" sz="2000" b="1" kern="1200" dirty="0">
            <a:solidFill>
              <a:srgbClr val="7030A0"/>
            </a:solidFill>
          </a:endParaRPr>
        </a:p>
      </dsp:txBody>
      <dsp:txXfrm>
        <a:off x="42950" y="3102505"/>
        <a:ext cx="8411044" cy="793940"/>
      </dsp:txXfrm>
    </dsp:sp>
    <dsp:sp modelId="{E68FD869-5A5F-4BE6-83A0-1201A97A00A5}">
      <dsp:nvSpPr>
        <dsp:cNvPr id="0" name=""/>
        <dsp:cNvSpPr/>
      </dsp:nvSpPr>
      <dsp:spPr>
        <a:xfrm>
          <a:off x="0" y="4074755"/>
          <a:ext cx="8496944" cy="87984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International Travel Support (ITS) Scheme</a:t>
          </a:r>
          <a:endParaRPr lang="en-IN" sz="2000" b="1" kern="1200" dirty="0">
            <a:solidFill>
              <a:srgbClr val="7030A0"/>
            </a:solidFill>
          </a:endParaRPr>
        </a:p>
      </dsp:txBody>
      <dsp:txXfrm>
        <a:off x="42950" y="4117705"/>
        <a:ext cx="8411044" cy="79394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60761-10B7-4907-848E-CF23DF073DF0}">
      <dsp:nvSpPr>
        <dsp:cNvPr id="0" name=""/>
        <dsp:cNvSpPr/>
      </dsp:nvSpPr>
      <dsp:spPr>
        <a:xfrm>
          <a:off x="-6023447" y="-921917"/>
          <a:ext cx="7172427" cy="7172427"/>
        </a:xfrm>
        <a:prstGeom prst="blockArc">
          <a:avLst>
            <a:gd name="adj1" fmla="val 18900000"/>
            <a:gd name="adj2" fmla="val 2700000"/>
            <a:gd name="adj3" fmla="val 301"/>
          </a:avLst>
        </a:pr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77287A-52F5-4D4D-A1BA-04B95DDC2646}">
      <dsp:nvSpPr>
        <dsp:cNvPr id="0" name=""/>
        <dsp:cNvSpPr/>
      </dsp:nvSpPr>
      <dsp:spPr>
        <a:xfrm>
          <a:off x="739608" y="532859"/>
          <a:ext cx="7755808" cy="10657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5914" tIns="50800" rIns="50800" bIns="50800" numCol="1" spcCol="1270" anchor="ctr" anchorCtr="0">
          <a:noAutofit/>
        </a:bodyPr>
        <a:lstStyle/>
        <a:p>
          <a:pPr lvl="0" algn="l" defTabSz="889000" rtl="0">
            <a:lnSpc>
              <a:spcPct val="90000"/>
            </a:lnSpc>
            <a:spcBef>
              <a:spcPct val="0"/>
            </a:spcBef>
            <a:spcAft>
              <a:spcPct val="35000"/>
            </a:spcAft>
          </a:pPr>
          <a:r>
            <a:rPr lang="en-IN" sz="2000" b="1" kern="1200" dirty="0" smtClean="0"/>
            <a:t>Indian citizens hold a regular academic/research position in a recognized academic institution or national laboratory Private Academic institutions with valid UGC / AICTE / PCI approval. </a:t>
          </a:r>
          <a:endParaRPr lang="en-IN" sz="2000" b="1" kern="1200" dirty="0"/>
        </a:p>
      </dsp:txBody>
      <dsp:txXfrm>
        <a:off x="739608" y="532859"/>
        <a:ext cx="7755808" cy="1065718"/>
      </dsp:txXfrm>
    </dsp:sp>
    <dsp:sp modelId="{7453D530-5D52-4BCA-8263-B73459A37A43}">
      <dsp:nvSpPr>
        <dsp:cNvPr id="0" name=""/>
        <dsp:cNvSpPr/>
      </dsp:nvSpPr>
      <dsp:spPr>
        <a:xfrm>
          <a:off x="73534" y="399644"/>
          <a:ext cx="1332147" cy="1332147"/>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5F7AF3-20EF-48C3-B375-AE135B546BA9}">
      <dsp:nvSpPr>
        <dsp:cNvPr id="0" name=""/>
        <dsp:cNvSpPr/>
      </dsp:nvSpPr>
      <dsp:spPr>
        <a:xfrm>
          <a:off x="1126997" y="2131436"/>
          <a:ext cx="7368420" cy="10657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5914" tIns="50800" rIns="50800" bIns="50800" numCol="1" spcCol="1270" anchor="ctr" anchorCtr="0">
          <a:noAutofit/>
        </a:bodyPr>
        <a:lstStyle/>
        <a:p>
          <a:pPr lvl="0" algn="l" defTabSz="889000" rtl="0">
            <a:lnSpc>
              <a:spcPct val="90000"/>
            </a:lnSpc>
            <a:spcBef>
              <a:spcPct val="0"/>
            </a:spcBef>
            <a:spcAft>
              <a:spcPct val="35000"/>
            </a:spcAft>
          </a:pPr>
          <a:r>
            <a:rPr lang="en-IN" sz="2000" b="1" kern="1200" dirty="0" smtClean="0"/>
            <a:t>The PI and Co-Investigator(s) should hold Ph.D. degree in Science, Mathematics, Engineering or M.D. / M.S. / M.D.S. / </a:t>
          </a:r>
          <a:r>
            <a:rPr lang="en-IN" sz="2000" b="1" kern="1200" dirty="0" err="1" smtClean="0"/>
            <a:t>M.V.Sc</a:t>
          </a:r>
          <a:r>
            <a:rPr lang="en-IN" sz="2000" b="1" kern="1200" dirty="0" smtClean="0"/>
            <a:t>. degree </a:t>
          </a:r>
          <a:endParaRPr lang="en-IN" sz="2000" b="1" kern="1200" dirty="0"/>
        </a:p>
      </dsp:txBody>
      <dsp:txXfrm>
        <a:off x="1126997" y="2131436"/>
        <a:ext cx="7368420" cy="1065718"/>
      </dsp:txXfrm>
    </dsp:sp>
    <dsp:sp modelId="{726021A8-5D53-4FC4-9727-FC530EF0DFC7}">
      <dsp:nvSpPr>
        <dsp:cNvPr id="0" name=""/>
        <dsp:cNvSpPr/>
      </dsp:nvSpPr>
      <dsp:spPr>
        <a:xfrm>
          <a:off x="460923" y="1998221"/>
          <a:ext cx="1332147" cy="1332147"/>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CA9A94-0996-4CAE-BE30-52BE38588DCF}">
      <dsp:nvSpPr>
        <dsp:cNvPr id="0" name=""/>
        <dsp:cNvSpPr/>
      </dsp:nvSpPr>
      <dsp:spPr>
        <a:xfrm>
          <a:off x="739608" y="3730014"/>
          <a:ext cx="7755808" cy="10657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5914" tIns="50800" rIns="50800" bIns="50800" numCol="1" spcCol="1270" anchor="ctr" anchorCtr="0">
          <a:noAutofit/>
        </a:bodyPr>
        <a:lstStyle/>
        <a:p>
          <a:pPr lvl="0" algn="l" defTabSz="889000" rtl="0">
            <a:lnSpc>
              <a:spcPct val="90000"/>
            </a:lnSpc>
            <a:spcBef>
              <a:spcPct val="0"/>
            </a:spcBef>
            <a:spcAft>
              <a:spcPct val="35000"/>
            </a:spcAft>
          </a:pPr>
          <a:r>
            <a:rPr lang="en-IN" sz="2000" b="1" kern="1200" dirty="0" smtClean="0"/>
            <a:t>Grant period of 3 years</a:t>
          </a:r>
          <a:endParaRPr lang="en-IN" sz="2000" b="1" kern="1200" dirty="0"/>
        </a:p>
      </dsp:txBody>
      <dsp:txXfrm>
        <a:off x="739608" y="3730014"/>
        <a:ext cx="7755808" cy="1065718"/>
      </dsp:txXfrm>
    </dsp:sp>
    <dsp:sp modelId="{4F327490-E782-476F-BC11-7589CD04F171}">
      <dsp:nvSpPr>
        <dsp:cNvPr id="0" name=""/>
        <dsp:cNvSpPr/>
      </dsp:nvSpPr>
      <dsp:spPr>
        <a:xfrm>
          <a:off x="73534" y="3596799"/>
          <a:ext cx="1332147" cy="1332147"/>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8B319-A3E9-476E-9D1C-E26C5A82A295}">
      <dsp:nvSpPr>
        <dsp:cNvPr id="0" name=""/>
        <dsp:cNvSpPr/>
      </dsp:nvSpPr>
      <dsp:spPr>
        <a:xfrm>
          <a:off x="0" y="12156"/>
          <a:ext cx="8640960" cy="122104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IN" sz="2300" kern="1200" smtClean="0"/>
            <a:t>Support to active researchers belonging to state universities and colleges </a:t>
          </a:r>
          <a:endParaRPr lang="en-IN" sz="2300" kern="1200"/>
        </a:p>
      </dsp:txBody>
      <dsp:txXfrm>
        <a:off x="59606" y="71762"/>
        <a:ext cx="8521748" cy="1101829"/>
      </dsp:txXfrm>
    </dsp:sp>
    <dsp:sp modelId="{C3993299-352B-46B9-86EC-AC4A77EAC76D}">
      <dsp:nvSpPr>
        <dsp:cNvPr id="0" name=""/>
        <dsp:cNvSpPr/>
      </dsp:nvSpPr>
      <dsp:spPr>
        <a:xfrm>
          <a:off x="0" y="1299438"/>
          <a:ext cx="8640960" cy="122104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IN" sz="2300" kern="1200" smtClean="0"/>
            <a:t>PI and Co-Investigator(s) should hold Ph.D./M.D./M.S./M.D.S./M.V.Sc. degree at the time of applying for the grant. </a:t>
          </a:r>
          <a:endParaRPr lang="en-IN" sz="2300" kern="1200"/>
        </a:p>
      </dsp:txBody>
      <dsp:txXfrm>
        <a:off x="59606" y="1359044"/>
        <a:ext cx="8521748" cy="1101829"/>
      </dsp:txXfrm>
    </dsp:sp>
    <dsp:sp modelId="{C814A2EB-5204-4969-8858-340F7C5BD3A5}">
      <dsp:nvSpPr>
        <dsp:cNvPr id="0" name=""/>
        <dsp:cNvSpPr/>
      </dsp:nvSpPr>
      <dsp:spPr>
        <a:xfrm>
          <a:off x="0" y="2586719"/>
          <a:ext cx="8640960" cy="122104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IN" sz="2300" kern="1200" smtClean="0"/>
            <a:t>The upper age limit is 50 years</a:t>
          </a:r>
          <a:endParaRPr lang="en-IN" sz="2300" kern="1200"/>
        </a:p>
      </dsp:txBody>
      <dsp:txXfrm>
        <a:off x="59606" y="2646325"/>
        <a:ext cx="8521748" cy="1101829"/>
      </dsp:txXfrm>
    </dsp:sp>
    <dsp:sp modelId="{4494DB20-CD67-434E-BAE2-D4548CB8DB40}">
      <dsp:nvSpPr>
        <dsp:cNvPr id="0" name=""/>
        <dsp:cNvSpPr/>
      </dsp:nvSpPr>
      <dsp:spPr>
        <a:xfrm>
          <a:off x="0" y="3874000"/>
          <a:ext cx="8640960" cy="122104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IN" sz="2300" kern="1200" dirty="0" err="1" smtClean="0"/>
            <a:t>Rs</a:t>
          </a:r>
          <a:r>
            <a:rPr lang="en-IN" sz="2300" kern="1200" dirty="0" smtClean="0"/>
            <a:t>. 30 lakhs plus overheads</a:t>
          </a:r>
          <a:endParaRPr lang="en-IN" sz="2300" kern="1200" dirty="0"/>
        </a:p>
      </dsp:txBody>
      <dsp:txXfrm>
        <a:off x="59606" y="3933606"/>
        <a:ext cx="8521748" cy="110182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5D6D7-B61C-4BFD-88CE-2B33163CA4C0}">
      <dsp:nvSpPr>
        <dsp:cNvPr id="0" name=""/>
        <dsp:cNvSpPr/>
      </dsp:nvSpPr>
      <dsp:spPr>
        <a:xfrm>
          <a:off x="0" y="57907"/>
          <a:ext cx="8820472" cy="12168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kern="1200" dirty="0" smtClean="0"/>
            <a:t>Financial assistance to Indian researchers for </a:t>
          </a:r>
          <a:r>
            <a:rPr lang="en-IN" sz="2000" b="1" kern="1200" dirty="0" smtClean="0">
              <a:solidFill>
                <a:srgbClr val="FFFF00"/>
              </a:solidFill>
            </a:rPr>
            <a:t>presenting a research paper</a:t>
          </a:r>
          <a:r>
            <a:rPr lang="en-IN" sz="2000" b="1" kern="1200" dirty="0" smtClean="0"/>
            <a:t> </a:t>
          </a:r>
          <a:r>
            <a:rPr lang="en-IN" sz="2000" kern="1200" dirty="0" smtClean="0"/>
            <a:t>in an international scientific event held abroad. </a:t>
          </a:r>
          <a:endParaRPr lang="en-IN" sz="2000" kern="1200" dirty="0"/>
        </a:p>
      </dsp:txBody>
      <dsp:txXfrm>
        <a:off x="59399" y="117306"/>
        <a:ext cx="8701674" cy="1098002"/>
      </dsp:txXfrm>
    </dsp:sp>
    <dsp:sp modelId="{826F8EF8-DA79-453B-8E00-179BE7FEA065}">
      <dsp:nvSpPr>
        <dsp:cNvPr id="0" name=""/>
        <dsp:cNvSpPr/>
      </dsp:nvSpPr>
      <dsp:spPr>
        <a:xfrm>
          <a:off x="0" y="1461908"/>
          <a:ext cx="8820472" cy="12168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kern="1200" dirty="0" smtClean="0"/>
            <a:t>In addition, support is also provided to </a:t>
          </a:r>
          <a:r>
            <a:rPr lang="en-IN" sz="2000" b="1" kern="1200" dirty="0" smtClean="0">
              <a:solidFill>
                <a:srgbClr val="FFFF00"/>
              </a:solidFill>
            </a:rPr>
            <a:t>young scientists </a:t>
          </a:r>
          <a:r>
            <a:rPr lang="en-IN" sz="2000" kern="1200" dirty="0" smtClean="0"/>
            <a:t>(age limit below 35 years as on date of start of the event) for attending training programmes, Short-term schools and Workshops. </a:t>
          </a:r>
          <a:endParaRPr lang="en-IN" sz="2000" kern="1200" dirty="0"/>
        </a:p>
      </dsp:txBody>
      <dsp:txXfrm>
        <a:off x="59399" y="1521307"/>
        <a:ext cx="8701674" cy="1098002"/>
      </dsp:txXfrm>
    </dsp:sp>
    <dsp:sp modelId="{C6BFB147-32CB-44CB-B417-C6FAFA70491C}">
      <dsp:nvSpPr>
        <dsp:cNvPr id="0" name=""/>
        <dsp:cNvSpPr/>
      </dsp:nvSpPr>
      <dsp:spPr>
        <a:xfrm>
          <a:off x="0" y="2865908"/>
          <a:ext cx="8820472" cy="12168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kern="1200" dirty="0" smtClean="0"/>
            <a:t>Economy class </a:t>
          </a:r>
          <a:r>
            <a:rPr lang="en-IN" sz="2000" b="1" kern="1200" dirty="0" smtClean="0">
              <a:solidFill>
                <a:srgbClr val="FFFF00"/>
              </a:solidFill>
            </a:rPr>
            <a:t>air-fare</a:t>
          </a:r>
          <a:r>
            <a:rPr lang="en-IN" sz="2000" kern="1200" dirty="0" smtClean="0"/>
            <a:t> by shortest route from Air India, airport-tax and visa fees are provided under the scheme. </a:t>
          </a:r>
          <a:endParaRPr lang="en-IN" sz="2000" kern="1200" dirty="0"/>
        </a:p>
      </dsp:txBody>
      <dsp:txXfrm>
        <a:off x="59399" y="2925307"/>
        <a:ext cx="8701674" cy="1098002"/>
      </dsp:txXfrm>
    </dsp:sp>
    <dsp:sp modelId="{27E0FC6F-1329-442D-98D9-B0B1465FE438}">
      <dsp:nvSpPr>
        <dsp:cNvPr id="0" name=""/>
        <dsp:cNvSpPr/>
      </dsp:nvSpPr>
      <dsp:spPr>
        <a:xfrm>
          <a:off x="0" y="4269908"/>
          <a:ext cx="8820472" cy="12168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FFFF00"/>
              </a:solidFill>
            </a:rPr>
            <a:t>Registration fee as per actual or </a:t>
          </a:r>
          <a:r>
            <a:rPr lang="en-IN" sz="2000" b="1" kern="1200" dirty="0" err="1" smtClean="0">
              <a:solidFill>
                <a:srgbClr val="FFFF00"/>
              </a:solidFill>
            </a:rPr>
            <a:t>Rs</a:t>
          </a:r>
          <a:r>
            <a:rPr lang="en-IN" sz="2000" b="1" kern="1200" dirty="0" smtClean="0">
              <a:solidFill>
                <a:srgbClr val="FFFF00"/>
              </a:solidFill>
            </a:rPr>
            <a:t>. 50,000/- </a:t>
          </a:r>
          <a:r>
            <a:rPr lang="en-IN" sz="2000" kern="1200" dirty="0" smtClean="0"/>
            <a:t>whichever is less will be provided to young scientist (Age &lt; 35 on the date of start of event) in addition to the above support</a:t>
          </a:r>
          <a:endParaRPr lang="en-IN" sz="2000" kern="1200" dirty="0"/>
        </a:p>
      </dsp:txBody>
      <dsp:txXfrm>
        <a:off x="59399" y="4329307"/>
        <a:ext cx="8701674" cy="109800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4B4A5-B0FA-4623-B57A-1BE48AA7E764}">
      <dsp:nvSpPr>
        <dsp:cNvPr id="0" name=""/>
        <dsp:cNvSpPr/>
      </dsp:nvSpPr>
      <dsp:spPr>
        <a:xfrm>
          <a:off x="0" y="528539"/>
          <a:ext cx="6192688" cy="163507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150000"/>
            </a:lnSpc>
            <a:spcBef>
              <a:spcPct val="0"/>
            </a:spcBef>
            <a:spcAft>
              <a:spcPct val="35000"/>
            </a:spcAft>
          </a:pPr>
          <a:r>
            <a:rPr lang="en-IN" sz="2000" b="1" kern="1200" dirty="0" smtClean="0"/>
            <a:t>Undergone a significant transformation recently, </a:t>
          </a:r>
          <a:endParaRPr lang="en-IN" sz="2000" b="1" kern="1200" dirty="0"/>
        </a:p>
      </dsp:txBody>
      <dsp:txXfrm>
        <a:off x="79818" y="608357"/>
        <a:ext cx="6033052" cy="1475439"/>
      </dsp:txXfrm>
    </dsp:sp>
    <dsp:sp modelId="{06D1CDEF-F923-4B06-8E75-CB5F922CB9D6}">
      <dsp:nvSpPr>
        <dsp:cNvPr id="0" name=""/>
        <dsp:cNvSpPr/>
      </dsp:nvSpPr>
      <dsp:spPr>
        <a:xfrm>
          <a:off x="0" y="2350814"/>
          <a:ext cx="6192688" cy="1635075"/>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150000"/>
            </a:lnSpc>
            <a:spcBef>
              <a:spcPct val="0"/>
            </a:spcBef>
            <a:spcAft>
              <a:spcPct val="35000"/>
            </a:spcAft>
          </a:pPr>
          <a:r>
            <a:rPr lang="en-IN" sz="2000" b="1" kern="1200" dirty="0" smtClean="0"/>
            <a:t>Most notably with the operationalization of the </a:t>
          </a:r>
          <a:r>
            <a:rPr lang="en-IN" sz="2000" b="1" kern="1200" dirty="0" err="1" smtClean="0"/>
            <a:t>Anusandhan</a:t>
          </a:r>
          <a:r>
            <a:rPr lang="en-IN" sz="2000" b="1" kern="1200" dirty="0" smtClean="0"/>
            <a:t> national research foundation (ANRF). </a:t>
          </a:r>
          <a:endParaRPr lang="en-IN" sz="2000" b="1" kern="1200" dirty="0"/>
        </a:p>
      </dsp:txBody>
      <dsp:txXfrm>
        <a:off x="79818" y="2430632"/>
        <a:ext cx="6033052" cy="1475439"/>
      </dsp:txXfrm>
    </dsp:sp>
    <dsp:sp modelId="{EFC583BA-D0F5-458F-AC56-B0BE49C716DB}">
      <dsp:nvSpPr>
        <dsp:cNvPr id="0" name=""/>
        <dsp:cNvSpPr/>
      </dsp:nvSpPr>
      <dsp:spPr>
        <a:xfrm>
          <a:off x="0" y="4173089"/>
          <a:ext cx="6192688" cy="1635075"/>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150000"/>
            </a:lnSpc>
            <a:spcBef>
              <a:spcPct val="0"/>
            </a:spcBef>
            <a:spcAft>
              <a:spcPct val="35000"/>
            </a:spcAft>
          </a:pPr>
          <a:r>
            <a:rPr lang="en-IN" sz="2000" b="1" kern="1200" dirty="0" smtClean="0"/>
            <a:t>This shift moves India's research perspective toward high-impact, industry-aligned, and mission-oriented funding</a:t>
          </a:r>
          <a:endParaRPr lang="en-IN" sz="2000" b="1" kern="1200" dirty="0"/>
        </a:p>
      </dsp:txBody>
      <dsp:txXfrm>
        <a:off x="79818" y="4252907"/>
        <a:ext cx="6033052" cy="14754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3E1BF-A81D-4199-B887-7CEEC7DBD88F}">
      <dsp:nvSpPr>
        <dsp:cNvPr id="0" name=""/>
        <dsp:cNvSpPr/>
      </dsp:nvSpPr>
      <dsp:spPr>
        <a:xfrm>
          <a:off x="219624" y="368743"/>
          <a:ext cx="6192687" cy="5455199"/>
        </a:xfrm>
        <a:prstGeom prst="triangl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476DF3-BE9D-46DC-8500-E90382E1F842}">
      <dsp:nvSpPr>
        <dsp:cNvPr id="0" name=""/>
        <dsp:cNvSpPr/>
      </dsp:nvSpPr>
      <dsp:spPr>
        <a:xfrm>
          <a:off x="3315968" y="619873"/>
          <a:ext cx="4025246" cy="1100653"/>
        </a:xfrm>
        <a:prstGeom prst="round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IN" sz="2400" b="1" kern="1200" dirty="0" smtClean="0">
              <a:solidFill>
                <a:srgbClr val="0070C0"/>
              </a:solidFill>
            </a:rPr>
            <a:t>Individual &amp; Career-Based Fellowships</a:t>
          </a:r>
          <a:endParaRPr lang="en-IN" sz="2400" b="1" kern="1200" dirty="0">
            <a:solidFill>
              <a:srgbClr val="0070C0"/>
            </a:solidFill>
          </a:endParaRPr>
        </a:p>
      </dsp:txBody>
      <dsp:txXfrm>
        <a:off x="3369697" y="673602"/>
        <a:ext cx="3917788" cy="993195"/>
      </dsp:txXfrm>
    </dsp:sp>
    <dsp:sp modelId="{ACFBFE13-6FD0-462B-878D-5FDF1082272C}">
      <dsp:nvSpPr>
        <dsp:cNvPr id="0" name=""/>
        <dsp:cNvSpPr/>
      </dsp:nvSpPr>
      <dsp:spPr>
        <a:xfrm>
          <a:off x="3315968" y="1858108"/>
          <a:ext cx="4025246" cy="1100653"/>
        </a:xfrm>
        <a:prstGeom prst="round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IN" sz="2400" b="1" kern="1200" dirty="0" smtClean="0">
              <a:solidFill>
                <a:srgbClr val="0070C0"/>
              </a:solidFill>
            </a:rPr>
            <a:t>Institutional &amp; Infrastructure Support</a:t>
          </a:r>
          <a:endParaRPr lang="en-IN" sz="2400" b="1" kern="1200" dirty="0">
            <a:solidFill>
              <a:srgbClr val="0070C0"/>
            </a:solidFill>
          </a:endParaRPr>
        </a:p>
      </dsp:txBody>
      <dsp:txXfrm>
        <a:off x="3369697" y="1911837"/>
        <a:ext cx="3917788" cy="993195"/>
      </dsp:txXfrm>
    </dsp:sp>
    <dsp:sp modelId="{58C9EB6A-447F-49CA-B02C-981CFF2CA88F}">
      <dsp:nvSpPr>
        <dsp:cNvPr id="0" name=""/>
        <dsp:cNvSpPr/>
      </dsp:nvSpPr>
      <dsp:spPr>
        <a:xfrm>
          <a:off x="3315968" y="3096343"/>
          <a:ext cx="4025246" cy="1100653"/>
        </a:xfrm>
        <a:prstGeom prst="round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IN" sz="2400" b="1" kern="1200" dirty="0" smtClean="0">
              <a:solidFill>
                <a:srgbClr val="0070C0"/>
              </a:solidFill>
            </a:rPr>
            <a:t>Mission-Mode &amp; Technology Development</a:t>
          </a:r>
          <a:endParaRPr lang="en-IN" sz="2400" b="1" kern="1200" dirty="0">
            <a:solidFill>
              <a:srgbClr val="0070C0"/>
            </a:solidFill>
          </a:endParaRPr>
        </a:p>
      </dsp:txBody>
      <dsp:txXfrm>
        <a:off x="3369697" y="3150072"/>
        <a:ext cx="3917788" cy="993195"/>
      </dsp:txXfrm>
    </dsp:sp>
    <dsp:sp modelId="{193DD0E7-CD79-477E-B4CE-6A2D41B2B5CA}">
      <dsp:nvSpPr>
        <dsp:cNvPr id="0" name=""/>
        <dsp:cNvSpPr/>
      </dsp:nvSpPr>
      <dsp:spPr>
        <a:xfrm>
          <a:off x="3315968" y="4334578"/>
          <a:ext cx="4025246" cy="1100653"/>
        </a:xfrm>
        <a:prstGeom prst="round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IN" sz="2400" b="1" kern="1200" dirty="0" smtClean="0">
              <a:solidFill>
                <a:srgbClr val="0070C0"/>
              </a:solidFill>
            </a:rPr>
            <a:t>International Cooperation</a:t>
          </a:r>
          <a:endParaRPr lang="en-IN" sz="2400" b="1" kern="1200" dirty="0">
            <a:solidFill>
              <a:srgbClr val="0070C0"/>
            </a:solidFill>
          </a:endParaRPr>
        </a:p>
      </dsp:txBody>
      <dsp:txXfrm>
        <a:off x="3369697" y="4388307"/>
        <a:ext cx="3917788" cy="99319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621BD4-09B2-4D68-A4B1-03ED7751CA8F}">
      <dsp:nvSpPr>
        <dsp:cNvPr id="0" name=""/>
        <dsp:cNvSpPr/>
      </dsp:nvSpPr>
      <dsp:spPr>
        <a:xfrm>
          <a:off x="0" y="11587"/>
          <a:ext cx="7759432" cy="561599"/>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N" sz="2400" kern="1200" dirty="0" smtClean="0"/>
            <a:t>DST research funding landscape for 2026</a:t>
          </a:r>
          <a:endParaRPr lang="en-IN" sz="2400" kern="1200" dirty="0"/>
        </a:p>
      </dsp:txBody>
      <dsp:txXfrm>
        <a:off x="27415" y="39002"/>
        <a:ext cx="7704602" cy="50676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1CC1D-075F-49E7-AE1B-6A1996CB7A37}">
      <dsp:nvSpPr>
        <dsp:cNvPr id="0" name=""/>
        <dsp:cNvSpPr/>
      </dsp:nvSpPr>
      <dsp:spPr>
        <a:xfrm>
          <a:off x="0" y="0"/>
          <a:ext cx="8568952" cy="1141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FFFF00"/>
              </a:solidFill>
            </a:rPr>
            <a:t>FIST (Fund for Improvement of S&amp;T Infrastructure): Upgrading labs and equipment for modern research.</a:t>
          </a:r>
          <a:endParaRPr lang="en-IN" sz="2000" b="1" kern="1200" dirty="0">
            <a:solidFill>
              <a:srgbClr val="FFFF00"/>
            </a:solidFill>
          </a:endParaRPr>
        </a:p>
      </dsp:txBody>
      <dsp:txXfrm>
        <a:off x="55744" y="55744"/>
        <a:ext cx="8457464" cy="1030432"/>
      </dsp:txXfrm>
    </dsp:sp>
    <dsp:sp modelId="{82A28850-5B90-44C9-B887-E8B07C7A1CAA}">
      <dsp:nvSpPr>
        <dsp:cNvPr id="0" name=""/>
        <dsp:cNvSpPr/>
      </dsp:nvSpPr>
      <dsp:spPr>
        <a:xfrm>
          <a:off x="0" y="1326523"/>
          <a:ext cx="8568952" cy="1141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FFFF00"/>
              </a:solidFill>
            </a:rPr>
            <a:t>PURSE: Strengthening the research ecosystem of high-performing universities.</a:t>
          </a:r>
          <a:endParaRPr lang="en-IN" sz="2000" b="1" kern="1200" dirty="0">
            <a:solidFill>
              <a:srgbClr val="FFFF00"/>
            </a:solidFill>
          </a:endParaRPr>
        </a:p>
      </dsp:txBody>
      <dsp:txXfrm>
        <a:off x="55744" y="1382267"/>
        <a:ext cx="8457464" cy="1030432"/>
      </dsp:txXfrm>
    </dsp:sp>
    <dsp:sp modelId="{09339A69-C30B-4329-8868-1FA21C427A20}">
      <dsp:nvSpPr>
        <dsp:cNvPr id="0" name=""/>
        <dsp:cNvSpPr/>
      </dsp:nvSpPr>
      <dsp:spPr>
        <a:xfrm>
          <a:off x="0" y="2644123"/>
          <a:ext cx="8568952" cy="1141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FFFF00"/>
              </a:solidFill>
            </a:rPr>
            <a:t>SATHI </a:t>
          </a:r>
          <a:r>
            <a:rPr lang="en-IN" sz="2000" b="1" kern="1200" dirty="0" err="1" smtClean="0">
              <a:solidFill>
                <a:srgbClr val="FFFF00"/>
              </a:solidFill>
            </a:rPr>
            <a:t>Centers</a:t>
          </a:r>
          <a:r>
            <a:rPr lang="en-IN" sz="2000" b="1" kern="1200" dirty="0" smtClean="0">
              <a:solidFill>
                <a:srgbClr val="FFFF00"/>
              </a:solidFill>
            </a:rPr>
            <a:t>: * The "Shared Facility" model. Centralized clusters of high-end analytical tools available to MSMEs and academia.</a:t>
          </a:r>
          <a:endParaRPr lang="en-IN" sz="2000" b="1" kern="1200" dirty="0">
            <a:solidFill>
              <a:srgbClr val="FFFF00"/>
            </a:solidFill>
          </a:endParaRPr>
        </a:p>
      </dsp:txBody>
      <dsp:txXfrm>
        <a:off x="55744" y="2699867"/>
        <a:ext cx="8457464" cy="1030432"/>
      </dsp:txXfrm>
    </dsp:sp>
    <dsp:sp modelId="{215F6E1D-5105-4D8E-AD56-9628A1CBDD52}">
      <dsp:nvSpPr>
        <dsp:cNvPr id="0" name=""/>
        <dsp:cNvSpPr/>
      </dsp:nvSpPr>
      <dsp:spPr>
        <a:xfrm>
          <a:off x="0" y="3961723"/>
          <a:ext cx="8568952" cy="1141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FFFF00"/>
              </a:solidFill>
            </a:rPr>
            <a:t>FIST-SHAKTI: Specific outreach to bridge the gap for Tier-2 and Tier-3 institutions.</a:t>
          </a:r>
          <a:endParaRPr lang="en-IN" sz="2000" b="1" kern="1200" dirty="0">
            <a:solidFill>
              <a:srgbClr val="FFFF00"/>
            </a:solidFill>
          </a:endParaRPr>
        </a:p>
      </dsp:txBody>
      <dsp:txXfrm>
        <a:off x="55744" y="4017467"/>
        <a:ext cx="8457464" cy="103043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E1120-2712-449D-8786-84B311ECAF86}">
      <dsp:nvSpPr>
        <dsp:cNvPr id="0" name=""/>
        <dsp:cNvSpPr/>
      </dsp:nvSpPr>
      <dsp:spPr>
        <a:xfrm>
          <a:off x="0" y="25479"/>
          <a:ext cx="8496944" cy="1160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Frontier Science Missions:</a:t>
          </a:r>
          <a:r>
            <a:rPr lang="en-IN" sz="2000" kern="1200" dirty="0" smtClean="0">
              <a:solidFill>
                <a:srgbClr val="7030A0"/>
              </a:solidFill>
            </a:rPr>
            <a:t> Quantum Technology, AI, and Green Hydrogen.</a:t>
          </a:r>
          <a:endParaRPr lang="en-IN" sz="2000" kern="1200" dirty="0">
            <a:solidFill>
              <a:srgbClr val="7030A0"/>
            </a:solidFill>
          </a:endParaRPr>
        </a:p>
      </dsp:txBody>
      <dsp:txXfrm>
        <a:off x="56658" y="82137"/>
        <a:ext cx="8383628" cy="1047324"/>
      </dsp:txXfrm>
    </dsp:sp>
    <dsp:sp modelId="{0191B54E-BD4A-4750-899B-DB30CD3C0178}">
      <dsp:nvSpPr>
        <dsp:cNvPr id="0" name=""/>
        <dsp:cNvSpPr/>
      </dsp:nvSpPr>
      <dsp:spPr>
        <a:xfrm>
          <a:off x="0" y="1364679"/>
          <a:ext cx="8496944" cy="1160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Mission </a:t>
          </a:r>
          <a:r>
            <a:rPr lang="en-IN" sz="2000" b="1" kern="1200" dirty="0" err="1" smtClean="0">
              <a:solidFill>
                <a:srgbClr val="7030A0"/>
              </a:solidFill>
            </a:rPr>
            <a:t>सह</a:t>
          </a:r>
          <a:r>
            <a:rPr lang="en-IN" sz="2000" b="1" kern="1200" dirty="0" smtClean="0">
              <a:solidFill>
                <a:srgbClr val="7030A0"/>
              </a:solidFill>
            </a:rPr>
            <a:t>-SANKALP:</a:t>
          </a:r>
          <a:r>
            <a:rPr lang="en-IN" sz="2000" kern="1200" dirty="0" smtClean="0">
              <a:solidFill>
                <a:srgbClr val="7030A0"/>
              </a:solidFill>
            </a:rPr>
            <a:t> Technology deployment for rural livelihood and aspirational districts.</a:t>
          </a:r>
          <a:endParaRPr lang="en-IN" sz="2000" kern="1200" dirty="0">
            <a:solidFill>
              <a:srgbClr val="7030A0"/>
            </a:solidFill>
          </a:endParaRPr>
        </a:p>
      </dsp:txBody>
      <dsp:txXfrm>
        <a:off x="56658" y="1421337"/>
        <a:ext cx="8383628" cy="1047324"/>
      </dsp:txXfrm>
    </dsp:sp>
    <dsp:sp modelId="{37B4612B-0C2D-4964-8E5E-A1F573104885}">
      <dsp:nvSpPr>
        <dsp:cNvPr id="0" name=""/>
        <dsp:cNvSpPr/>
      </dsp:nvSpPr>
      <dsp:spPr>
        <a:xfrm>
          <a:off x="0" y="2703879"/>
          <a:ext cx="8496944" cy="1160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The TDB Route (Technology Development Board):</a:t>
          </a:r>
          <a:r>
            <a:rPr lang="en-IN" sz="2000" kern="1200" dirty="0" smtClean="0">
              <a:solidFill>
                <a:srgbClr val="7030A0"/>
              </a:solidFill>
            </a:rPr>
            <a:t> * Focus on </a:t>
          </a:r>
          <a:r>
            <a:rPr lang="en-IN" sz="2000" b="1" kern="1200" dirty="0" smtClean="0">
              <a:solidFill>
                <a:srgbClr val="7030A0"/>
              </a:solidFill>
            </a:rPr>
            <a:t>Commercialization</a:t>
          </a:r>
          <a:r>
            <a:rPr lang="en-IN" sz="2000" kern="1200" dirty="0" smtClean="0">
              <a:solidFill>
                <a:srgbClr val="7030A0"/>
              </a:solidFill>
            </a:rPr>
            <a:t>. Funding via loans and equity for scaling indigenous technologies.</a:t>
          </a:r>
          <a:endParaRPr lang="en-IN" sz="2000" kern="1200" dirty="0">
            <a:solidFill>
              <a:srgbClr val="7030A0"/>
            </a:solidFill>
          </a:endParaRPr>
        </a:p>
      </dsp:txBody>
      <dsp:txXfrm>
        <a:off x="56658" y="2760537"/>
        <a:ext cx="8383628" cy="1047324"/>
      </dsp:txXfrm>
    </dsp:sp>
    <dsp:sp modelId="{A58E2732-3BEC-4B22-B6E3-BD1E149B9851}">
      <dsp:nvSpPr>
        <dsp:cNvPr id="0" name=""/>
        <dsp:cNvSpPr/>
      </dsp:nvSpPr>
      <dsp:spPr>
        <a:xfrm>
          <a:off x="0" y="4043079"/>
          <a:ext cx="8496944" cy="1160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7030A0"/>
              </a:solidFill>
            </a:rPr>
            <a:t>Sustainability Research:</a:t>
          </a:r>
          <a:r>
            <a:rPr lang="en-IN" sz="2000" kern="1200" dirty="0" smtClean="0">
              <a:solidFill>
                <a:srgbClr val="7030A0"/>
              </a:solidFill>
            </a:rPr>
            <a:t> Targeted programs for Waste-to-Wealth and Advanced Manufacturing.</a:t>
          </a:r>
          <a:endParaRPr lang="en-IN" sz="2000" kern="1200" dirty="0">
            <a:solidFill>
              <a:srgbClr val="7030A0"/>
            </a:solidFill>
          </a:endParaRPr>
        </a:p>
      </dsp:txBody>
      <dsp:txXfrm>
        <a:off x="56658" y="4099737"/>
        <a:ext cx="8383628" cy="104732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018D0-EBC6-4D78-9DFF-5D60F77997AC}">
      <dsp:nvSpPr>
        <dsp:cNvPr id="0" name=""/>
        <dsp:cNvSpPr/>
      </dsp:nvSpPr>
      <dsp:spPr>
        <a:xfrm>
          <a:off x="0" y="435871"/>
          <a:ext cx="8424936" cy="12168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t>Bilateral Partnerships: Strategic joint calls with the UK, USA, Germany, and the EU.</a:t>
          </a:r>
          <a:endParaRPr lang="en-IN" sz="2000" b="1" kern="1200" dirty="0"/>
        </a:p>
      </dsp:txBody>
      <dsp:txXfrm>
        <a:off x="59399" y="495270"/>
        <a:ext cx="8306138" cy="1098002"/>
      </dsp:txXfrm>
    </dsp:sp>
    <dsp:sp modelId="{42755FA8-D35D-4D2F-950F-5F3F7FAF2923}">
      <dsp:nvSpPr>
        <dsp:cNvPr id="0" name=""/>
        <dsp:cNvSpPr/>
      </dsp:nvSpPr>
      <dsp:spPr>
        <a:xfrm>
          <a:off x="0" y="1839871"/>
          <a:ext cx="8424936" cy="121680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t>Regional Leadership: * ISRF: Hosting researchers from </a:t>
          </a:r>
          <a:r>
            <a:rPr lang="en-IN" sz="2000" b="1" kern="1200" dirty="0" err="1" smtClean="0"/>
            <a:t>neighboring</a:t>
          </a:r>
          <a:r>
            <a:rPr lang="en-IN" sz="2000" b="1" kern="1200" dirty="0" smtClean="0"/>
            <a:t> Asian and African nations.</a:t>
          </a:r>
          <a:endParaRPr lang="en-IN" sz="2000" b="1" kern="1200" dirty="0"/>
        </a:p>
      </dsp:txBody>
      <dsp:txXfrm>
        <a:off x="59399" y="1899270"/>
        <a:ext cx="8306138" cy="1098002"/>
      </dsp:txXfrm>
    </dsp:sp>
    <dsp:sp modelId="{F8C91B5A-24E4-4337-B147-1389FA2A0426}">
      <dsp:nvSpPr>
        <dsp:cNvPr id="0" name=""/>
        <dsp:cNvSpPr/>
      </dsp:nvSpPr>
      <dsp:spPr>
        <a:xfrm>
          <a:off x="0" y="3243871"/>
          <a:ext cx="8424936" cy="121680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t>Global Challenges: Collaborative funding for Climate Change, Pandemic Preparedness, and Ocean Research.</a:t>
          </a:r>
          <a:endParaRPr lang="en-IN" sz="2000" b="1" kern="1200" dirty="0"/>
        </a:p>
      </dsp:txBody>
      <dsp:txXfrm>
        <a:off x="59399" y="3303270"/>
        <a:ext cx="8306138" cy="109800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6863A-78B0-4198-9C01-5B6B7D719E00}">
      <dsp:nvSpPr>
        <dsp:cNvPr id="0" name=""/>
        <dsp:cNvSpPr/>
      </dsp:nvSpPr>
      <dsp:spPr>
        <a:xfrm>
          <a:off x="0" y="625863"/>
          <a:ext cx="7344816" cy="1033200"/>
        </a:xfrm>
        <a:prstGeom prst="rect">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732B60-AE15-40FF-8099-09B3F3BE3650}">
      <dsp:nvSpPr>
        <dsp:cNvPr id="0" name=""/>
        <dsp:cNvSpPr/>
      </dsp:nvSpPr>
      <dsp:spPr>
        <a:xfrm>
          <a:off x="367240" y="20703"/>
          <a:ext cx="5141371" cy="121032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l" defTabSz="1066800" rtl="0">
            <a:lnSpc>
              <a:spcPct val="90000"/>
            </a:lnSpc>
            <a:spcBef>
              <a:spcPct val="0"/>
            </a:spcBef>
            <a:spcAft>
              <a:spcPct val="35000"/>
            </a:spcAft>
          </a:pPr>
          <a:r>
            <a:rPr lang="en-US" sz="2400" kern="1200" dirty="0" smtClean="0"/>
            <a:t>Major Research</a:t>
          </a:r>
          <a:endParaRPr lang="en-IN" sz="2400" kern="1200" dirty="0"/>
        </a:p>
      </dsp:txBody>
      <dsp:txXfrm>
        <a:off x="426323" y="79786"/>
        <a:ext cx="5023205" cy="1092154"/>
      </dsp:txXfrm>
    </dsp:sp>
    <dsp:sp modelId="{6057D198-C061-41D2-8AC4-298F34F2555F}">
      <dsp:nvSpPr>
        <dsp:cNvPr id="0" name=""/>
        <dsp:cNvSpPr/>
      </dsp:nvSpPr>
      <dsp:spPr>
        <a:xfrm>
          <a:off x="0" y="2485623"/>
          <a:ext cx="7344816" cy="1033200"/>
        </a:xfrm>
        <a:prstGeom prst="rect">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D04757-0CF3-485E-BEA0-586A0F354A1B}">
      <dsp:nvSpPr>
        <dsp:cNvPr id="0" name=""/>
        <dsp:cNvSpPr/>
      </dsp:nvSpPr>
      <dsp:spPr>
        <a:xfrm>
          <a:off x="367240" y="1880463"/>
          <a:ext cx="5141371" cy="121032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l" defTabSz="1066800" rtl="0">
            <a:lnSpc>
              <a:spcPct val="90000"/>
            </a:lnSpc>
            <a:spcBef>
              <a:spcPct val="0"/>
            </a:spcBef>
            <a:spcAft>
              <a:spcPct val="35000"/>
            </a:spcAft>
          </a:pPr>
          <a:r>
            <a:rPr lang="en-US" sz="2400" kern="1200" dirty="0" smtClean="0"/>
            <a:t>Minor Research </a:t>
          </a:r>
          <a:endParaRPr lang="en-IN" sz="2400" kern="1200" dirty="0"/>
        </a:p>
      </dsp:txBody>
      <dsp:txXfrm>
        <a:off x="426323" y="1939546"/>
        <a:ext cx="5023205" cy="109215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F46BC-1371-4345-842A-EDC82F74A1CB}">
      <dsp:nvSpPr>
        <dsp:cNvPr id="0" name=""/>
        <dsp:cNvSpPr/>
      </dsp:nvSpPr>
      <dsp:spPr>
        <a:xfrm>
          <a:off x="0" y="435871"/>
          <a:ext cx="7315200" cy="121680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0070C0"/>
              </a:solidFill>
            </a:rPr>
            <a:t>IACDE Research Grant: (Indian Association of Conservative Dentistry and </a:t>
          </a:r>
          <a:r>
            <a:rPr lang="en-IN" sz="2000" b="1" kern="1200" dirty="0" err="1" smtClean="0">
              <a:solidFill>
                <a:srgbClr val="0070C0"/>
              </a:solidFill>
            </a:rPr>
            <a:t>Endodontics</a:t>
          </a:r>
          <a:r>
            <a:rPr lang="en-IN" sz="2000" b="1" kern="1200" dirty="0" smtClean="0">
              <a:solidFill>
                <a:srgbClr val="0070C0"/>
              </a:solidFill>
            </a:rPr>
            <a:t>).</a:t>
          </a:r>
          <a:endParaRPr lang="en-IN" sz="2000" b="1" kern="1200" dirty="0">
            <a:solidFill>
              <a:srgbClr val="0070C0"/>
            </a:solidFill>
          </a:endParaRPr>
        </a:p>
      </dsp:txBody>
      <dsp:txXfrm>
        <a:off x="59399" y="495270"/>
        <a:ext cx="7196402" cy="1098002"/>
      </dsp:txXfrm>
    </dsp:sp>
    <dsp:sp modelId="{9C8F4990-55B7-4AD6-AEF0-B766EB015D2F}">
      <dsp:nvSpPr>
        <dsp:cNvPr id="0" name=""/>
        <dsp:cNvSpPr/>
      </dsp:nvSpPr>
      <dsp:spPr>
        <a:xfrm>
          <a:off x="0" y="1839871"/>
          <a:ext cx="7315200" cy="121680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0070C0"/>
              </a:solidFill>
            </a:rPr>
            <a:t>ISPPD Research Assistance Grant: (Indian Society of </a:t>
          </a:r>
          <a:r>
            <a:rPr lang="en-IN" sz="2000" b="1" kern="1200" dirty="0" err="1" smtClean="0">
              <a:solidFill>
                <a:srgbClr val="0070C0"/>
              </a:solidFill>
            </a:rPr>
            <a:t>Pedodontics</a:t>
          </a:r>
          <a:r>
            <a:rPr lang="en-IN" sz="2000" b="1" kern="1200" dirty="0" smtClean="0">
              <a:solidFill>
                <a:srgbClr val="0070C0"/>
              </a:solidFill>
            </a:rPr>
            <a:t> and Preventive Dentistry).</a:t>
          </a:r>
          <a:endParaRPr lang="en-IN" sz="2000" b="1" kern="1200" dirty="0">
            <a:solidFill>
              <a:srgbClr val="0070C0"/>
            </a:solidFill>
          </a:endParaRPr>
        </a:p>
      </dsp:txBody>
      <dsp:txXfrm>
        <a:off x="59399" y="1899270"/>
        <a:ext cx="7196402" cy="1098002"/>
      </dsp:txXfrm>
    </dsp:sp>
    <dsp:sp modelId="{415101F0-ADEE-47F7-AADC-F647FF08EC2E}">
      <dsp:nvSpPr>
        <dsp:cNvPr id="0" name=""/>
        <dsp:cNvSpPr/>
      </dsp:nvSpPr>
      <dsp:spPr>
        <a:xfrm>
          <a:off x="0" y="3243871"/>
          <a:ext cx="7315200" cy="121680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N" sz="2000" b="1" kern="1200" dirty="0" smtClean="0">
              <a:solidFill>
                <a:srgbClr val="0070C0"/>
              </a:solidFill>
            </a:rPr>
            <a:t>ISO Research Grant: (Indian Society of Orthodontics)</a:t>
          </a:r>
          <a:endParaRPr lang="en-IN" sz="2000" b="1" kern="1200" dirty="0">
            <a:solidFill>
              <a:srgbClr val="0070C0"/>
            </a:solidFill>
          </a:endParaRPr>
        </a:p>
      </dsp:txBody>
      <dsp:txXfrm>
        <a:off x="59399" y="3303270"/>
        <a:ext cx="719640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784E24-9ABF-4683-881D-FBB01CB5A77A}" type="datetimeFigureOut">
              <a:rPr lang="en-IN" smtClean="0"/>
              <a:t>09-02-2026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BAF291-7DE8-4AC9-A38D-76BCD1994360}" type="slidenum">
              <a:rPr lang="en-IN" smtClean="0"/>
              <a:t>‹#›</a:t>
            </a:fld>
            <a:endParaRPr lang="en-IN"/>
          </a:p>
        </p:txBody>
      </p:sp>
    </p:spTree>
    <p:extLst>
      <p:ext uri="{BB962C8B-B14F-4D97-AF65-F5344CB8AC3E}">
        <p14:creationId xmlns:p14="http://schemas.microsoft.com/office/powerpoint/2010/main" val="1126665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1</a:t>
            </a:fld>
            <a:endParaRPr lang="en-IN"/>
          </a:p>
        </p:txBody>
      </p:sp>
    </p:spTree>
    <p:extLst>
      <p:ext uri="{BB962C8B-B14F-4D97-AF65-F5344CB8AC3E}">
        <p14:creationId xmlns:p14="http://schemas.microsoft.com/office/powerpoint/2010/main" val="3926281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smtClean="0"/>
              <a:t>Large decisive multi-state projects will receive funding, with a strong emphasis on addressing programme needs,</a:t>
            </a:r>
            <a:r>
              <a:rPr lang="en-IN" b="1" baseline="0" dirty="0" smtClean="0"/>
              <a:t> 33 projects, </a:t>
            </a:r>
            <a:r>
              <a:rPr lang="en-IN" b="1" baseline="0" dirty="0" err="1" smtClean="0"/>
              <a:t>upto</a:t>
            </a:r>
            <a:r>
              <a:rPr lang="en-IN" b="1" baseline="0" dirty="0" smtClean="0"/>
              <a:t> 25 </a:t>
            </a:r>
            <a:r>
              <a:rPr lang="en-IN" b="1" baseline="0" dirty="0" err="1" smtClean="0"/>
              <a:t>crores</a:t>
            </a:r>
            <a:endParaRPr lang="en-IN" dirty="0" smtClean="0"/>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8</a:t>
            </a:fld>
            <a:endParaRPr lang="en-IN"/>
          </a:p>
        </p:txBody>
      </p:sp>
    </p:spTree>
    <p:extLst>
      <p:ext uri="{BB962C8B-B14F-4D97-AF65-F5344CB8AC3E}">
        <p14:creationId xmlns:p14="http://schemas.microsoft.com/office/powerpoint/2010/main" val="3696260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9</a:t>
            </a:fld>
            <a:endParaRPr lang="en-IN"/>
          </a:p>
        </p:txBody>
      </p:sp>
    </p:spTree>
    <p:extLst>
      <p:ext uri="{BB962C8B-B14F-4D97-AF65-F5344CB8AC3E}">
        <p14:creationId xmlns:p14="http://schemas.microsoft.com/office/powerpoint/2010/main" val="919578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IN" sz="1200" b="1" dirty="0" smtClean="0"/>
              <a:t>Funding: </a:t>
            </a:r>
            <a:r>
              <a:rPr lang="en-IN" sz="1200" b="1" dirty="0" err="1" smtClean="0">
                <a:solidFill>
                  <a:srgbClr val="FFFF00"/>
                </a:solidFill>
              </a:rPr>
              <a:t>Upto</a:t>
            </a:r>
            <a:r>
              <a:rPr lang="en-IN" sz="1200" b="1" dirty="0" smtClean="0">
                <a:solidFill>
                  <a:srgbClr val="FFFF00"/>
                </a:solidFill>
              </a:rPr>
              <a:t> 2 </a:t>
            </a:r>
            <a:r>
              <a:rPr lang="en-IN" sz="1200" b="1" dirty="0" err="1" smtClean="0">
                <a:solidFill>
                  <a:srgbClr val="FFFF00"/>
                </a:solidFill>
              </a:rPr>
              <a:t>crores</a:t>
            </a:r>
            <a:r>
              <a:rPr lang="en-IN" sz="1200" b="1" dirty="0" smtClean="0">
                <a:solidFill>
                  <a:srgbClr val="FFFF00"/>
                </a:solidFill>
              </a:rPr>
              <a:t> </a:t>
            </a:r>
            <a:r>
              <a:rPr lang="en-IN" sz="1200" b="1" dirty="0" smtClean="0"/>
              <a:t>per project</a:t>
            </a:r>
          </a:p>
          <a:p>
            <a:pPr>
              <a:lnSpc>
                <a:spcPct val="150000"/>
              </a:lnSpc>
            </a:pPr>
            <a:r>
              <a:rPr lang="en-IN" sz="1200" b="1" dirty="0" smtClean="0"/>
              <a:t>Duration: Maximum </a:t>
            </a:r>
            <a:r>
              <a:rPr lang="en-IN" sz="1200" b="1" dirty="0" smtClean="0">
                <a:solidFill>
                  <a:srgbClr val="FFFF00"/>
                </a:solidFill>
              </a:rPr>
              <a:t>4 years</a:t>
            </a:r>
          </a:p>
          <a:p>
            <a:pPr>
              <a:lnSpc>
                <a:spcPct val="150000"/>
              </a:lnSpc>
            </a:pPr>
            <a:r>
              <a:rPr lang="en-IN" sz="1200" b="1" dirty="0" smtClean="0"/>
              <a:t>Projects that are clearly defined and time-limited, aiming to achieve specific, measurable objectives aligned with ICMR priorities.</a:t>
            </a:r>
          </a:p>
          <a:p>
            <a:pPr>
              <a:lnSpc>
                <a:spcPct val="150000"/>
              </a:lnSpc>
            </a:pPr>
            <a:r>
              <a:rPr lang="en-IN" sz="1200" b="1" dirty="0" smtClean="0">
                <a:solidFill>
                  <a:srgbClr val="FFFF00"/>
                </a:solidFill>
              </a:rPr>
              <a:t>Preference </a:t>
            </a:r>
            <a:r>
              <a:rPr lang="en-IN" sz="1200" b="1" dirty="0" smtClean="0"/>
              <a:t>will be given to </a:t>
            </a:r>
            <a:r>
              <a:rPr lang="en-IN" sz="1200" b="1" dirty="0" smtClean="0">
                <a:solidFill>
                  <a:srgbClr val="FFFF00"/>
                </a:solidFill>
              </a:rPr>
              <a:t>multidisciplinary projects </a:t>
            </a:r>
            <a:r>
              <a:rPr lang="en-IN" sz="1200" b="1" dirty="0" smtClean="0"/>
              <a:t>addressing priority diseases and conditions.</a:t>
            </a:r>
          </a:p>
          <a:p>
            <a:pPr>
              <a:lnSpc>
                <a:spcPct val="150000"/>
              </a:lnSpc>
            </a:pPr>
            <a:r>
              <a:rPr lang="en-IN" sz="1200" b="1" dirty="0" smtClean="0"/>
              <a:t>Additionally, </a:t>
            </a:r>
            <a:r>
              <a:rPr lang="en-IN" sz="1200" b="1" u="sng" dirty="0" smtClean="0">
                <a:solidFill>
                  <a:srgbClr val="FFFF00"/>
                </a:solidFill>
              </a:rPr>
              <a:t>Research proposals that build on findings from previous ICMR grants will be prioritized for funding</a:t>
            </a:r>
            <a:r>
              <a:rPr lang="en-IN" sz="1200" b="1" dirty="0" smtClean="0"/>
              <a:t>.</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11</a:t>
            </a:fld>
            <a:endParaRPr lang="en-IN"/>
          </a:p>
        </p:txBody>
      </p:sp>
    </p:spTree>
    <p:extLst>
      <p:ext uri="{BB962C8B-B14F-4D97-AF65-F5344CB8AC3E}">
        <p14:creationId xmlns:p14="http://schemas.microsoft.com/office/powerpoint/2010/main" val="1319160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200000"/>
              </a:lnSpc>
            </a:pPr>
            <a:r>
              <a:rPr lang="en-IN" sz="1200" b="1" dirty="0" smtClean="0"/>
              <a:t>Funding: Between </a:t>
            </a:r>
            <a:r>
              <a:rPr lang="en-IN" sz="1200" b="1" dirty="0" smtClean="0">
                <a:solidFill>
                  <a:srgbClr val="FFFF00"/>
                </a:solidFill>
              </a:rPr>
              <a:t>2-8 </a:t>
            </a:r>
            <a:r>
              <a:rPr lang="en-IN" sz="1200" b="1" dirty="0" err="1" smtClean="0">
                <a:solidFill>
                  <a:srgbClr val="FFFF00"/>
                </a:solidFill>
              </a:rPr>
              <a:t>crores</a:t>
            </a:r>
            <a:r>
              <a:rPr lang="en-IN" sz="1200" b="1" dirty="0" smtClean="0">
                <a:solidFill>
                  <a:srgbClr val="FFFF00"/>
                </a:solidFill>
              </a:rPr>
              <a:t> per project</a:t>
            </a:r>
          </a:p>
          <a:p>
            <a:pPr algn="just">
              <a:lnSpc>
                <a:spcPct val="200000"/>
              </a:lnSpc>
            </a:pPr>
            <a:r>
              <a:rPr lang="en-IN" sz="1200" b="1" dirty="0" smtClean="0"/>
              <a:t>Duration: Maximum </a:t>
            </a:r>
            <a:r>
              <a:rPr lang="en-IN" sz="1200" b="1" dirty="0" smtClean="0">
                <a:solidFill>
                  <a:srgbClr val="FFFF00"/>
                </a:solidFill>
              </a:rPr>
              <a:t>4 years</a:t>
            </a:r>
          </a:p>
          <a:p>
            <a:pPr algn="just">
              <a:lnSpc>
                <a:spcPct val="200000"/>
              </a:lnSpc>
            </a:pPr>
            <a:r>
              <a:rPr lang="en-IN" sz="1200" b="1" dirty="0" smtClean="0"/>
              <a:t>Funding for projects that focus on </a:t>
            </a:r>
            <a:r>
              <a:rPr lang="en-IN" sz="1200" b="1" dirty="0" smtClean="0">
                <a:solidFill>
                  <a:srgbClr val="FFFF00"/>
                </a:solidFill>
              </a:rPr>
              <a:t>addressing key health issues</a:t>
            </a:r>
            <a:r>
              <a:rPr lang="en-IN" sz="1200" b="1" dirty="0" smtClean="0"/>
              <a:t> by validating or evaluating interventions with established proof of concept.</a:t>
            </a:r>
          </a:p>
          <a:p>
            <a:pPr algn="just">
              <a:lnSpc>
                <a:spcPct val="200000"/>
              </a:lnSpc>
            </a:pPr>
            <a:endParaRPr lang="en-US" sz="1200" b="1" dirty="0" smtClean="0"/>
          </a:p>
          <a:p>
            <a:pPr algn="just">
              <a:lnSpc>
                <a:spcPct val="150000"/>
              </a:lnSpc>
            </a:pPr>
            <a:r>
              <a:rPr lang="en-IN" sz="1200" b="1" dirty="0" smtClean="0"/>
              <a:t>These studies must </a:t>
            </a:r>
            <a:r>
              <a:rPr lang="en-IN" sz="1200" b="1" dirty="0" smtClean="0">
                <a:solidFill>
                  <a:srgbClr val="FFFF00"/>
                </a:solidFill>
              </a:rPr>
              <a:t>build on documented evidence and aim for significant impact, contributing to prevention, diagnosis, treatment, or rehabilitation</a:t>
            </a:r>
            <a:r>
              <a:rPr lang="en-IN" sz="1200" b="1" dirty="0" smtClean="0"/>
              <a:t>. </a:t>
            </a:r>
          </a:p>
          <a:p>
            <a:pPr algn="just">
              <a:lnSpc>
                <a:spcPct val="150000"/>
              </a:lnSpc>
            </a:pPr>
            <a:r>
              <a:rPr lang="en-IN" sz="1200" b="1" dirty="0" smtClean="0"/>
              <a:t>Expected outcomes include patents, commercial products, or influential publications. </a:t>
            </a:r>
          </a:p>
          <a:p>
            <a:pPr algn="just">
              <a:lnSpc>
                <a:spcPct val="150000"/>
              </a:lnSpc>
            </a:pPr>
            <a:r>
              <a:rPr lang="en-IN" sz="1200" b="1" dirty="0" smtClean="0">
                <a:solidFill>
                  <a:srgbClr val="FFFF00"/>
                </a:solidFill>
              </a:rPr>
              <a:t>Multi-site studies </a:t>
            </a:r>
            <a:r>
              <a:rPr lang="en-IN" sz="1200" b="1" dirty="0" smtClean="0"/>
              <a:t>are particularly encouraged to maximize the project's reach and effectiveness.</a:t>
            </a:r>
          </a:p>
          <a:p>
            <a:pPr algn="just">
              <a:lnSpc>
                <a:spcPct val="200000"/>
              </a:lnSpc>
            </a:pPr>
            <a:endParaRPr lang="en-IN" sz="1200" b="1" dirty="0" smtClean="0"/>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12</a:t>
            </a:fld>
            <a:endParaRPr lang="en-IN"/>
          </a:p>
        </p:txBody>
      </p:sp>
    </p:spTree>
    <p:extLst>
      <p:ext uri="{BB962C8B-B14F-4D97-AF65-F5344CB8AC3E}">
        <p14:creationId xmlns:p14="http://schemas.microsoft.com/office/powerpoint/2010/main" val="151833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IN" sz="1200" b="1" dirty="0" smtClean="0"/>
              <a:t>Funding: </a:t>
            </a:r>
            <a:r>
              <a:rPr lang="en-IN" sz="1200" b="1" dirty="0" err="1" smtClean="0">
                <a:solidFill>
                  <a:srgbClr val="FFFF00"/>
                </a:solidFill>
              </a:rPr>
              <a:t>Upto</a:t>
            </a:r>
            <a:r>
              <a:rPr lang="en-IN" sz="1200" b="1" dirty="0" smtClean="0">
                <a:solidFill>
                  <a:srgbClr val="FFFF00"/>
                </a:solidFill>
              </a:rPr>
              <a:t> 15 </a:t>
            </a:r>
            <a:r>
              <a:rPr lang="en-IN" sz="1200" b="1" dirty="0" err="1" smtClean="0">
                <a:solidFill>
                  <a:srgbClr val="FFFF00"/>
                </a:solidFill>
              </a:rPr>
              <a:t>crores</a:t>
            </a:r>
            <a:r>
              <a:rPr lang="en-IN" sz="1200" b="1" dirty="0" smtClean="0">
                <a:solidFill>
                  <a:srgbClr val="FFFF00"/>
                </a:solidFill>
              </a:rPr>
              <a:t> </a:t>
            </a:r>
            <a:r>
              <a:rPr lang="en-IN" sz="1200" b="1" dirty="0" smtClean="0"/>
              <a:t>per CAR</a:t>
            </a:r>
          </a:p>
          <a:p>
            <a:pPr>
              <a:lnSpc>
                <a:spcPct val="150000"/>
              </a:lnSpc>
            </a:pPr>
            <a:r>
              <a:rPr lang="en-IN" sz="1200" b="1" dirty="0" smtClean="0"/>
              <a:t>Duration: </a:t>
            </a:r>
            <a:r>
              <a:rPr lang="en-IN" sz="1200" b="1" dirty="0" smtClean="0">
                <a:solidFill>
                  <a:srgbClr val="FFFF00"/>
                </a:solidFill>
              </a:rPr>
              <a:t>5 years</a:t>
            </a:r>
          </a:p>
          <a:p>
            <a:pPr>
              <a:lnSpc>
                <a:spcPct val="150000"/>
              </a:lnSpc>
            </a:pPr>
            <a:r>
              <a:rPr lang="en-IN" sz="1200" b="1" dirty="0" smtClean="0"/>
              <a:t>Funding to Centres for Advanced Research (CAR) to support </a:t>
            </a:r>
            <a:r>
              <a:rPr lang="en-IN" sz="1200" b="1" dirty="0" smtClean="0">
                <a:solidFill>
                  <a:srgbClr val="FFFF00"/>
                </a:solidFill>
              </a:rPr>
              <a:t>advanced studies by experienced research teams</a:t>
            </a:r>
            <a:r>
              <a:rPr lang="en-IN" sz="1200" b="1" dirty="0" smtClean="0"/>
              <a:t>.</a:t>
            </a:r>
          </a:p>
          <a:p>
            <a:pPr>
              <a:lnSpc>
                <a:spcPct val="150000"/>
              </a:lnSpc>
            </a:pPr>
            <a:r>
              <a:rPr lang="en-IN" sz="1200" b="1" dirty="0" smtClean="0"/>
              <a:t>Preference will be given to teams focusing on </a:t>
            </a:r>
            <a:r>
              <a:rPr lang="en-IN" sz="1200" b="1" dirty="0" smtClean="0">
                <a:solidFill>
                  <a:srgbClr val="FFFF00"/>
                </a:solidFill>
              </a:rPr>
              <a:t>the prevention, screening, diagnosis, treatment, or rehabilitation of diseases </a:t>
            </a:r>
            <a:r>
              <a:rPr lang="en-IN" sz="1200" b="1" dirty="0" smtClean="0"/>
              <a:t>or conditions. </a:t>
            </a:r>
          </a:p>
          <a:p>
            <a:pPr>
              <a:lnSpc>
                <a:spcPct val="150000"/>
              </a:lnSpc>
            </a:pPr>
            <a:r>
              <a:rPr lang="en-IN" sz="1200" b="1" dirty="0" smtClean="0">
                <a:solidFill>
                  <a:srgbClr val="FFFF00"/>
                </a:solidFill>
              </a:rPr>
              <a:t>ICMR will identify priority areas through an open Call for Proposals</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13</a:t>
            </a:fld>
            <a:endParaRPr lang="en-IN"/>
          </a:p>
        </p:txBody>
      </p:sp>
    </p:spTree>
    <p:extLst>
      <p:ext uri="{BB962C8B-B14F-4D97-AF65-F5344CB8AC3E}">
        <p14:creationId xmlns:p14="http://schemas.microsoft.com/office/powerpoint/2010/main" val="2950866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Emeritus:</a:t>
            </a:r>
            <a:r>
              <a:rPr lang="en-US" baseline="0" dirty="0" smtClean="0"/>
              <a:t> to apply for becoming ICMR emeritus Scientist</a:t>
            </a:r>
          </a:p>
          <a:p>
            <a:r>
              <a:rPr lang="en-US" baseline="0" dirty="0" smtClean="0"/>
              <a:t>ICMR Chair:  see next page</a:t>
            </a:r>
          </a:p>
          <a:p>
            <a:r>
              <a:rPr lang="en-US" baseline="0" dirty="0" smtClean="0"/>
              <a:t>Adjuvant Faculty: </a:t>
            </a:r>
            <a:r>
              <a:rPr lang="en-IN" sz="1200" b="0" i="0" kern="1200" dirty="0" smtClean="0">
                <a:solidFill>
                  <a:schemeClr val="tx1"/>
                </a:solidFill>
                <a:effectLst/>
                <a:latin typeface="+mn-lt"/>
                <a:ea typeface="+mn-ea"/>
                <a:cs typeface="+mn-cs"/>
              </a:rPr>
              <a:t>to invite the researchers/faculties from other national &amp; international organizations to get associated with ICMR, through the Adjunct Faculty program.</a:t>
            </a:r>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14</a:t>
            </a:fld>
            <a:endParaRPr lang="en-IN"/>
          </a:p>
        </p:txBody>
      </p:sp>
    </p:spTree>
    <p:extLst>
      <p:ext uri="{BB962C8B-B14F-4D97-AF65-F5344CB8AC3E}">
        <p14:creationId xmlns:p14="http://schemas.microsoft.com/office/powerpoint/2010/main" val="316643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IN" sz="1200" b="1" dirty="0" smtClean="0"/>
              <a:t>Student: 1st and 2nd Professional (Prof.) year MBBS/BDS student</a:t>
            </a:r>
          </a:p>
          <a:p>
            <a:pPr>
              <a:lnSpc>
                <a:spcPct val="150000"/>
              </a:lnSpc>
            </a:pPr>
            <a:r>
              <a:rPr lang="en-IN" sz="1200" b="1" dirty="0" smtClean="0"/>
              <a:t>Guide: Only regular full-time faculty members working in the same Medical/Dental College</a:t>
            </a:r>
          </a:p>
          <a:p>
            <a:pPr>
              <a:lnSpc>
                <a:spcPct val="150000"/>
              </a:lnSpc>
            </a:pPr>
            <a:r>
              <a:rPr lang="en-IN" sz="1200" b="1" dirty="0" smtClean="0"/>
              <a:t>Total tenure of 6 months</a:t>
            </a:r>
          </a:p>
          <a:p>
            <a:pPr>
              <a:lnSpc>
                <a:spcPct val="150000"/>
              </a:lnSpc>
            </a:pPr>
            <a:r>
              <a:rPr lang="en-IN" sz="1200" b="1" dirty="0" smtClean="0"/>
              <a:t>Conceptualize, develop &amp; submission ; Collection of data Analysis of data; Preparation &amp; submission</a:t>
            </a:r>
          </a:p>
          <a:p>
            <a:pPr>
              <a:lnSpc>
                <a:spcPct val="150000"/>
              </a:lnSpc>
            </a:pPr>
            <a:r>
              <a:rPr lang="en-IN" sz="1200" b="1" dirty="0" smtClean="0"/>
              <a:t>Stipend to the Fellow: </a:t>
            </a:r>
            <a:r>
              <a:rPr lang="en-IN" sz="1200" b="1" dirty="0" err="1" smtClean="0"/>
              <a:t>Rs</a:t>
            </a:r>
            <a:r>
              <a:rPr lang="en-IN" sz="1200" b="1" dirty="0" smtClean="0"/>
              <a:t>. 60,000/- (</a:t>
            </a:r>
            <a:r>
              <a:rPr lang="en-IN" sz="1200" b="1" dirty="0" err="1" smtClean="0"/>
              <a:t>w.e.f</a:t>
            </a:r>
            <a:r>
              <a:rPr lang="en-IN" sz="1200" b="1" dirty="0" smtClean="0"/>
              <a:t>. 2024) for six months of research work along with an e-certificate (</a:t>
            </a:r>
            <a:r>
              <a:rPr lang="en-IN" sz="1200" b="1" dirty="0" err="1" smtClean="0"/>
              <a:t>Rs</a:t>
            </a:r>
            <a:r>
              <a:rPr lang="en-IN" sz="1200" b="1" dirty="0" smtClean="0"/>
              <a:t> 15000 + </a:t>
            </a:r>
            <a:r>
              <a:rPr lang="en-IN" sz="1200" b="1" dirty="0" err="1" smtClean="0"/>
              <a:t>Rs</a:t>
            </a:r>
            <a:r>
              <a:rPr lang="en-IN" sz="1200" b="1" dirty="0" smtClean="0"/>
              <a:t> 15000 + </a:t>
            </a:r>
            <a:r>
              <a:rPr lang="en-IN" sz="1200" b="1" dirty="0" err="1" smtClean="0"/>
              <a:t>Rs</a:t>
            </a:r>
            <a:r>
              <a:rPr lang="en-IN" sz="1200" b="1" dirty="0" smtClean="0"/>
              <a:t> 30000)</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21</a:t>
            </a:fld>
            <a:endParaRPr lang="en-IN"/>
          </a:p>
        </p:txBody>
      </p:sp>
    </p:spTree>
    <p:extLst>
      <p:ext uri="{BB962C8B-B14F-4D97-AF65-F5344CB8AC3E}">
        <p14:creationId xmlns:p14="http://schemas.microsoft.com/office/powerpoint/2010/main" val="109905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smtClean="0"/>
              <a:t>Medical/dental graduates who are admitted to the post-graduation courses in Medical/dental institute</a:t>
            </a:r>
          </a:p>
          <a:p>
            <a:r>
              <a:rPr lang="en-IN" sz="1200" dirty="0" smtClean="0"/>
              <a:t>To apply within one year of PG admission/joining.</a:t>
            </a:r>
          </a:p>
          <a:p>
            <a:r>
              <a:rPr lang="en-IN" sz="1200" dirty="0" smtClean="0"/>
              <a:t>Applicant must be an Indian citizen.</a:t>
            </a:r>
          </a:p>
          <a:p>
            <a:r>
              <a:rPr lang="en-IN" sz="1200" dirty="0" smtClean="0"/>
              <a:t>Upper age limit: 45 years of age (as on the last date of application).</a:t>
            </a:r>
          </a:p>
          <a:p>
            <a:r>
              <a:rPr lang="en-IN" sz="1200" dirty="0" smtClean="0"/>
              <a:t>3 years tenure from the date of issue of the Award letter</a:t>
            </a:r>
          </a:p>
          <a:p>
            <a:r>
              <a:rPr lang="en-IN" sz="1200" dirty="0" err="1" smtClean="0"/>
              <a:t>Rs</a:t>
            </a:r>
            <a:r>
              <a:rPr lang="en-IN" sz="1200" dirty="0" smtClean="0"/>
              <a:t>. One lakh one-time grant which will be given in two </a:t>
            </a:r>
            <a:r>
              <a:rPr lang="en-IN" sz="1200" dirty="0" err="1" smtClean="0"/>
              <a:t>installments</a:t>
            </a:r>
            <a:r>
              <a:rPr lang="en-IN" sz="1200" dirty="0" smtClean="0"/>
              <a:t> viz. 1st </a:t>
            </a:r>
            <a:r>
              <a:rPr lang="en-IN" sz="1200" dirty="0" err="1" smtClean="0"/>
              <a:t>installment</a:t>
            </a:r>
            <a:r>
              <a:rPr lang="en-IN" sz="1200" dirty="0" smtClean="0"/>
              <a:t>= Rs.25,000/- &amp; 2nd </a:t>
            </a:r>
            <a:r>
              <a:rPr lang="en-IN" sz="1200" dirty="0" err="1" smtClean="0"/>
              <a:t>installment</a:t>
            </a:r>
            <a:r>
              <a:rPr lang="en-IN" sz="1200" dirty="0" smtClean="0"/>
              <a:t>= </a:t>
            </a:r>
            <a:r>
              <a:rPr lang="en-IN" sz="1200" dirty="0" err="1" smtClean="0"/>
              <a:t>Rs</a:t>
            </a:r>
            <a:r>
              <a:rPr lang="en-IN" sz="1200" dirty="0" smtClean="0"/>
              <a:t>. 75,000/-).</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23</a:t>
            </a:fld>
            <a:endParaRPr lang="en-IN"/>
          </a:p>
        </p:txBody>
      </p:sp>
    </p:spTree>
    <p:extLst>
      <p:ext uri="{BB962C8B-B14F-4D97-AF65-F5344CB8AC3E}">
        <p14:creationId xmlns:p14="http://schemas.microsoft.com/office/powerpoint/2010/main" val="1697310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200000"/>
              </a:lnSpc>
            </a:pPr>
            <a:r>
              <a:rPr lang="en-IN" dirty="0" smtClean="0"/>
              <a:t>MBBS/BDS graduates or post-graduates viz. MD/MS/DM/</a:t>
            </a:r>
            <a:r>
              <a:rPr lang="en-IN" dirty="0" err="1" smtClean="0"/>
              <a:t>MCh</a:t>
            </a:r>
            <a:r>
              <a:rPr lang="en-IN" dirty="0" smtClean="0"/>
              <a:t>/DNB/</a:t>
            </a:r>
            <a:r>
              <a:rPr lang="en-IN" dirty="0" err="1" smtClean="0"/>
              <a:t>DrNB</a:t>
            </a:r>
            <a:r>
              <a:rPr lang="en-IN" dirty="0" smtClean="0"/>
              <a:t>/MDS pursuing students Or degree holders in any of the stated post-graduate degrees from NMC/NBE /DCI - recognized medical/dental colleges in India.</a:t>
            </a:r>
          </a:p>
          <a:p>
            <a:pPr marL="45720" indent="0" algn="just">
              <a:lnSpc>
                <a:spcPct val="200000"/>
              </a:lnSpc>
              <a:buNone/>
            </a:pPr>
            <a:endParaRPr lang="en-IN" dirty="0" smtClean="0"/>
          </a:p>
          <a:p>
            <a:pPr algn="just">
              <a:lnSpc>
                <a:spcPct val="200000"/>
              </a:lnSpc>
            </a:pPr>
            <a:r>
              <a:rPr lang="en-IN" dirty="0" smtClean="0"/>
              <a:t>Upper age limit: 45 years of age (as on the last date of application)</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25</a:t>
            </a:fld>
            <a:endParaRPr lang="en-IN"/>
          </a:p>
        </p:txBody>
      </p:sp>
    </p:spTree>
    <p:extLst>
      <p:ext uri="{BB962C8B-B14F-4D97-AF65-F5344CB8AC3E}">
        <p14:creationId xmlns:p14="http://schemas.microsoft.com/office/powerpoint/2010/main" val="339240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IN" sz="1200" dirty="0" smtClean="0"/>
              <a:t>Medical faculty holding MD/MS/DM/</a:t>
            </a:r>
            <a:r>
              <a:rPr lang="en-IN" sz="1200" dirty="0" err="1" smtClean="0"/>
              <a:t>MCh</a:t>
            </a:r>
            <a:r>
              <a:rPr lang="en-IN" sz="1200" dirty="0" smtClean="0"/>
              <a:t>/DNB/</a:t>
            </a:r>
            <a:r>
              <a:rPr lang="en-IN" sz="1200" dirty="0" err="1" smtClean="0"/>
              <a:t>DrNB</a:t>
            </a:r>
            <a:r>
              <a:rPr lang="en-IN" sz="1200" dirty="0" smtClean="0"/>
              <a:t>/MDS degree.</a:t>
            </a:r>
          </a:p>
          <a:p>
            <a:pPr marL="45720" indent="0" algn="just">
              <a:buNone/>
            </a:pPr>
            <a:endParaRPr lang="en-IN" sz="1200" dirty="0" smtClean="0"/>
          </a:p>
          <a:p>
            <a:pPr algn="just"/>
            <a:r>
              <a:rPr lang="en-IN" sz="1200" dirty="0" smtClean="0"/>
              <a:t>Full time regular employee with at least one year of service at NMC / DCI recognized medical colleges or UGC recognized research universities, research institutes of National Importance.</a:t>
            </a:r>
          </a:p>
          <a:p>
            <a:pPr marL="45720" indent="0" algn="just">
              <a:buNone/>
            </a:pPr>
            <a:endParaRPr lang="en-IN" sz="1200" dirty="0" smtClean="0"/>
          </a:p>
          <a:p>
            <a:pPr algn="just"/>
            <a:r>
              <a:rPr lang="en-IN" sz="1200" dirty="0" smtClean="0"/>
              <a:t>Upper age limit: 45 years of age (as on the last date of application).</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26</a:t>
            </a:fld>
            <a:endParaRPr lang="en-IN"/>
          </a:p>
        </p:txBody>
      </p:sp>
    </p:spTree>
    <p:extLst>
      <p:ext uri="{BB962C8B-B14F-4D97-AF65-F5344CB8AC3E}">
        <p14:creationId xmlns:p14="http://schemas.microsoft.com/office/powerpoint/2010/main" val="996000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lgn="just">
              <a:buNone/>
            </a:pPr>
            <a:r>
              <a:rPr lang="en-IN" sz="1200" b="1" u="sng" dirty="0" smtClean="0">
                <a:solidFill>
                  <a:srgbClr val="FFFF00"/>
                </a:solidFill>
              </a:rPr>
              <a:t>Medical </a:t>
            </a:r>
            <a:r>
              <a:rPr lang="en-IN" sz="1200" b="1" u="sng" dirty="0" err="1" smtClean="0">
                <a:solidFill>
                  <a:srgbClr val="FFFF00"/>
                </a:solidFill>
              </a:rPr>
              <a:t>Ph.D</a:t>
            </a:r>
            <a:r>
              <a:rPr lang="en-IN" sz="1200" b="1" u="sng" dirty="0" smtClean="0">
                <a:solidFill>
                  <a:srgbClr val="FFFF00"/>
                </a:solidFill>
              </a:rPr>
              <a:t> Programme (Category 1):</a:t>
            </a:r>
          </a:p>
          <a:p>
            <a:pPr algn="just"/>
            <a:r>
              <a:rPr lang="en-IN" sz="1200" dirty="0" err="1" smtClean="0"/>
              <a:t>Rs</a:t>
            </a:r>
            <a:r>
              <a:rPr lang="en-IN" sz="1200" dirty="0" smtClean="0"/>
              <a:t>. 83,000 per month will be paid to MBBS/BDS graduates until completion of Ph.D. course or up to 5 years, whichever is earlier and Rs.96,000 per month will be paid to MD/MS/DM/</a:t>
            </a:r>
            <a:r>
              <a:rPr lang="en-IN" sz="1200" dirty="0" err="1" smtClean="0"/>
              <a:t>MCh</a:t>
            </a:r>
            <a:r>
              <a:rPr lang="en-IN" sz="1200" dirty="0" smtClean="0"/>
              <a:t>/DNB/</a:t>
            </a:r>
            <a:r>
              <a:rPr lang="en-IN" sz="1200" dirty="0" err="1" smtClean="0"/>
              <a:t>DrNB</a:t>
            </a:r>
            <a:r>
              <a:rPr lang="en-IN" sz="1200" dirty="0" smtClean="0"/>
              <a:t>/MDS degree holders until completion of Ph.D. degree or up to 2 years, whichever is earlier. </a:t>
            </a:r>
          </a:p>
          <a:p>
            <a:pPr algn="just"/>
            <a:r>
              <a:rPr lang="en-IN" sz="1200" dirty="0" err="1" smtClean="0"/>
              <a:t>Rs</a:t>
            </a:r>
            <a:r>
              <a:rPr lang="en-IN" sz="1200" dirty="0" smtClean="0"/>
              <a:t>. 10 lakhs/per year for the duration of five years or completion of </a:t>
            </a:r>
            <a:r>
              <a:rPr lang="en-IN" sz="1200" dirty="0" err="1" smtClean="0"/>
              <a:t>Ph.D.whichever</a:t>
            </a:r>
            <a:r>
              <a:rPr lang="en-IN" sz="1200" dirty="0" smtClean="0"/>
              <a:t> is earlier.</a:t>
            </a:r>
          </a:p>
          <a:p>
            <a:pPr marL="45720" indent="0" algn="just">
              <a:buNone/>
            </a:pPr>
            <a:endParaRPr lang="en-IN" sz="1200" dirty="0" smtClean="0"/>
          </a:p>
          <a:p>
            <a:pPr marL="45720" indent="0" algn="just">
              <a:buNone/>
            </a:pPr>
            <a:r>
              <a:rPr lang="en-IN" sz="1200" b="1" u="sng" dirty="0" smtClean="0">
                <a:solidFill>
                  <a:srgbClr val="FFFF00"/>
                </a:solidFill>
              </a:rPr>
              <a:t>Young Medical Faculty Ph.D. program (Category 2):</a:t>
            </a:r>
          </a:p>
          <a:p>
            <a:pPr algn="just"/>
            <a:r>
              <a:rPr lang="en-IN" sz="1200" dirty="0" smtClean="0"/>
              <a:t>No stipend will be paid.</a:t>
            </a:r>
          </a:p>
          <a:p>
            <a:pPr algn="just"/>
            <a:r>
              <a:rPr lang="en-IN" sz="1200" dirty="0" err="1" smtClean="0"/>
              <a:t>Rs</a:t>
            </a:r>
            <a:r>
              <a:rPr lang="en-IN" sz="1200" dirty="0" smtClean="0"/>
              <a:t>. 10 lakhs/per year for the duration of five years or completion of Ph.D. whichever is earlier.</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27</a:t>
            </a:fld>
            <a:endParaRPr lang="en-IN"/>
          </a:p>
        </p:txBody>
      </p:sp>
    </p:spTree>
    <p:extLst>
      <p:ext uri="{BB962C8B-B14F-4D97-AF65-F5344CB8AC3E}">
        <p14:creationId xmlns:p14="http://schemas.microsoft.com/office/powerpoint/2010/main" val="3403124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IN" sz="1200" b="1" dirty="0" smtClean="0"/>
              <a:t>Field of biomedical research and technology </a:t>
            </a:r>
          </a:p>
          <a:p>
            <a:pPr algn="just">
              <a:lnSpc>
                <a:spcPct val="150000"/>
              </a:lnSpc>
            </a:pPr>
            <a:r>
              <a:rPr lang="en-IN" sz="1200" b="1" dirty="0" smtClean="0"/>
              <a:t>Citizen of </a:t>
            </a:r>
            <a:r>
              <a:rPr lang="en-IN" sz="1200" b="1" dirty="0" err="1" smtClean="0"/>
              <a:t>india</a:t>
            </a:r>
            <a:r>
              <a:rPr lang="en-IN" sz="1200" b="1" dirty="0" smtClean="0"/>
              <a:t> and working in the country</a:t>
            </a:r>
          </a:p>
          <a:p>
            <a:pPr algn="just">
              <a:lnSpc>
                <a:spcPct val="150000"/>
              </a:lnSpc>
            </a:pPr>
            <a:r>
              <a:rPr lang="en-IN" sz="1200" b="1" dirty="0" smtClean="0"/>
              <a:t>Possess an M.D/M.S/</a:t>
            </a:r>
            <a:r>
              <a:rPr lang="en-IN" sz="1200" b="1" dirty="0" err="1" smtClean="0"/>
              <a:t>Ph.D</a:t>
            </a:r>
            <a:r>
              <a:rPr lang="en-IN" sz="1200" b="1" dirty="0" smtClean="0"/>
              <a:t> degree (M.D./ M.S./ M.D.S. or MBBS/BDS/ </a:t>
            </a:r>
            <a:r>
              <a:rPr lang="en-IN" sz="1200" b="1" dirty="0" err="1" smtClean="0"/>
              <a:t>MVSc</a:t>
            </a:r>
            <a:r>
              <a:rPr lang="en-IN" sz="1200" b="1" dirty="0" smtClean="0"/>
              <a:t>./ M.Sc./</a:t>
            </a:r>
            <a:r>
              <a:rPr lang="en-IN" sz="1200" b="1" dirty="0" err="1" smtClean="0"/>
              <a:t>M.Pharma</a:t>
            </a:r>
            <a:r>
              <a:rPr lang="en-IN" sz="1200" b="1" dirty="0" smtClean="0"/>
              <a:t>/</a:t>
            </a:r>
            <a:r>
              <a:rPr lang="en-IN" sz="1200" b="1" dirty="0" err="1" smtClean="0"/>
              <a:t>M.Tech</a:t>
            </a:r>
            <a:r>
              <a:rPr lang="en-IN" sz="1200" b="1" dirty="0" smtClean="0"/>
              <a:t> or equivalent with Ph.D. in health /biomedical research) with at least fifteen years of experience (for availing the fellowship for 15 days) and </a:t>
            </a:r>
            <a:r>
              <a:rPr lang="en-IN" sz="1200" b="1" dirty="0" err="1" smtClean="0"/>
              <a:t>atleast</a:t>
            </a:r>
            <a:r>
              <a:rPr lang="en-IN" sz="1200" b="1" dirty="0" smtClean="0"/>
              <a:t> ten years of experience (for availing the fellowship for 1-3months) in teaching/research in a recognized Institute</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29</a:t>
            </a:fld>
            <a:endParaRPr lang="en-IN"/>
          </a:p>
        </p:txBody>
      </p:sp>
    </p:spTree>
    <p:extLst>
      <p:ext uri="{BB962C8B-B14F-4D97-AF65-F5344CB8AC3E}">
        <p14:creationId xmlns:p14="http://schemas.microsoft.com/office/powerpoint/2010/main" val="582333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IN" sz="1200" dirty="0" smtClean="0"/>
              <a:t>A stipend of US$ 3000 per month which includes accommodation and other expenses</a:t>
            </a:r>
          </a:p>
          <a:p>
            <a:pPr algn="just">
              <a:lnSpc>
                <a:spcPct val="150000"/>
              </a:lnSpc>
            </a:pPr>
            <a:r>
              <a:rPr lang="en-IN" sz="1200" dirty="0" smtClean="0"/>
              <a:t>Return economy class excursion airfare through shortest route</a:t>
            </a:r>
          </a:p>
          <a:p>
            <a:pPr algn="just">
              <a:lnSpc>
                <a:spcPct val="150000"/>
              </a:lnSpc>
            </a:pPr>
            <a:r>
              <a:rPr lang="en-IN" sz="1200" dirty="0" smtClean="0"/>
              <a:t>A of maximum of </a:t>
            </a:r>
            <a:r>
              <a:rPr lang="en-IN" sz="1200" dirty="0" err="1" smtClean="0"/>
              <a:t>Rs</a:t>
            </a:r>
            <a:r>
              <a:rPr lang="en-IN" sz="1200" dirty="0" smtClean="0"/>
              <a:t>. 75,000/- which includes the cost of visa, SEVIS fee, taxi charges from place of duty to airport and back.</a:t>
            </a:r>
          </a:p>
          <a:p>
            <a:pPr algn="just">
              <a:lnSpc>
                <a:spcPct val="150000"/>
              </a:lnSpc>
            </a:pPr>
            <a:r>
              <a:rPr lang="en-IN" sz="1200" dirty="0" smtClean="0"/>
              <a:t>A maximum of </a:t>
            </a:r>
            <a:r>
              <a:rPr lang="en-IN" sz="1200" dirty="0" err="1" smtClean="0"/>
              <a:t>Rs</a:t>
            </a:r>
            <a:r>
              <a:rPr lang="en-IN" sz="1200" dirty="0" smtClean="0"/>
              <a:t>. 20,000/- for overseas </a:t>
            </a:r>
            <a:r>
              <a:rPr lang="en-IN" sz="1200" dirty="0" err="1" smtClean="0"/>
              <a:t>mediclaim</a:t>
            </a:r>
            <a:r>
              <a:rPr lang="en-IN" sz="1200" dirty="0" smtClean="0"/>
              <a:t> insurance expenses</a:t>
            </a:r>
          </a:p>
          <a:p>
            <a:endParaRPr lang="en-IN" b="1" dirty="0"/>
          </a:p>
        </p:txBody>
      </p:sp>
      <p:sp>
        <p:nvSpPr>
          <p:cNvPr id="4" name="Slide Number Placeholder 3"/>
          <p:cNvSpPr>
            <a:spLocks noGrp="1"/>
          </p:cNvSpPr>
          <p:nvPr>
            <p:ph type="sldNum" sz="quarter" idx="10"/>
          </p:nvPr>
        </p:nvSpPr>
        <p:spPr/>
        <p:txBody>
          <a:bodyPr/>
          <a:lstStyle/>
          <a:p>
            <a:fld id="{E6BAF291-7DE8-4AC9-A38D-76BCD1994360}" type="slidenum">
              <a:rPr lang="en-IN" smtClean="0"/>
              <a:t>30</a:t>
            </a:fld>
            <a:endParaRPr lang="en-IN"/>
          </a:p>
        </p:txBody>
      </p:sp>
    </p:spTree>
    <p:extLst>
      <p:ext uri="{BB962C8B-B14F-4D97-AF65-F5344CB8AC3E}">
        <p14:creationId xmlns:p14="http://schemas.microsoft.com/office/powerpoint/2010/main" val="3586230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IN" sz="1200" dirty="0" smtClean="0"/>
              <a:t>Three years teaching/research experience in a recognized Institute</a:t>
            </a:r>
          </a:p>
          <a:p>
            <a:pPr>
              <a:lnSpc>
                <a:spcPct val="200000"/>
              </a:lnSpc>
            </a:pPr>
            <a:r>
              <a:rPr lang="en-IN" sz="1200" dirty="0" smtClean="0"/>
              <a:t>Below 45 years as on last date of receipt of application</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32</a:t>
            </a:fld>
            <a:endParaRPr lang="en-IN"/>
          </a:p>
        </p:txBody>
      </p:sp>
    </p:spTree>
    <p:extLst>
      <p:ext uri="{BB962C8B-B14F-4D97-AF65-F5344CB8AC3E}">
        <p14:creationId xmlns:p14="http://schemas.microsoft.com/office/powerpoint/2010/main" val="2812468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IN" sz="1200" dirty="0" smtClean="0"/>
              <a:t>Is meant to support biomedical researchers who have undergone training in Indian/foreign institutes supported by DHR. </a:t>
            </a:r>
          </a:p>
          <a:p>
            <a:pPr>
              <a:lnSpc>
                <a:spcPct val="200000"/>
              </a:lnSpc>
            </a:pPr>
            <a:r>
              <a:rPr lang="en-IN" sz="1200" dirty="0" smtClean="0"/>
              <a:t>up to of </a:t>
            </a:r>
            <a:r>
              <a:rPr lang="en-IN" sz="1200" dirty="0" err="1" smtClean="0"/>
              <a:t>Rs</a:t>
            </a:r>
            <a:r>
              <a:rPr lang="en-IN" sz="1200" dirty="0" smtClean="0"/>
              <a:t>. 16 Lakhs per year up to </a:t>
            </a:r>
            <a:r>
              <a:rPr lang="en-IN" sz="1200" dirty="0" err="1" smtClean="0"/>
              <a:t>Rs</a:t>
            </a:r>
            <a:r>
              <a:rPr lang="en-IN" sz="1200" dirty="0" smtClean="0"/>
              <a:t>. 50 Lakhs per research project for three years </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34</a:t>
            </a:fld>
            <a:endParaRPr lang="en-IN"/>
          </a:p>
        </p:txBody>
      </p:sp>
    </p:spTree>
    <p:extLst>
      <p:ext uri="{BB962C8B-B14F-4D97-AF65-F5344CB8AC3E}">
        <p14:creationId xmlns:p14="http://schemas.microsoft.com/office/powerpoint/2010/main" val="3435698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smtClean="0"/>
              <a:t>not above the age of 45 years</a:t>
            </a:r>
          </a:p>
          <a:p>
            <a:r>
              <a:rPr lang="en-IN" sz="1200" dirty="0" smtClean="0"/>
              <a:t>Faculty / Researcher having at least three years of experience in the college/institute as a regular employee</a:t>
            </a:r>
          </a:p>
          <a:p>
            <a:r>
              <a:rPr lang="en-IN" sz="1200" dirty="0" smtClean="0"/>
              <a:t>They should hold M.D./ M.S./ M.D.S. or MBBS/BDS/M. </a:t>
            </a:r>
            <a:r>
              <a:rPr lang="en-IN" sz="1200" dirty="0" err="1" smtClean="0"/>
              <a:t>VSc</a:t>
            </a:r>
            <a:r>
              <a:rPr lang="en-IN" sz="1200" dirty="0" smtClean="0"/>
              <a:t>./ M.Sc./</a:t>
            </a:r>
            <a:r>
              <a:rPr lang="en-IN" sz="1200" dirty="0" err="1" smtClean="0"/>
              <a:t>M.Pharma</a:t>
            </a:r>
            <a:r>
              <a:rPr lang="en-IN" sz="1200" dirty="0" smtClean="0"/>
              <a:t>/</a:t>
            </a:r>
            <a:r>
              <a:rPr lang="en-IN" sz="1200" dirty="0" err="1" smtClean="0"/>
              <a:t>M.Tech</a:t>
            </a:r>
            <a:r>
              <a:rPr lang="en-IN" sz="1200" dirty="0" smtClean="0"/>
              <a:t> or equivalent with Ph.D. in health / biomedical research</a:t>
            </a:r>
          </a:p>
          <a:p>
            <a:r>
              <a:rPr lang="en-IN" sz="1200" dirty="0" smtClean="0"/>
              <a:t>stipend up to </a:t>
            </a:r>
            <a:r>
              <a:rPr lang="en-IN" sz="1200" dirty="0" err="1" smtClean="0"/>
              <a:t>Rs</a:t>
            </a:r>
            <a:r>
              <a:rPr lang="en-IN" sz="1200" dirty="0" smtClean="0"/>
              <a:t>. 40,000 per month will be provided for a period of stay in the host institute, which is at a different station from the parent Institute</a:t>
            </a:r>
          </a:p>
          <a:p>
            <a:r>
              <a:rPr lang="en-US" sz="1200" dirty="0" err="1" smtClean="0"/>
              <a:t>Contigency</a:t>
            </a:r>
            <a:r>
              <a:rPr lang="en-US" sz="1200" dirty="0" smtClean="0"/>
              <a:t> </a:t>
            </a:r>
            <a:r>
              <a:rPr lang="en-US" sz="1200" dirty="0" err="1" smtClean="0"/>
              <a:t>Rs</a:t>
            </a:r>
            <a:r>
              <a:rPr lang="en-US" sz="1200" dirty="0" smtClean="0"/>
              <a:t> 50000</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36</a:t>
            </a:fld>
            <a:endParaRPr lang="en-IN"/>
          </a:p>
        </p:txBody>
      </p:sp>
    </p:spTree>
    <p:extLst>
      <p:ext uri="{BB962C8B-B14F-4D97-AF65-F5344CB8AC3E}">
        <p14:creationId xmlns:p14="http://schemas.microsoft.com/office/powerpoint/2010/main" val="178739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smtClean="0"/>
              <a:t>Only Indian citizens and presently unemployed having at least 1 year of recent career break and not more than 5 years of break, having qualifications as prescribed for category A or category B</a:t>
            </a:r>
          </a:p>
          <a:p>
            <a:r>
              <a:rPr lang="en-IN" sz="1200" dirty="0" smtClean="0"/>
              <a:t>Category- A: Having M.D./ M.S./ M.D.S. or MBBS/ BDS/ </a:t>
            </a:r>
            <a:r>
              <a:rPr lang="en-IN" sz="1200" dirty="0" err="1" smtClean="0"/>
              <a:t>M.VSc</a:t>
            </a:r>
            <a:r>
              <a:rPr lang="en-IN" sz="1200" dirty="0" smtClean="0"/>
              <a:t>./ M.Sc./ </a:t>
            </a:r>
            <a:r>
              <a:rPr lang="en-IN" sz="1200" dirty="0" err="1" smtClean="0"/>
              <a:t>M.Pharma</a:t>
            </a:r>
            <a:r>
              <a:rPr lang="en-IN" sz="1200" dirty="0" smtClean="0"/>
              <a:t>/ </a:t>
            </a:r>
            <a:r>
              <a:rPr lang="en-IN" sz="1200" dirty="0" err="1" smtClean="0"/>
              <a:t>M.Tech</a:t>
            </a:r>
            <a:r>
              <a:rPr lang="en-IN" sz="1200" dirty="0" smtClean="0"/>
              <a:t> or equivalent with Ph.D. in the topic related to health research .</a:t>
            </a:r>
          </a:p>
          <a:p>
            <a:r>
              <a:rPr lang="en-IN" sz="1200" dirty="0" smtClean="0"/>
              <a:t>Category-B: Having MBBS/ BDS. or M.Sc./ </a:t>
            </a:r>
            <a:r>
              <a:rPr lang="en-IN" sz="1200" dirty="0" err="1" smtClean="0"/>
              <a:t>M.Pharma</a:t>
            </a:r>
            <a:r>
              <a:rPr lang="en-IN" sz="1200" dirty="0" smtClean="0"/>
              <a:t>/ </a:t>
            </a:r>
            <a:r>
              <a:rPr lang="en-IN" sz="1200" dirty="0" err="1" smtClean="0"/>
              <a:t>M.Tech</a:t>
            </a:r>
            <a:r>
              <a:rPr lang="en-IN" sz="1200" dirty="0" smtClean="0"/>
              <a:t> or equivalent and enrolled in PhD program with least 2 years of Work Experience after the degree</a:t>
            </a:r>
          </a:p>
          <a:p>
            <a:r>
              <a:rPr lang="en-IN" sz="1200" dirty="0" smtClean="0"/>
              <a:t>Women of 30-45 years of age</a:t>
            </a:r>
          </a:p>
          <a:p>
            <a:r>
              <a:rPr lang="en-US" sz="1200" dirty="0" smtClean="0"/>
              <a:t>Financial Support varies as per Category &amp; Medical/Non Medical Background</a:t>
            </a:r>
          </a:p>
          <a:p>
            <a:r>
              <a:rPr lang="en-US" sz="1200" dirty="0" smtClean="0"/>
              <a:t>Stipend : </a:t>
            </a:r>
            <a:r>
              <a:rPr lang="en-US" sz="1200" dirty="0" err="1" smtClean="0"/>
              <a:t>Rs</a:t>
            </a:r>
            <a:r>
              <a:rPr lang="en-US" sz="1200" dirty="0" smtClean="0"/>
              <a:t> 65000/- to </a:t>
            </a:r>
            <a:r>
              <a:rPr lang="en-US" sz="1200" dirty="0" err="1" smtClean="0"/>
              <a:t>Rs</a:t>
            </a:r>
            <a:r>
              <a:rPr lang="en-US" sz="1200" dirty="0" smtClean="0"/>
              <a:t> 90000/-</a:t>
            </a:r>
          </a:p>
          <a:p>
            <a:r>
              <a:rPr lang="en-US" sz="1200" dirty="0" smtClean="0"/>
              <a:t>Research Grant : </a:t>
            </a:r>
            <a:r>
              <a:rPr lang="en-US" sz="1200" dirty="0" err="1" smtClean="0"/>
              <a:t>Rs</a:t>
            </a:r>
            <a:r>
              <a:rPr lang="en-US" sz="1200" dirty="0" smtClean="0"/>
              <a:t> 10 Lakhs</a:t>
            </a:r>
            <a:endParaRPr lang="en-IN" sz="1200" dirty="0" smtClean="0"/>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38</a:t>
            </a:fld>
            <a:endParaRPr lang="en-IN"/>
          </a:p>
        </p:txBody>
      </p:sp>
    </p:spTree>
    <p:extLst>
      <p:ext uri="{BB962C8B-B14F-4D97-AF65-F5344CB8AC3E}">
        <p14:creationId xmlns:p14="http://schemas.microsoft.com/office/powerpoint/2010/main" val="3512645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smtClean="0"/>
              <a:t>provide financial support researchers/scientists/PG students, for attending and presenting their research accomplishments/findings in international conferences/seminars/symposia for wider dissemination of the research work</a:t>
            </a:r>
          </a:p>
          <a:p>
            <a:r>
              <a:rPr lang="en-IN" sz="1200" dirty="0" smtClean="0"/>
              <a:t>applicant should be a biomedical scientist/researcher/doctoral student engaged in R&amp;D work</a:t>
            </a:r>
          </a:p>
          <a:p>
            <a:r>
              <a:rPr lang="en-IN" sz="1200" dirty="0" smtClean="0"/>
              <a:t>Grant is not for attending only workshops; it will be considered if the applicant is delivering any lecture or hands-on session in the workshop/conference/symposium</a:t>
            </a:r>
          </a:p>
          <a:p>
            <a:r>
              <a:rPr lang="en-IN" sz="1200" dirty="0" err="1" smtClean="0"/>
              <a:t>Rs</a:t>
            </a:r>
            <a:r>
              <a:rPr lang="en-IN" sz="1200" dirty="0" smtClean="0"/>
              <a:t>. 1.5 lakh maximum grant will be awarded to the selected applicants</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40</a:t>
            </a:fld>
            <a:endParaRPr lang="en-IN"/>
          </a:p>
        </p:txBody>
      </p:sp>
    </p:spTree>
    <p:extLst>
      <p:ext uri="{BB962C8B-B14F-4D97-AF65-F5344CB8AC3E}">
        <p14:creationId xmlns:p14="http://schemas.microsoft.com/office/powerpoint/2010/main" val="3875702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smtClean="0"/>
              <a:t>International Travel Support (ITS) Scheme provides financial assistance to Indian researchers for presenting a research paper in an international scientific event (conference, seminar, workshop etc.) held abroad. In addition, support is also provided to young scientists (age limit below 35 years as on date of start of the event) for attending training programmes, Short-term schools and Workshops. Economy class air-fare by shortest route from Air India, airport-tax and visa fees are provided under the scheme. Registration fee as per actual or </a:t>
            </a:r>
            <a:r>
              <a:rPr lang="en-IN" sz="1200" dirty="0" err="1" smtClean="0"/>
              <a:t>Rs</a:t>
            </a:r>
            <a:r>
              <a:rPr lang="en-IN" sz="1200" dirty="0" smtClean="0"/>
              <a:t>. 50,000/- whichever is less will be provided to young scientist (Age &lt; 35 on the date of start of event) in addition to the above support</a:t>
            </a:r>
          </a:p>
          <a:p>
            <a:endParaRPr lang="en-IN" dirty="0"/>
          </a:p>
        </p:txBody>
      </p:sp>
      <p:sp>
        <p:nvSpPr>
          <p:cNvPr id="4" name="Slide Number Placeholder 3"/>
          <p:cNvSpPr>
            <a:spLocks noGrp="1"/>
          </p:cNvSpPr>
          <p:nvPr>
            <p:ph type="sldNum" sz="quarter" idx="10"/>
          </p:nvPr>
        </p:nvSpPr>
        <p:spPr/>
        <p:txBody>
          <a:bodyPr/>
          <a:lstStyle/>
          <a:p>
            <a:fld id="{E6BAF291-7DE8-4AC9-A38D-76BCD1994360}" type="slidenum">
              <a:rPr lang="en-IN" smtClean="0"/>
              <a:t>60</a:t>
            </a:fld>
            <a:endParaRPr lang="en-IN"/>
          </a:p>
        </p:txBody>
      </p:sp>
    </p:spTree>
    <p:extLst>
      <p:ext uri="{BB962C8B-B14F-4D97-AF65-F5344CB8AC3E}">
        <p14:creationId xmlns:p14="http://schemas.microsoft.com/office/powerpoint/2010/main" val="703470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E5F4F4C-B35A-4612-88F3-9A4D07CB2396}" type="datetimeFigureOut">
              <a:rPr lang="en-IN" smtClean="0"/>
              <a:t>09-02-2026</a:t>
            </a:fld>
            <a:endParaRPr lang="en-IN"/>
          </a:p>
        </p:txBody>
      </p:sp>
      <p:sp>
        <p:nvSpPr>
          <p:cNvPr id="8" name="Slide Number Placeholder 7"/>
          <p:cNvSpPr>
            <a:spLocks noGrp="1"/>
          </p:cNvSpPr>
          <p:nvPr>
            <p:ph type="sldNum" sz="quarter" idx="11"/>
          </p:nvPr>
        </p:nvSpPr>
        <p:spPr/>
        <p:txBody>
          <a:bodyPr/>
          <a:lstStyle/>
          <a:p>
            <a:fld id="{D7ACFDE4-736D-4AE0-8435-FD87E9D6D7B8}" type="slidenum">
              <a:rPr lang="en-IN" smtClean="0"/>
              <a:t>‹#›</a:t>
            </a:fld>
            <a:endParaRPr lang="en-IN"/>
          </a:p>
        </p:txBody>
      </p:sp>
      <p:sp>
        <p:nvSpPr>
          <p:cNvPr id="9" name="Footer Placeholder 8"/>
          <p:cNvSpPr>
            <a:spLocks noGrp="1"/>
          </p:cNvSpPr>
          <p:nvPr>
            <p:ph type="ftr" sz="quarter" idx="12"/>
          </p:nvPr>
        </p:nvSpPr>
        <p:spPr/>
        <p:txBody>
          <a:bodyPr/>
          <a:lstStyle/>
          <a:p>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5F4F4C-B35A-4612-88F3-9A4D07CB2396}" type="datetimeFigureOut">
              <a:rPr lang="en-IN" smtClean="0"/>
              <a:t>09-02-2026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5F4F4C-B35A-4612-88F3-9A4D07CB2396}" type="datetimeFigureOut">
              <a:rPr lang="en-IN" smtClean="0"/>
              <a:t>09-02-2026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E5F4F4C-B35A-4612-88F3-9A4D07CB2396}" type="datetimeFigureOut">
              <a:rPr lang="en-IN" smtClean="0"/>
              <a:t>09-02-2026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7ACFDE4-736D-4AE0-8435-FD87E9D6D7B8}" type="slidenum">
              <a:rPr lang="en-IN" smtClean="0"/>
              <a:t>‹#›</a:t>
            </a:fld>
            <a:endParaRPr lang="en-IN"/>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E5F4F4C-B35A-4612-88F3-9A4D07CB2396}" type="datetimeFigureOut">
              <a:rPr lang="en-IN" smtClean="0"/>
              <a:t>09-02-2026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7ACFDE4-736D-4AE0-8435-FD87E9D6D7B8}" type="slidenum">
              <a:rPr lang="en-IN" smtClean="0"/>
              <a:t>‹#›</a:t>
            </a:fld>
            <a:endParaRPr lang="en-IN"/>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5F4F4C-B35A-4612-88F3-9A4D07CB2396}" type="datetimeFigureOut">
              <a:rPr lang="en-IN" smtClean="0"/>
              <a:t>09-02-2026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F4F4C-B35A-4612-88F3-9A4D07CB2396}" type="datetimeFigureOut">
              <a:rPr lang="en-IN" smtClean="0"/>
              <a:t>09-02-2026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F4F4C-B35A-4612-88F3-9A4D07CB2396}" type="datetimeFigureOut">
              <a:rPr lang="en-IN" smtClean="0"/>
              <a:t>09-02-2026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F4F4C-B35A-4612-88F3-9A4D07CB2396}" type="datetimeFigureOut">
              <a:rPr lang="en-IN" smtClean="0"/>
              <a:t>09-02-2026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F4F4C-B35A-4612-88F3-9A4D07CB2396}" type="datetimeFigureOut">
              <a:rPr lang="en-IN" smtClean="0"/>
              <a:t>09-02-2026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F4F4C-B35A-4612-88F3-9A4D07CB2396}" type="datetimeFigureOut">
              <a:rPr lang="en-IN" smtClean="0"/>
              <a:t>09-02-2026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7ACFDE4-736D-4AE0-8435-FD87E9D6D7B8}"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6E5F4F4C-B35A-4612-88F3-9A4D07CB2396}" type="datetimeFigureOut">
              <a:rPr lang="en-IN" smtClean="0"/>
              <a:t>09-02-2026</a:t>
            </a:fld>
            <a:endParaRPr lang="en-IN"/>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D7ACFDE4-736D-4AE0-8435-FD87E9D6D7B8}" type="slidenum">
              <a:rPr lang="en-IN" smtClean="0"/>
              <a:t>‹#›</a:t>
            </a:fld>
            <a:endParaRPr lang="en-IN"/>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IN"/>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49.jpe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Layout" Target="../diagrams/layout23.xml"/><Relationship Id="rId7" Type="http://schemas.openxmlformats.org/officeDocument/2006/relationships/image" Target="../media/image53.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67.xml.rels><?xml version="1.0" encoding="UTF-8" standalone="yes"?>
<Relationships xmlns="http://schemas.openxmlformats.org/package/2006/relationships"><Relationship Id="rId8" Type="http://schemas.openxmlformats.org/officeDocument/2006/relationships/diagramData" Target="../diagrams/data25.xml"/><Relationship Id="rId3" Type="http://schemas.openxmlformats.org/officeDocument/2006/relationships/diagramData" Target="../diagrams/data24.xml"/><Relationship Id="rId7" Type="http://schemas.microsoft.com/office/2007/relationships/diagramDrawing" Target="../diagrams/drawing24.xml"/><Relationship Id="rId12" Type="http://schemas.microsoft.com/office/2007/relationships/diagramDrawing" Target="../diagrams/drawing25.xml"/><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diagramColors" Target="../diagrams/colors24.xml"/><Relationship Id="rId11" Type="http://schemas.openxmlformats.org/officeDocument/2006/relationships/diagramColors" Target="../diagrams/colors25.xml"/><Relationship Id="rId5" Type="http://schemas.openxmlformats.org/officeDocument/2006/relationships/diagramQuickStyle" Target="../diagrams/quickStyle24.xml"/><Relationship Id="rId10" Type="http://schemas.openxmlformats.org/officeDocument/2006/relationships/diagramQuickStyle" Target="../diagrams/quickStyle25.xml"/><Relationship Id="rId4" Type="http://schemas.openxmlformats.org/officeDocument/2006/relationships/diagramLayout" Target="../diagrams/layout24.xml"/><Relationship Id="rId9" Type="http://schemas.openxmlformats.org/officeDocument/2006/relationships/diagramLayout" Target="../diagrams/layout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29.xml"/><Relationship Id="rId7" Type="http://schemas.openxmlformats.org/officeDocument/2006/relationships/image" Target="../media/image59.png"/><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9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2560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9209619" cy="70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0649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024" y="260648"/>
            <a:ext cx="8964488" cy="1440160"/>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en-US" dirty="0" smtClean="0"/>
              <a:t>Identifying </a:t>
            </a:r>
            <a:r>
              <a:rPr lang="en-US" dirty="0" smtClean="0"/>
              <a:t>Medical Research </a:t>
            </a:r>
            <a:r>
              <a:rPr lang="en-US" dirty="0" smtClean="0"/>
              <a:t>Funding Portals</a:t>
            </a:r>
            <a:endParaRPr lang="en-IN" dirty="0"/>
          </a:p>
        </p:txBody>
      </p:sp>
      <p:sp>
        <p:nvSpPr>
          <p:cNvPr id="3" name="Subtitle 2"/>
          <p:cNvSpPr>
            <a:spLocks noGrp="1"/>
          </p:cNvSpPr>
          <p:nvPr>
            <p:ph type="subTitle" idx="1"/>
          </p:nvPr>
        </p:nvSpPr>
        <p:spPr>
          <a:xfrm>
            <a:off x="2020732" y="2204864"/>
            <a:ext cx="5155272" cy="1762576"/>
          </a:xfrm>
        </p:spPr>
        <p:style>
          <a:lnRef idx="3">
            <a:schemeClr val="lt1"/>
          </a:lnRef>
          <a:fillRef idx="1">
            <a:schemeClr val="accent2"/>
          </a:fillRef>
          <a:effectRef idx="1">
            <a:schemeClr val="accent2"/>
          </a:effectRef>
          <a:fontRef idx="minor">
            <a:schemeClr val="lt1"/>
          </a:fontRef>
        </p:style>
        <p:txBody>
          <a:bodyPr>
            <a:normAutofit/>
          </a:bodyPr>
          <a:lstStyle/>
          <a:p>
            <a:r>
              <a:rPr lang="en-US" b="1" dirty="0" smtClean="0">
                <a:latin typeface="Candara" pitchFamily="34" charset="0"/>
              </a:rPr>
              <a:t>Dr. Ganesh R,  MDS,PGCOI.</a:t>
            </a:r>
          </a:p>
          <a:p>
            <a:r>
              <a:rPr lang="en-US" b="1" dirty="0" smtClean="0">
                <a:latin typeface="Candara" pitchFamily="34" charset="0"/>
              </a:rPr>
              <a:t>Professor &amp; HOD,</a:t>
            </a:r>
          </a:p>
          <a:p>
            <a:r>
              <a:rPr lang="en-US" b="1" dirty="0" smtClean="0">
                <a:latin typeface="Candara" pitchFamily="34" charset="0"/>
              </a:rPr>
              <a:t>Department of Public Health Dentistry</a:t>
            </a:r>
          </a:p>
          <a:p>
            <a:r>
              <a:rPr lang="en-US" b="1" dirty="0" err="1" smtClean="0">
                <a:latin typeface="Candara" pitchFamily="34" charset="0"/>
              </a:rPr>
              <a:t>Priyadarshini</a:t>
            </a:r>
            <a:r>
              <a:rPr lang="en-US" b="1" dirty="0" smtClean="0">
                <a:latin typeface="Candara" pitchFamily="34" charset="0"/>
              </a:rPr>
              <a:t> Dental College &amp; Hospital</a:t>
            </a:r>
            <a:endParaRPr lang="en-IN" b="1" dirty="0"/>
          </a:p>
        </p:txBody>
      </p:sp>
      <p:pic>
        <p:nvPicPr>
          <p:cNvPr id="1026" name="Picture 2" descr="Research Funding | National Institute of Biomedical Imaging and  Bioenginee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6" y="4437112"/>
            <a:ext cx="3700696" cy="21954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122" name="Picture 2" descr="Funding for Research — Why, Types of Funding, When, and 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784" y="4418710"/>
            <a:ext cx="3948216" cy="2232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766626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549901"/>
              </p:ext>
            </p:extLst>
          </p:nvPr>
        </p:nvGraphicFramePr>
        <p:xfrm>
          <a:off x="4283968" y="620688"/>
          <a:ext cx="468052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Developing Marketing Goals And Objectives"/>
          <p:cNvPicPr>
            <a:picLocks noChangeAspect="1" noChangeArrowheads="1"/>
          </p:cNvPicPr>
          <p:nvPr/>
        </p:nvPicPr>
        <p:blipFill rotWithShape="1">
          <a:blip r:embed="rId7">
            <a:extLst>
              <a:ext uri="{28A0092B-C50C-407E-A947-70E740481C1C}">
                <a14:useLocalDpi xmlns:a14="http://schemas.microsoft.com/office/drawing/2010/main" val="0"/>
              </a:ext>
            </a:extLst>
          </a:blip>
          <a:srcRect l="4575" t="24298" b="14983"/>
          <a:stretch/>
        </p:blipFill>
        <p:spPr bwMode="auto">
          <a:xfrm>
            <a:off x="-19784" y="-22448"/>
            <a:ext cx="4591784" cy="3523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649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7315200" cy="1586145"/>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Research </a:t>
            </a:r>
            <a:r>
              <a:rPr lang="en-US" dirty="0"/>
              <a:t>Funding Agencies in India</a:t>
            </a:r>
            <a:r>
              <a:rPr lang="en-IN" dirty="0"/>
              <a:t/>
            </a:r>
            <a:br>
              <a:rPr lang="en-IN" dirty="0"/>
            </a:b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59081377"/>
              </p:ext>
            </p:extLst>
          </p:nvPr>
        </p:nvGraphicFramePr>
        <p:xfrm>
          <a:off x="323528" y="1052736"/>
          <a:ext cx="8424936" cy="5641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amrit mahotsav: Centre asks media organisations to display logo of 'Azadi  ka Amrit Mahotsav' - The Economic Times"/>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497" t="29955" r="18661" b="29995"/>
          <a:stretch/>
        </p:blipFill>
        <p:spPr bwMode="auto">
          <a:xfrm>
            <a:off x="6804452" y="-3016"/>
            <a:ext cx="2329783" cy="1199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418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6" y="1844824"/>
            <a:ext cx="9154656" cy="2808312"/>
          </a:xfrm>
        </p:spPr>
        <p:style>
          <a:lnRef idx="3">
            <a:schemeClr val="lt1"/>
          </a:lnRef>
          <a:fillRef idx="1">
            <a:schemeClr val="accent3"/>
          </a:fillRef>
          <a:effectRef idx="1">
            <a:schemeClr val="accent3"/>
          </a:effectRef>
          <a:fontRef idx="minor">
            <a:schemeClr val="lt1"/>
          </a:fontRef>
        </p:style>
        <p:txBody>
          <a:bodyPr>
            <a:normAutofit fontScale="90000"/>
          </a:bodyPr>
          <a:lstStyle/>
          <a:p>
            <a:pPr lvl="0" algn="ctr"/>
            <a:r>
              <a:rPr lang="en-IN" b="1" dirty="0"/>
              <a:t>Indian Council of Medical Research (ICMR) </a:t>
            </a:r>
            <a:br>
              <a:rPr lang="en-IN" b="1" dirty="0"/>
            </a:br>
            <a:r>
              <a:rPr lang="en-IN" b="1" dirty="0" smtClean="0"/>
              <a:t>&amp; </a:t>
            </a:r>
            <a:br>
              <a:rPr lang="en-IN" b="1" dirty="0" smtClean="0"/>
            </a:br>
            <a:r>
              <a:rPr lang="en-IN" b="1" dirty="0" smtClean="0"/>
              <a:t>Department </a:t>
            </a:r>
            <a:r>
              <a:rPr lang="en-IN" b="1" dirty="0"/>
              <a:t>of Health Research (DHR) </a:t>
            </a:r>
            <a:r>
              <a:rPr lang="en-IN" dirty="0"/>
              <a:t/>
            </a:r>
            <a:br>
              <a:rPr lang="en-IN" dirty="0"/>
            </a:br>
            <a:endParaRPr lang="en-IN" dirty="0"/>
          </a:p>
        </p:txBody>
      </p:sp>
    </p:spTree>
    <p:extLst>
      <p:ext uri="{BB962C8B-B14F-4D97-AF65-F5344CB8AC3E}">
        <p14:creationId xmlns:p14="http://schemas.microsoft.com/office/powerpoint/2010/main" val="172008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a:p>
        </p:txBody>
      </p:sp>
      <p:sp>
        <p:nvSpPr>
          <p:cNvPr id="5" name="Rectangle 4"/>
          <p:cNvSpPr/>
          <p:nvPr/>
        </p:nvSpPr>
        <p:spPr>
          <a:xfrm>
            <a:off x="4067944" y="260648"/>
            <a:ext cx="1296144" cy="360040"/>
          </a:xfrm>
          <a:prstGeom prst="rect">
            <a:avLst/>
          </a:prstGeom>
          <a:noFill/>
          <a:ln w="41275"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FFFF00"/>
              </a:solidFill>
            </a:endParaRPr>
          </a:p>
        </p:txBody>
      </p:sp>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582" b="11460"/>
          <a:stretch/>
        </p:blipFill>
        <p:spPr bwMode="auto">
          <a:xfrm>
            <a:off x="0" y="260648"/>
            <a:ext cx="9144000"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227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
            <a:ext cx="7315200" cy="1700808"/>
          </a:xfrm>
        </p:spPr>
        <p:txBody>
          <a:bodyPr>
            <a:normAutofit fontScale="90000"/>
          </a:bodyPr>
          <a:lstStyle/>
          <a:p>
            <a:pPr lvl="0"/>
            <a:r>
              <a:rPr lang="en-IN" b="1" dirty="0" smtClean="0">
                <a:solidFill>
                  <a:srgbClr val="FFFF00"/>
                </a:solidFill>
              </a:rPr>
              <a:t/>
            </a:r>
            <a:br>
              <a:rPr lang="en-IN" b="1" dirty="0" smtClean="0">
                <a:solidFill>
                  <a:srgbClr val="FFFF00"/>
                </a:solidFill>
              </a:rPr>
            </a:br>
            <a:r>
              <a:rPr lang="en-IN" b="1" dirty="0">
                <a:solidFill>
                  <a:srgbClr val="FFFF00"/>
                </a:solidFill>
              </a:rPr>
              <a:t/>
            </a:r>
            <a:br>
              <a:rPr lang="en-IN" b="1" dirty="0">
                <a:solidFill>
                  <a:srgbClr val="FFFF00"/>
                </a:solidFill>
              </a:rPr>
            </a:br>
            <a:r>
              <a:rPr lang="en-IN" b="1" dirty="0" smtClean="0">
                <a:solidFill>
                  <a:srgbClr val="FFFF00"/>
                </a:solidFill>
              </a:rPr>
              <a:t/>
            </a:r>
            <a:br>
              <a:rPr lang="en-IN" b="1" dirty="0" smtClean="0">
                <a:solidFill>
                  <a:srgbClr val="FFFF00"/>
                </a:solidFill>
              </a:rPr>
            </a:br>
            <a:r>
              <a:rPr lang="en-IN" b="1" dirty="0" smtClean="0">
                <a:solidFill>
                  <a:srgbClr val="FFFF00"/>
                </a:solidFill>
              </a:rPr>
              <a:t>Indian </a:t>
            </a:r>
            <a:r>
              <a:rPr lang="en-IN" b="1" dirty="0">
                <a:solidFill>
                  <a:srgbClr val="FFFF00"/>
                </a:solidFill>
              </a:rPr>
              <a:t>Council of Medical Research (ICMR)</a:t>
            </a:r>
            <a:r>
              <a:rPr lang="en-IN" dirty="0">
                <a:solidFill>
                  <a:srgbClr val="FFFF00"/>
                </a:solidFill>
              </a:rPr>
              <a:t/>
            </a:r>
            <a:br>
              <a:rPr lang="en-IN" dirty="0">
                <a:solidFill>
                  <a:srgbClr val="FFFF00"/>
                </a:solidFill>
              </a:rPr>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7526967"/>
              </p:ext>
            </p:extLst>
          </p:nvPr>
        </p:nvGraphicFramePr>
        <p:xfrm>
          <a:off x="914400" y="1412776"/>
          <a:ext cx="7315200" cy="4896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0527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0688"/>
            <a:ext cx="8136904" cy="1152128"/>
          </a:xfrm>
        </p:spPr>
        <p:txBody>
          <a:bodyPr>
            <a:normAutofit fontScale="90000"/>
          </a:bodyPr>
          <a:lstStyle/>
          <a:p>
            <a:r>
              <a:rPr lang="en-IN" b="1" dirty="0"/>
              <a:t>National Health </a:t>
            </a:r>
            <a:r>
              <a:rPr lang="en-IN" b="1" dirty="0" smtClean="0"/>
              <a:t>Research Programme</a:t>
            </a:r>
            <a:r>
              <a:rPr lang="en-IN" b="1" dirty="0"/>
              <a:t/>
            </a:r>
            <a:br>
              <a:rPr lang="en-IN" b="1" dirty="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3837691"/>
              </p:ext>
            </p:extLst>
          </p:nvPr>
        </p:nvGraphicFramePr>
        <p:xfrm>
          <a:off x="251520" y="1313384"/>
          <a:ext cx="6336704"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70" name="Picture 2" descr="GitHub - NVIDIA/thrust: [ARCHIVED] The C++ parallel algorithms library. See  https://github.com/NVIDIA/ccc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16568" y="2276872"/>
            <a:ext cx="2411760" cy="26197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558092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32656"/>
            <a:ext cx="7315200" cy="1154097"/>
          </a:xfrm>
          <a:solidFill>
            <a:srgbClr val="0070C0"/>
          </a:solidFill>
        </p:spPr>
        <p:txBody>
          <a:bodyPr>
            <a:normAutofit fontScale="90000"/>
          </a:bodyPr>
          <a:lstStyle/>
          <a:p>
            <a:r>
              <a:rPr lang="en-IN" dirty="0"/>
              <a:t>Intramural Grants</a:t>
            </a:r>
            <a:br>
              <a:rPr lang="en-IN" dirty="0"/>
            </a:br>
            <a:endParaRPr lang="en-IN" dirty="0"/>
          </a:p>
        </p:txBody>
      </p:sp>
      <p:sp>
        <p:nvSpPr>
          <p:cNvPr id="3" name="Content Placeholder 2"/>
          <p:cNvSpPr>
            <a:spLocks noGrp="1"/>
          </p:cNvSpPr>
          <p:nvPr>
            <p:ph idx="1"/>
          </p:nvPr>
        </p:nvSpPr>
        <p:spPr>
          <a:xfrm>
            <a:off x="755576" y="980728"/>
            <a:ext cx="7315200" cy="576064"/>
          </a:xfrm>
        </p:spPr>
        <p:txBody>
          <a:bodyPr/>
          <a:lstStyle/>
          <a:p>
            <a:pPr marL="45720" indent="0" algn="ctr">
              <a:buNone/>
            </a:pPr>
            <a:r>
              <a:rPr lang="en-IN" dirty="0" smtClean="0"/>
              <a:t>For ICMR </a:t>
            </a:r>
            <a:r>
              <a:rPr lang="en-IN" dirty="0"/>
              <a:t>scientists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 y="1628800"/>
            <a:ext cx="8524875" cy="40549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0172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7315200" cy="1154097"/>
          </a:xfrm>
        </p:spPr>
        <p:txBody>
          <a:bodyPr>
            <a:normAutofit fontScale="90000"/>
          </a:bodyPr>
          <a:lstStyle/>
          <a:p>
            <a:r>
              <a:rPr lang="en-US" dirty="0" smtClean="0"/>
              <a:t>ICMR EXTRAMURAL GRANTS</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5343732"/>
              </p:ext>
            </p:extLst>
          </p:nvPr>
        </p:nvGraphicFramePr>
        <p:xfrm>
          <a:off x="467544" y="1556792"/>
          <a:ext cx="5184576"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International Research Funding Opportunities: Top 5 Websi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6136" y="1484784"/>
            <a:ext cx="3027199" cy="4225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288086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20472" cy="1154097"/>
          </a:xfrm>
          <a:solidFill>
            <a:srgbClr val="0070C0"/>
          </a:solidFill>
        </p:spPr>
        <p:txBody>
          <a:bodyPr>
            <a:normAutofit fontScale="90000"/>
          </a:bodyPr>
          <a:lstStyle/>
          <a:p>
            <a:r>
              <a:rPr lang="en-IN" dirty="0"/>
              <a:t>Investigator Initiated Research Proposals - Small Grant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1913806"/>
              </p:ext>
            </p:extLst>
          </p:nvPr>
        </p:nvGraphicFramePr>
        <p:xfrm>
          <a:off x="539552" y="1052736"/>
          <a:ext cx="8352928"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1938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8676456" cy="1154097"/>
          </a:xfrm>
          <a:solidFill>
            <a:srgbClr val="0070C0"/>
          </a:solidFill>
        </p:spPr>
        <p:txBody>
          <a:bodyPr>
            <a:normAutofit fontScale="90000"/>
          </a:bodyPr>
          <a:lstStyle/>
          <a:p>
            <a:r>
              <a:rPr lang="en-IN" dirty="0"/>
              <a:t>Investigator Initiated Research Proposals - Intermediate Grant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84585553"/>
              </p:ext>
            </p:extLst>
          </p:nvPr>
        </p:nvGraphicFramePr>
        <p:xfrm>
          <a:off x="539552" y="1412776"/>
          <a:ext cx="8208912" cy="5445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75425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96752"/>
          </a:xfrm>
          <a:solidFill>
            <a:srgbClr val="00B0F0"/>
          </a:solidFill>
        </p:spPr>
        <p:txBody>
          <a:bodyPr>
            <a:normAutofit/>
          </a:bodyPr>
          <a:lstStyle/>
          <a:p>
            <a:r>
              <a:rPr lang="en-IN" dirty="0"/>
              <a:t>Centre for Advanced Research (CAR)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8223500"/>
              </p:ext>
            </p:extLst>
          </p:nvPr>
        </p:nvGraphicFramePr>
        <p:xfrm>
          <a:off x="323528" y="1124744"/>
          <a:ext cx="8208912"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9750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4320480" cy="1154097"/>
          </a:xfrm>
        </p:spPr>
        <p:txBody>
          <a:bodyPr/>
          <a:lstStyle/>
          <a:p>
            <a:r>
              <a:rPr lang="en-US" dirty="0" smtClean="0"/>
              <a:t>Research Support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5527489"/>
              </p:ext>
            </p:extLst>
          </p:nvPr>
        </p:nvGraphicFramePr>
        <p:xfrm>
          <a:off x="217059" y="2193072"/>
          <a:ext cx="7920880" cy="37126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197" name="Picture 5"/>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10685"/>
          <a:stretch/>
        </p:blipFill>
        <p:spPr bwMode="auto">
          <a:xfrm flipH="1">
            <a:off x="6981837" y="78944"/>
            <a:ext cx="2255084" cy="21259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1609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7315200" cy="1774785"/>
          </a:xfrm>
        </p:spPr>
        <p:txBody>
          <a:bodyPr>
            <a:normAutofit fontScale="90000"/>
          </a:bodyPr>
          <a:lstStyle/>
          <a:p>
            <a:r>
              <a:rPr lang="en-IN" b="1" dirty="0"/>
              <a:t>Purpose/Objectives of the ICMR </a:t>
            </a:r>
            <a:r>
              <a:rPr lang="en-IN" b="1" dirty="0" smtClean="0"/>
              <a:t>Chair</a:t>
            </a:r>
            <a:r>
              <a:rPr lang="en-IN" dirty="0"/>
              <a:t/>
            </a:r>
            <a:br>
              <a:rPr lang="en-IN" dirty="0"/>
            </a:br>
            <a:endParaRPr lang="en-IN" dirty="0"/>
          </a:p>
        </p:txBody>
      </p:sp>
      <p:sp>
        <p:nvSpPr>
          <p:cNvPr id="3" name="Content Placeholder 2"/>
          <p:cNvSpPr>
            <a:spLocks noGrp="1"/>
          </p:cNvSpPr>
          <p:nvPr>
            <p:ph idx="1"/>
          </p:nvPr>
        </p:nvSpPr>
        <p:spPr>
          <a:xfrm>
            <a:off x="179512" y="1628800"/>
            <a:ext cx="8568952" cy="4968551"/>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45720" indent="0">
              <a:lnSpc>
                <a:spcPct val="200000"/>
              </a:lnSpc>
              <a:buNone/>
            </a:pPr>
            <a:r>
              <a:rPr lang="en-IN" b="1" dirty="0" smtClean="0"/>
              <a:t>i</a:t>
            </a:r>
            <a:r>
              <a:rPr lang="en-IN" b="1" dirty="0"/>
              <a:t>. </a:t>
            </a:r>
            <a:r>
              <a:rPr lang="en-IN" b="1" dirty="0" smtClean="0"/>
              <a:t>“</a:t>
            </a:r>
            <a:r>
              <a:rPr lang="en-IN" b="1" dirty="0"/>
              <a:t>Think Tank” for ICMR.</a:t>
            </a:r>
            <a:br>
              <a:rPr lang="en-IN" b="1" dirty="0"/>
            </a:br>
            <a:r>
              <a:rPr lang="en-IN" b="1" dirty="0"/>
              <a:t>ii. To advise DG ICMR for improving ICMR’s intramural and extramural research programs.</a:t>
            </a:r>
            <a:br>
              <a:rPr lang="en-IN" b="1" dirty="0"/>
            </a:br>
            <a:r>
              <a:rPr lang="en-IN" b="1" dirty="0"/>
              <a:t>iii. To mentor ICMR </a:t>
            </a:r>
            <a:r>
              <a:rPr lang="en-IN" b="1" dirty="0" smtClean="0"/>
              <a:t>scientists</a:t>
            </a:r>
            <a:r>
              <a:rPr lang="en-IN" b="1" dirty="0"/>
              <a:t/>
            </a:r>
            <a:br>
              <a:rPr lang="en-IN" b="1" dirty="0"/>
            </a:br>
            <a:r>
              <a:rPr lang="en-IN" b="1" dirty="0"/>
              <a:t>iv. To facilitate workshops for proposal &amp; protocol development, data analysis &amp; interpretation and manuscript preparation.</a:t>
            </a:r>
            <a:br>
              <a:rPr lang="en-IN" b="1" dirty="0"/>
            </a:br>
            <a:r>
              <a:rPr lang="en-IN" b="1" dirty="0"/>
              <a:t>v. To undertake independent activities that help scientists at any Indian institutes to conceptualize, plan and conduct world class medical research.</a:t>
            </a:r>
          </a:p>
          <a:p>
            <a:endParaRPr lang="en-IN" dirty="0"/>
          </a:p>
        </p:txBody>
      </p:sp>
    </p:spTree>
    <p:extLst>
      <p:ext uri="{BB962C8B-B14F-4D97-AF65-F5344CB8AC3E}">
        <p14:creationId xmlns:p14="http://schemas.microsoft.com/office/powerpoint/2010/main" val="800935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2" y="4077072"/>
            <a:ext cx="9161512"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descr="Route - Free signs ic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4936" y="260648"/>
            <a:ext cx="3033992" cy="3033993"/>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Department Of Health Resear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445496"/>
            <a:ext cx="3172624"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9227" name="Picture 11" descr="ICMR unveils new logo, Health News, ET HealthWorld"/>
          <p:cNvPicPr>
            <a:picLocks noChangeAspect="1" noChangeArrowheads="1"/>
          </p:cNvPicPr>
          <p:nvPr/>
        </p:nvPicPr>
        <p:blipFill rotWithShape="1">
          <a:blip r:embed="rId5">
            <a:extLst>
              <a:ext uri="{28A0092B-C50C-407E-A947-70E740481C1C}">
                <a14:useLocalDpi xmlns:a14="http://schemas.microsoft.com/office/drawing/2010/main" val="0"/>
              </a:ext>
            </a:extLst>
          </a:blip>
          <a:srcRect r="23005"/>
          <a:stretch/>
        </p:blipFill>
        <p:spPr bwMode="auto">
          <a:xfrm>
            <a:off x="5368" y="445496"/>
            <a:ext cx="3235776"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5078614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69589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4229295228"/>
              </p:ext>
            </p:extLst>
          </p:nvPr>
        </p:nvGraphicFramePr>
        <p:xfrm>
          <a:off x="467544" y="908720"/>
          <a:ext cx="7834064" cy="5661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a:spLocks noGrp="1"/>
          </p:cNvSpPr>
          <p:nvPr>
            <p:ph type="title"/>
          </p:nvPr>
        </p:nvSpPr>
        <p:spPr>
          <a:xfrm>
            <a:off x="395536" y="0"/>
            <a:ext cx="7315200" cy="1154097"/>
          </a:xfrm>
        </p:spPr>
        <p:txBody>
          <a:bodyPr>
            <a:normAutofit fontScale="90000"/>
          </a:bodyPr>
          <a:lstStyle/>
          <a:p>
            <a:r>
              <a:rPr lang="en-IN" b="1" dirty="0" smtClean="0">
                <a:latin typeface="Times New Roman" pitchFamily="18" charset="0"/>
                <a:cs typeface="Times New Roman" pitchFamily="18" charset="0"/>
              </a:rPr>
              <a:t/>
            </a:r>
            <a:br>
              <a:rPr lang="en-IN" b="1" dirty="0" smtClean="0">
                <a:latin typeface="Times New Roman" pitchFamily="18" charset="0"/>
                <a:cs typeface="Times New Roman" pitchFamily="18" charset="0"/>
              </a:rPr>
            </a:br>
            <a:r>
              <a:rPr lang="en-IN" b="1" dirty="0" smtClean="0">
                <a:latin typeface="Times New Roman" pitchFamily="18" charset="0"/>
                <a:cs typeface="Times New Roman" pitchFamily="18" charset="0"/>
              </a:rPr>
              <a:t/>
            </a:r>
            <a:br>
              <a:rPr lang="en-IN" b="1" dirty="0" smtClean="0">
                <a:latin typeface="Times New Roman" pitchFamily="18" charset="0"/>
                <a:cs typeface="Times New Roman" pitchFamily="18" charset="0"/>
              </a:rPr>
            </a:br>
            <a:r>
              <a:rPr lang="en-IN" b="1" dirty="0">
                <a:latin typeface="Times New Roman" pitchFamily="18" charset="0"/>
                <a:cs typeface="Times New Roman" pitchFamily="18" charset="0"/>
              </a:rPr>
              <a:t/>
            </a:r>
            <a:br>
              <a:rPr lang="en-IN" b="1" dirty="0">
                <a:latin typeface="Times New Roman" pitchFamily="18" charset="0"/>
                <a:cs typeface="Times New Roman" pitchFamily="18" charset="0"/>
              </a:rPr>
            </a:br>
            <a:r>
              <a:rPr lang="en-IN" b="1" dirty="0" smtClean="0">
                <a:latin typeface="Times New Roman" pitchFamily="18" charset="0"/>
                <a:cs typeface="Times New Roman" pitchFamily="18" charset="0"/>
              </a:rPr>
              <a:t/>
            </a:r>
            <a:br>
              <a:rPr lang="en-IN" b="1" dirty="0" smtClean="0">
                <a:latin typeface="Times New Roman" pitchFamily="18" charset="0"/>
                <a:cs typeface="Times New Roman" pitchFamily="18" charset="0"/>
              </a:rPr>
            </a:br>
            <a:r>
              <a:rPr lang="en-IN" b="1" dirty="0">
                <a:latin typeface="Times New Roman" pitchFamily="18" charset="0"/>
                <a:cs typeface="Times New Roman" pitchFamily="18" charset="0"/>
              </a:rPr>
              <a:t/>
            </a:r>
            <a:br>
              <a:rPr lang="en-IN" b="1" dirty="0">
                <a:latin typeface="Times New Roman" pitchFamily="18" charset="0"/>
                <a:cs typeface="Times New Roman" pitchFamily="18" charset="0"/>
              </a:rPr>
            </a:br>
            <a:r>
              <a:rPr lang="en-IN" b="1" dirty="0" smtClean="0">
                <a:latin typeface="Times New Roman" pitchFamily="18" charset="0"/>
                <a:cs typeface="Times New Roman" pitchFamily="18" charset="0"/>
              </a:rPr>
              <a:t>COMPONENTS </a:t>
            </a:r>
            <a:r>
              <a:rPr lang="en-IN" b="1" dirty="0">
                <a:latin typeface="Times New Roman" pitchFamily="18" charset="0"/>
                <a:cs typeface="Times New Roman" pitchFamily="18" charset="0"/>
              </a:rPr>
              <a:t>OF SCHEME</a:t>
            </a:r>
            <a:br>
              <a:rPr lang="en-IN" b="1" dirty="0">
                <a:latin typeface="Times New Roman" pitchFamily="18" charset="0"/>
                <a:cs typeface="Times New Roman" pitchFamily="18" charset="0"/>
              </a:rPr>
            </a:br>
            <a:endParaRPr lang="en-IN" dirty="0"/>
          </a:p>
        </p:txBody>
      </p:sp>
    </p:spTree>
    <p:extLst>
      <p:ext uri="{BB962C8B-B14F-4D97-AF65-F5344CB8AC3E}">
        <p14:creationId xmlns:p14="http://schemas.microsoft.com/office/powerpoint/2010/main" val="2160771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363173242"/>
              </p:ext>
            </p:extLst>
          </p:nvPr>
        </p:nvGraphicFramePr>
        <p:xfrm>
          <a:off x="467544" y="1052736"/>
          <a:ext cx="820891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914400" y="260649"/>
            <a:ext cx="7315200" cy="1080119"/>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N" b="1" smtClean="0">
                <a:latin typeface="Times New Roman" pitchFamily="18" charset="0"/>
                <a:cs typeface="Times New Roman" pitchFamily="18" charset="0"/>
              </a:rPr>
              <a:t>COMPONENTS OF SCHEME</a:t>
            </a:r>
            <a:br>
              <a:rPr lang="en-IN" b="1" smtClean="0">
                <a:latin typeface="Times New Roman" pitchFamily="18" charset="0"/>
                <a:cs typeface="Times New Roman" pitchFamily="18" charset="0"/>
              </a:rPr>
            </a:br>
            <a:endParaRPr lang="en-IN" dirty="0"/>
          </a:p>
        </p:txBody>
      </p:sp>
    </p:spTree>
    <p:extLst>
      <p:ext uri="{BB962C8B-B14F-4D97-AF65-F5344CB8AC3E}">
        <p14:creationId xmlns:p14="http://schemas.microsoft.com/office/powerpoint/2010/main" val="24082402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348880"/>
            <a:ext cx="7978080" cy="1154097"/>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just"/>
            <a:r>
              <a:rPr lang="en-IN" b="1" dirty="0"/>
              <a:t>SHORT-TERM STUDENTSHIP (STS)</a:t>
            </a:r>
            <a:endParaRPr lang="en-IN" dirty="0"/>
          </a:p>
        </p:txBody>
      </p:sp>
      <p:pic>
        <p:nvPicPr>
          <p:cNvPr id="1026" name="Picture 2" descr="Free of Charge Creative Commons short term Image - Highway Signs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60648"/>
            <a:ext cx="3597250" cy="210311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3501008"/>
            <a:ext cx="7272808" cy="314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138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315200" cy="1154097"/>
          </a:xfrm>
        </p:spPr>
        <p:txBody>
          <a:bodyPr>
            <a:normAutofit fontScale="90000"/>
          </a:bodyPr>
          <a:lstStyle/>
          <a:p>
            <a:r>
              <a:rPr lang="en-IN" b="1" dirty="0"/>
              <a:t>SHORT-TERM STUDENTSHIP (STS</a:t>
            </a:r>
            <a:r>
              <a:rPr lang="en-IN" b="1" dirty="0" smtClean="0"/>
              <a: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56315417"/>
              </p:ext>
            </p:extLst>
          </p:nvPr>
        </p:nvGraphicFramePr>
        <p:xfrm>
          <a:off x="179512" y="1124744"/>
          <a:ext cx="8640960" cy="5733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3796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00808"/>
            <a:ext cx="9144000" cy="1154097"/>
          </a:xfrm>
        </p:spPr>
        <p:style>
          <a:lnRef idx="1">
            <a:schemeClr val="accent2"/>
          </a:lnRef>
          <a:fillRef idx="3">
            <a:schemeClr val="accent2"/>
          </a:fillRef>
          <a:effectRef idx="2">
            <a:schemeClr val="accent2"/>
          </a:effectRef>
          <a:fontRef idx="minor">
            <a:schemeClr val="lt1"/>
          </a:fontRef>
        </p:style>
        <p:txBody>
          <a:bodyPr>
            <a:normAutofit/>
          </a:bodyPr>
          <a:lstStyle/>
          <a:p>
            <a:pPr algn="ctr"/>
            <a:r>
              <a:rPr lang="en-IN" sz="3200" b="1" dirty="0">
                <a:latin typeface="Times New Roman" pitchFamily="18" charset="0"/>
                <a:cs typeface="Times New Roman" pitchFamily="18" charset="0"/>
              </a:rPr>
              <a:t>MD/MS/DM/</a:t>
            </a:r>
            <a:r>
              <a:rPr lang="en-IN" sz="3200" b="1" dirty="0" err="1">
                <a:latin typeface="Times New Roman" pitchFamily="18" charset="0"/>
                <a:cs typeface="Times New Roman" pitchFamily="18" charset="0"/>
              </a:rPr>
              <a:t>MCh</a:t>
            </a:r>
            <a:r>
              <a:rPr lang="en-IN" sz="3200" b="1" dirty="0">
                <a:latin typeface="Times New Roman" pitchFamily="18" charset="0"/>
                <a:cs typeface="Times New Roman" pitchFamily="18" charset="0"/>
              </a:rPr>
              <a:t>/DNB/</a:t>
            </a:r>
            <a:r>
              <a:rPr lang="en-IN" sz="3200" b="1" dirty="0" err="1">
                <a:latin typeface="Times New Roman" pitchFamily="18" charset="0"/>
                <a:cs typeface="Times New Roman" pitchFamily="18" charset="0"/>
              </a:rPr>
              <a:t>DrNB</a:t>
            </a:r>
            <a:r>
              <a:rPr lang="en-IN" sz="3200" b="1" dirty="0">
                <a:latin typeface="Times New Roman" pitchFamily="18" charset="0"/>
                <a:cs typeface="Times New Roman" pitchFamily="18" charset="0"/>
              </a:rPr>
              <a:t>/ </a:t>
            </a:r>
            <a:r>
              <a:rPr lang="en-IN" sz="3200" b="1" dirty="0">
                <a:solidFill>
                  <a:srgbClr val="FFFF00"/>
                </a:solidFill>
                <a:latin typeface="Times New Roman" pitchFamily="18" charset="0"/>
                <a:cs typeface="Times New Roman" pitchFamily="18" charset="0"/>
              </a:rPr>
              <a:t>MDS THESIS </a:t>
            </a:r>
            <a:r>
              <a:rPr lang="en-IN" sz="3200" b="1" dirty="0">
                <a:latin typeface="Times New Roman" pitchFamily="18" charset="0"/>
                <a:cs typeface="Times New Roman" pitchFamily="18" charset="0"/>
              </a:rPr>
              <a:t>SUPPORT PROGRAM</a:t>
            </a:r>
            <a:endParaRPr lang="en-IN" sz="3200" b="1" dirty="0"/>
          </a:p>
        </p:txBody>
      </p:sp>
      <p:sp>
        <p:nvSpPr>
          <p:cNvPr id="4" name="AutoShape 2" descr="Imply vs. Infer–What's the difference? | Grammarl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94" y="2924944"/>
            <a:ext cx="5471909"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2675" y="7937"/>
            <a:ext cx="2981325"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83596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7315200" cy="1512168"/>
          </a:xfrm>
        </p:spPr>
        <p:txBody>
          <a:bodyPr>
            <a:noAutofit/>
          </a:bodyPr>
          <a:lstStyle/>
          <a:p>
            <a:r>
              <a:rPr lang="en-IN" sz="2800" dirty="0">
                <a:latin typeface="Times New Roman" pitchFamily="18" charset="0"/>
                <a:cs typeface="Times New Roman" pitchFamily="18" charset="0"/>
              </a:rPr>
              <a:t>MD/MS/DM/</a:t>
            </a:r>
            <a:r>
              <a:rPr lang="en-IN" sz="2800" dirty="0" err="1">
                <a:latin typeface="Times New Roman" pitchFamily="18" charset="0"/>
                <a:cs typeface="Times New Roman" pitchFamily="18" charset="0"/>
              </a:rPr>
              <a:t>MCh</a:t>
            </a:r>
            <a:r>
              <a:rPr lang="en-IN" sz="2800" dirty="0">
                <a:latin typeface="Times New Roman" pitchFamily="18" charset="0"/>
                <a:cs typeface="Times New Roman" pitchFamily="18" charset="0"/>
              </a:rPr>
              <a:t>/DNB/</a:t>
            </a:r>
            <a:r>
              <a:rPr lang="en-IN" sz="2800" dirty="0" err="1">
                <a:latin typeface="Times New Roman" pitchFamily="18" charset="0"/>
                <a:cs typeface="Times New Roman" pitchFamily="18" charset="0"/>
              </a:rPr>
              <a:t>DrNB</a:t>
            </a:r>
            <a:r>
              <a:rPr lang="en-IN" sz="2800" dirty="0" smtClean="0">
                <a:latin typeface="Times New Roman" pitchFamily="18" charset="0"/>
                <a:cs typeface="Times New Roman" pitchFamily="18" charset="0"/>
              </a:rPr>
              <a:t>/ </a:t>
            </a:r>
            <a:r>
              <a:rPr lang="en-IN" sz="2800" b="1" dirty="0" smtClean="0">
                <a:solidFill>
                  <a:srgbClr val="FFFF00"/>
                </a:solidFill>
                <a:latin typeface="Times New Roman" pitchFamily="18" charset="0"/>
                <a:cs typeface="Times New Roman" pitchFamily="18" charset="0"/>
              </a:rPr>
              <a:t>MDS </a:t>
            </a:r>
            <a:r>
              <a:rPr lang="en-IN" sz="2800" b="1" dirty="0">
                <a:solidFill>
                  <a:srgbClr val="FFFF00"/>
                </a:solidFill>
                <a:latin typeface="Times New Roman" pitchFamily="18" charset="0"/>
                <a:cs typeface="Times New Roman" pitchFamily="18" charset="0"/>
              </a:rPr>
              <a:t>THESIS </a:t>
            </a:r>
            <a:r>
              <a:rPr lang="en-IN" sz="2800" dirty="0">
                <a:latin typeface="Times New Roman" pitchFamily="18" charset="0"/>
                <a:cs typeface="Times New Roman" pitchFamily="18" charset="0"/>
              </a:rPr>
              <a:t>SUPPORT </a:t>
            </a:r>
            <a:r>
              <a:rPr lang="en-IN" sz="2800" dirty="0" smtClean="0">
                <a:latin typeface="Times New Roman" pitchFamily="18" charset="0"/>
                <a:cs typeface="Times New Roman" pitchFamily="18" charset="0"/>
              </a:rPr>
              <a:t>PROGRAM</a:t>
            </a:r>
            <a:r>
              <a:rPr lang="en-IN" sz="2800" dirty="0">
                <a:latin typeface="Times New Roman" pitchFamily="18" charset="0"/>
                <a:cs typeface="Times New Roman" pitchFamily="18" charset="0"/>
              </a:rPr>
              <a:t/>
            </a:r>
            <a:br>
              <a:rPr lang="en-IN" sz="2800" dirty="0">
                <a:latin typeface="Times New Roman" pitchFamily="18" charset="0"/>
                <a:cs typeface="Times New Roman" pitchFamily="18" charset="0"/>
              </a:rPr>
            </a:br>
            <a:endParaRPr lang="en-IN" sz="28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87066545"/>
              </p:ext>
            </p:extLst>
          </p:nvPr>
        </p:nvGraphicFramePr>
        <p:xfrm>
          <a:off x="611560" y="1628800"/>
          <a:ext cx="7992888"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50263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08920"/>
            <a:ext cx="9144000" cy="1154097"/>
          </a:xfrm>
        </p:spPr>
        <p:style>
          <a:lnRef idx="1">
            <a:schemeClr val="accent2"/>
          </a:lnRef>
          <a:fillRef idx="3">
            <a:schemeClr val="accent2"/>
          </a:fillRef>
          <a:effectRef idx="2">
            <a:schemeClr val="accent2"/>
          </a:effectRef>
          <a:fontRef idx="minor">
            <a:schemeClr val="lt1"/>
          </a:fontRef>
        </p:style>
        <p:txBody>
          <a:bodyPr>
            <a:normAutofit fontScale="90000"/>
          </a:bodyPr>
          <a:lstStyle/>
          <a:p>
            <a:pPr lvl="0" algn="ctr"/>
            <a:r>
              <a:rPr lang="en-IN" b="1" dirty="0" smtClean="0"/>
              <a:t/>
            </a:r>
            <a:br>
              <a:rPr lang="en-IN" b="1" dirty="0" smtClean="0"/>
            </a:br>
            <a:r>
              <a:rPr lang="en-IN" b="1" dirty="0"/>
              <a:t/>
            </a:r>
            <a:br>
              <a:rPr lang="en-IN" b="1" dirty="0"/>
            </a:br>
            <a:r>
              <a:rPr lang="en-IN" b="1" dirty="0" smtClean="0"/>
              <a:t/>
            </a:r>
            <a:br>
              <a:rPr lang="en-IN" b="1" dirty="0" smtClean="0"/>
            </a:br>
            <a:r>
              <a:rPr lang="en-IN" b="1" dirty="0"/>
              <a:t/>
            </a:r>
            <a:br>
              <a:rPr lang="en-IN" b="1" dirty="0"/>
            </a:br>
            <a:r>
              <a:rPr lang="en-IN" b="1" dirty="0" smtClean="0"/>
              <a:t>MD/MS-Ph.D</a:t>
            </a:r>
            <a:r>
              <a:rPr lang="en-IN" b="1" dirty="0"/>
              <a:t>. Program</a:t>
            </a:r>
            <a:r>
              <a:rPr lang="en-IN" dirty="0"/>
              <a:t/>
            </a:r>
            <a:br>
              <a:rPr lang="en-IN" dirty="0"/>
            </a:br>
            <a:endParaRPr lang="en-IN" dirty="0"/>
          </a:p>
        </p:txBody>
      </p:sp>
      <p:sp>
        <p:nvSpPr>
          <p:cNvPr id="4" name="AutoShape 2" descr="WBUHS Invites Applications For PhD Programme 2024, detail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264"/>
            <a:ext cx="4176464" cy="267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descr="What Does Ph.D. Stand For? - University of the Potom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933056"/>
            <a:ext cx="4644008" cy="29249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544544" y="1739343"/>
            <a:ext cx="2599456" cy="9233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smtClean="0"/>
              <a:t>CATEGORY 1</a:t>
            </a:r>
          </a:p>
          <a:p>
            <a:endParaRPr lang="en-US" dirty="0" smtClean="0"/>
          </a:p>
          <a:p>
            <a:r>
              <a:rPr lang="en-US" dirty="0" smtClean="0"/>
              <a:t>CATEGORY 2</a:t>
            </a:r>
            <a:endParaRPr lang="en-IN" dirty="0"/>
          </a:p>
        </p:txBody>
      </p:sp>
    </p:spTree>
    <p:extLst>
      <p:ext uri="{BB962C8B-B14F-4D97-AF65-F5344CB8AC3E}">
        <p14:creationId xmlns:p14="http://schemas.microsoft.com/office/powerpoint/2010/main" val="12873751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98" y="116632"/>
            <a:ext cx="7315200" cy="1656184"/>
          </a:xfrm>
        </p:spPr>
        <p:txBody>
          <a:bodyPr>
            <a:normAutofit fontScale="90000"/>
          </a:bodyPr>
          <a:lstStyle/>
          <a:p>
            <a:r>
              <a:rPr lang="en-IN" dirty="0" smtClean="0"/>
              <a:t/>
            </a:r>
            <a:br>
              <a:rPr lang="en-IN" dirty="0" smtClean="0"/>
            </a:br>
            <a:r>
              <a:rPr lang="en-IN" dirty="0"/>
              <a:t/>
            </a:r>
            <a:br>
              <a:rPr lang="en-IN" dirty="0"/>
            </a:br>
            <a:r>
              <a:rPr lang="en-IN" dirty="0" smtClean="0"/>
              <a:t/>
            </a:r>
            <a:br>
              <a:rPr lang="en-IN" dirty="0" smtClean="0"/>
            </a:br>
            <a:r>
              <a:rPr lang="en-IN" dirty="0"/>
              <a:t/>
            </a:r>
            <a:br>
              <a:rPr lang="en-IN" dirty="0"/>
            </a:br>
            <a:r>
              <a:rPr lang="en-IN" dirty="0" smtClean="0"/>
              <a:t/>
            </a:r>
            <a:br>
              <a:rPr lang="en-IN" dirty="0" smtClean="0"/>
            </a:br>
            <a:r>
              <a:rPr lang="en-IN" dirty="0" smtClean="0"/>
              <a:t>Category 1:Medical </a:t>
            </a:r>
            <a:r>
              <a:rPr lang="en-IN" dirty="0"/>
              <a:t>PhD Programme</a:t>
            </a:r>
            <a:br>
              <a:rPr lang="en-IN" dirty="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5539201"/>
              </p:ext>
            </p:extLst>
          </p:nvPr>
        </p:nvGraphicFramePr>
        <p:xfrm>
          <a:off x="539552" y="1484784"/>
          <a:ext cx="7906072"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14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2427" y="476673"/>
            <a:ext cx="3528390" cy="2003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60099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4704"/>
            <a:ext cx="7315200" cy="1154097"/>
          </a:xfrm>
        </p:spPr>
        <p:txBody>
          <a:bodyPr>
            <a:normAutofit fontScale="90000"/>
          </a:bodyPr>
          <a:lstStyle/>
          <a:p>
            <a:r>
              <a:rPr lang="en-IN" dirty="0"/>
              <a:t>Category 2- Young Medical Faculty- PhD Programme</a:t>
            </a:r>
            <a:br>
              <a:rPr lang="en-IN" dirty="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736798"/>
              </p:ext>
            </p:extLst>
          </p:nvPr>
        </p:nvGraphicFramePr>
        <p:xfrm>
          <a:off x="395536" y="1844825"/>
          <a:ext cx="8352928"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Find Faculty | RIPSR Guawhati | Rahman Institute of Pharmaceutical Sciences  And Research, Guwahat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8224" y="188640"/>
            <a:ext cx="2508529"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8147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43408"/>
            <a:ext cx="7315200" cy="1154097"/>
          </a:xfrm>
        </p:spPr>
        <p:txBody>
          <a:bodyPr/>
          <a:lstStyle/>
          <a:p>
            <a:r>
              <a:rPr lang="en-IN" dirty="0"/>
              <a:t>Financial support</a:t>
            </a:r>
          </a:p>
        </p:txBody>
      </p:sp>
      <p:sp>
        <p:nvSpPr>
          <p:cNvPr id="3" name="Content Placeholder 2"/>
          <p:cNvSpPr>
            <a:spLocks noGrp="1"/>
          </p:cNvSpPr>
          <p:nvPr>
            <p:ph idx="1"/>
          </p:nvPr>
        </p:nvSpPr>
        <p:spPr>
          <a:xfrm>
            <a:off x="179512" y="908720"/>
            <a:ext cx="8784976" cy="5949280"/>
          </a:xfrm>
        </p:spPr>
        <p:style>
          <a:lnRef idx="3">
            <a:schemeClr val="lt1"/>
          </a:lnRef>
          <a:fillRef idx="1">
            <a:schemeClr val="accent4"/>
          </a:fillRef>
          <a:effectRef idx="1">
            <a:schemeClr val="accent4"/>
          </a:effectRef>
          <a:fontRef idx="minor">
            <a:schemeClr val="lt1"/>
          </a:fontRef>
        </p:style>
        <p:txBody>
          <a:bodyPr>
            <a:noAutofit/>
          </a:bodyPr>
          <a:lstStyle/>
          <a:p>
            <a:pPr marL="45720" indent="0" algn="just">
              <a:buNone/>
            </a:pPr>
            <a:r>
              <a:rPr lang="en-IN" sz="2400" b="1" u="sng" dirty="0" smtClean="0">
                <a:solidFill>
                  <a:srgbClr val="FFFF00"/>
                </a:solidFill>
              </a:rPr>
              <a:t>Medical </a:t>
            </a:r>
            <a:r>
              <a:rPr lang="en-IN" sz="2400" b="1" u="sng" dirty="0" err="1">
                <a:solidFill>
                  <a:srgbClr val="FFFF00"/>
                </a:solidFill>
              </a:rPr>
              <a:t>Ph.D</a:t>
            </a:r>
            <a:r>
              <a:rPr lang="en-IN" sz="2400" b="1" u="sng" dirty="0">
                <a:solidFill>
                  <a:srgbClr val="FFFF00"/>
                </a:solidFill>
              </a:rPr>
              <a:t> Programme (Category 1</a:t>
            </a:r>
            <a:r>
              <a:rPr lang="en-IN" sz="2400" b="1" u="sng" dirty="0" smtClean="0">
                <a:solidFill>
                  <a:srgbClr val="FFFF00"/>
                </a:solidFill>
              </a:rPr>
              <a:t>):</a:t>
            </a:r>
          </a:p>
          <a:p>
            <a:pPr algn="just">
              <a:lnSpc>
                <a:spcPct val="150000"/>
              </a:lnSpc>
              <a:buFont typeface="Wingdings" pitchFamily="2" charset="2"/>
              <a:buChar char="Ø"/>
            </a:pPr>
            <a:r>
              <a:rPr lang="en-IN" sz="2400" dirty="0" err="1" smtClean="0"/>
              <a:t>Rs</a:t>
            </a:r>
            <a:r>
              <a:rPr lang="en-IN" sz="2400" dirty="0"/>
              <a:t>. 83,000 per </a:t>
            </a:r>
            <a:r>
              <a:rPr lang="en-IN" sz="2400" dirty="0" smtClean="0"/>
              <a:t>month - MBBS/BDS (5 years)</a:t>
            </a:r>
          </a:p>
          <a:p>
            <a:pPr algn="just">
              <a:lnSpc>
                <a:spcPct val="150000"/>
              </a:lnSpc>
              <a:buFont typeface="Wingdings" pitchFamily="2" charset="2"/>
              <a:buChar char="Ø"/>
            </a:pPr>
            <a:r>
              <a:rPr lang="en-IN" sz="2400" dirty="0" smtClean="0"/>
              <a:t>Rs.96,000 </a:t>
            </a:r>
            <a:r>
              <a:rPr lang="en-IN" sz="2400" dirty="0"/>
              <a:t>per month </a:t>
            </a:r>
            <a:r>
              <a:rPr lang="en-IN" sz="2400" dirty="0" smtClean="0"/>
              <a:t>-MD/MS/DM/</a:t>
            </a:r>
            <a:r>
              <a:rPr lang="en-IN" sz="2400" dirty="0" err="1" smtClean="0"/>
              <a:t>MCh</a:t>
            </a:r>
            <a:r>
              <a:rPr lang="en-IN" sz="2400" dirty="0" smtClean="0"/>
              <a:t>/DNB/</a:t>
            </a:r>
            <a:r>
              <a:rPr lang="en-IN" sz="2400" dirty="0" err="1" smtClean="0"/>
              <a:t>DrNB</a:t>
            </a:r>
            <a:r>
              <a:rPr lang="en-IN" sz="2400" dirty="0" smtClean="0"/>
              <a:t>/MDS ( 2 years) </a:t>
            </a:r>
          </a:p>
          <a:p>
            <a:pPr algn="just">
              <a:lnSpc>
                <a:spcPct val="150000"/>
              </a:lnSpc>
              <a:buFont typeface="Wingdings" pitchFamily="2" charset="2"/>
              <a:buChar char="Ø"/>
            </a:pPr>
            <a:r>
              <a:rPr lang="en-IN" sz="2400" dirty="0" err="1" smtClean="0"/>
              <a:t>Rs</a:t>
            </a:r>
            <a:r>
              <a:rPr lang="en-IN" sz="2400" dirty="0"/>
              <a:t>. 10 lakhs/per year for the duration of five years or completion of </a:t>
            </a:r>
            <a:r>
              <a:rPr lang="en-IN" sz="2400" dirty="0" err="1" smtClean="0"/>
              <a:t>Ph.D.whichever</a:t>
            </a:r>
            <a:r>
              <a:rPr lang="en-IN" sz="2400" dirty="0" smtClean="0"/>
              <a:t> is earlier.</a:t>
            </a:r>
          </a:p>
          <a:p>
            <a:pPr marL="45720" indent="0" algn="just">
              <a:buNone/>
            </a:pPr>
            <a:r>
              <a:rPr lang="en-IN" sz="2400" b="1" u="sng" dirty="0" smtClean="0">
                <a:solidFill>
                  <a:srgbClr val="FFFF00"/>
                </a:solidFill>
              </a:rPr>
              <a:t>Young </a:t>
            </a:r>
            <a:r>
              <a:rPr lang="en-IN" sz="2400" b="1" u="sng" dirty="0">
                <a:solidFill>
                  <a:srgbClr val="FFFF00"/>
                </a:solidFill>
              </a:rPr>
              <a:t>Medical Faculty Ph.D. program (Category 2):</a:t>
            </a:r>
          </a:p>
          <a:p>
            <a:pPr algn="just">
              <a:lnSpc>
                <a:spcPct val="150000"/>
              </a:lnSpc>
              <a:buFont typeface="Wingdings" pitchFamily="2" charset="2"/>
              <a:buChar char="Ø"/>
            </a:pPr>
            <a:r>
              <a:rPr lang="en-IN" sz="2400" dirty="0" smtClean="0"/>
              <a:t>No </a:t>
            </a:r>
            <a:r>
              <a:rPr lang="en-IN" sz="2400" dirty="0"/>
              <a:t>stipend will be paid.</a:t>
            </a:r>
          </a:p>
          <a:p>
            <a:pPr algn="just">
              <a:lnSpc>
                <a:spcPct val="150000"/>
              </a:lnSpc>
              <a:buFont typeface="Wingdings" pitchFamily="2" charset="2"/>
              <a:buChar char="Ø"/>
            </a:pPr>
            <a:r>
              <a:rPr lang="en-IN" sz="2400" dirty="0" err="1" smtClean="0"/>
              <a:t>Rs</a:t>
            </a:r>
            <a:r>
              <a:rPr lang="en-IN" sz="2400" dirty="0"/>
              <a:t>. 10 lakhs/per year for the duration of five years or completion of </a:t>
            </a:r>
            <a:r>
              <a:rPr lang="en-IN" sz="2400" dirty="0" smtClean="0"/>
              <a:t>Ph.D. whichever </a:t>
            </a:r>
            <a:r>
              <a:rPr lang="en-IN" sz="2400" dirty="0"/>
              <a:t>is earlier.</a:t>
            </a:r>
          </a:p>
        </p:txBody>
      </p:sp>
      <p:pic>
        <p:nvPicPr>
          <p:cNvPr id="7170" name="Picture 2" descr="Premium Photo | FINANCIAL SUPPORT business financial concept For business  plann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5837" y="0"/>
            <a:ext cx="2378163"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996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6912"/>
            <a:ext cx="9144000" cy="1154097"/>
          </a:xfrm>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IN" b="1" dirty="0">
                <a:solidFill>
                  <a:srgbClr val="FFFF00"/>
                </a:solidFill>
              </a:rPr>
              <a:t>SHORT-TERM FELLOWSHIP </a:t>
            </a:r>
            <a:r>
              <a:rPr lang="en-IN" b="1" dirty="0" smtClean="0">
                <a:solidFill>
                  <a:srgbClr val="FFFF00"/>
                </a:solidFill>
              </a:rPr>
              <a:t>ABROAD</a:t>
            </a:r>
            <a:endParaRPr lang="en-IN"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548680"/>
            <a:ext cx="2905864" cy="180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descr="Study Abroad, Employers Love It – Chief Learning Offi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4077072"/>
            <a:ext cx="3600400" cy="2160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3813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7315200" cy="1154097"/>
          </a:xfrm>
        </p:spPr>
        <p:txBody>
          <a:bodyPr>
            <a:normAutofit/>
          </a:bodyPr>
          <a:lstStyle/>
          <a:p>
            <a:r>
              <a:rPr lang="en-IN" sz="3200" b="1" dirty="0">
                <a:solidFill>
                  <a:srgbClr val="FFFF00"/>
                </a:solidFill>
              </a:rPr>
              <a:t>SHORT-TERM FELLOWSHIP ABROAD (15 days-3 months)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6890316"/>
              </p:ext>
            </p:extLst>
          </p:nvPr>
        </p:nvGraphicFramePr>
        <p:xfrm>
          <a:off x="395536" y="1556792"/>
          <a:ext cx="8208912" cy="5184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85883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104"/>
            <a:ext cx="7315200" cy="1154097"/>
          </a:xfrm>
        </p:spPr>
        <p:txBody>
          <a:bodyPr>
            <a:normAutofit fontScale="90000"/>
          </a:bodyPr>
          <a:lstStyle/>
          <a:p>
            <a:r>
              <a:rPr lang="en-IN" b="1" dirty="0">
                <a:solidFill>
                  <a:srgbClr val="FFFF00"/>
                </a:solidFill>
              </a:rPr>
              <a:t>SHORT-TERM FELLOWSHIP ABROAD (15 days-3 months)</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58874969"/>
              </p:ext>
            </p:extLst>
          </p:nvPr>
        </p:nvGraphicFramePr>
        <p:xfrm>
          <a:off x="20608" y="1124744"/>
          <a:ext cx="8424936"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218" name="Picture 2" descr="What Is Money? How Money Works in the Economy (2024) - Shopif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04856" y="16376"/>
            <a:ext cx="1835696"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2395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type="title"/>
          </p:nvPr>
        </p:nvSpPr>
        <p:spPr>
          <a:xfrm>
            <a:off x="0" y="2852936"/>
            <a:ext cx="9144000" cy="1154097"/>
          </a:xfrm>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IN" dirty="0"/>
              <a:t>LONG-TERM FELLOWSHIP ABROAD </a:t>
            </a:r>
            <a:r>
              <a:rPr lang="en-IN" dirty="0" smtClean="0"/>
              <a:t/>
            </a:r>
            <a:br>
              <a:rPr lang="en-IN" dirty="0" smtClean="0"/>
            </a:br>
            <a:r>
              <a:rPr lang="en-IN" dirty="0" smtClean="0"/>
              <a:t>(</a:t>
            </a:r>
            <a:r>
              <a:rPr lang="en-IN" dirty="0"/>
              <a:t>6-12 months)</a:t>
            </a:r>
          </a:p>
        </p:txBody>
      </p:sp>
      <p:pic>
        <p:nvPicPr>
          <p:cNvPr id="10242" name="Picture 2" descr="The Value of Long Term Thinking - How it can Change Your Lif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16632"/>
            <a:ext cx="4608511"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9767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7315200" cy="1154097"/>
          </a:xfrm>
        </p:spPr>
        <p:txBody>
          <a:bodyPr>
            <a:normAutofit fontScale="90000"/>
          </a:bodyPr>
          <a:lstStyle/>
          <a:p>
            <a:r>
              <a:rPr lang="en-IN" dirty="0"/>
              <a:t>LONG-TERM FELLOWSHIP ABROAD (6-12 months)</a:t>
            </a:r>
          </a:p>
        </p:txBody>
      </p:sp>
      <p:sp>
        <p:nvSpPr>
          <p:cNvPr id="3" name="Content Placeholder 2"/>
          <p:cNvSpPr>
            <a:spLocks noGrp="1"/>
          </p:cNvSpPr>
          <p:nvPr>
            <p:ph idx="1"/>
          </p:nvPr>
        </p:nvSpPr>
        <p:spPr>
          <a:xfrm>
            <a:off x="207132" y="1556792"/>
            <a:ext cx="8712968" cy="2664296"/>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nSpc>
                <a:spcPct val="200000"/>
              </a:lnSpc>
              <a:buFont typeface="Wingdings" pitchFamily="2" charset="2"/>
              <a:buChar char="ü"/>
            </a:pPr>
            <a:r>
              <a:rPr lang="en-IN" sz="2400" b="1" dirty="0" smtClean="0">
                <a:solidFill>
                  <a:srgbClr val="FFFF00"/>
                </a:solidFill>
              </a:rPr>
              <a:t>Three </a:t>
            </a:r>
            <a:r>
              <a:rPr lang="en-IN" sz="2400" b="1" dirty="0">
                <a:solidFill>
                  <a:srgbClr val="FFFF00"/>
                </a:solidFill>
              </a:rPr>
              <a:t>years teaching/research experience in a recognized </a:t>
            </a:r>
            <a:r>
              <a:rPr lang="en-IN" sz="2400" b="1" dirty="0" smtClean="0">
                <a:solidFill>
                  <a:srgbClr val="FFFF00"/>
                </a:solidFill>
              </a:rPr>
              <a:t>Institute</a:t>
            </a:r>
          </a:p>
          <a:p>
            <a:pPr>
              <a:lnSpc>
                <a:spcPct val="200000"/>
              </a:lnSpc>
              <a:buFont typeface="Wingdings" pitchFamily="2" charset="2"/>
              <a:buChar char="ü"/>
            </a:pPr>
            <a:r>
              <a:rPr lang="en-IN" sz="2400" b="1" dirty="0">
                <a:solidFill>
                  <a:srgbClr val="FFFF00"/>
                </a:solidFill>
              </a:rPr>
              <a:t>Below 45 years as on last </a:t>
            </a:r>
            <a:r>
              <a:rPr lang="en-IN" sz="2400" b="1" dirty="0" smtClean="0">
                <a:solidFill>
                  <a:srgbClr val="FFFF00"/>
                </a:solidFill>
              </a:rPr>
              <a:t>date </a:t>
            </a:r>
            <a:r>
              <a:rPr lang="en-IN" sz="2400" b="1" dirty="0">
                <a:solidFill>
                  <a:srgbClr val="FFFF00"/>
                </a:solidFill>
              </a:rPr>
              <a:t>of receipt of application</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258" y="4243536"/>
            <a:ext cx="2171878"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80421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852936"/>
            <a:ext cx="9144000" cy="1154097"/>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IN" dirty="0"/>
              <a:t>START-UP GRANT FOR RESEARCH PROJECTS</a:t>
            </a:r>
          </a:p>
        </p:txBody>
      </p:sp>
      <p:pic>
        <p:nvPicPr>
          <p:cNvPr id="12290" name="Picture 2" descr="What is a startup business? - IndiaFil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2904" y="188640"/>
            <a:ext cx="5904656" cy="263691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TARTUP INDIA SCHEME | Company Sugges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13724"/>
            <a:ext cx="5400600"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1253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8388424" cy="1154097"/>
          </a:xfrm>
        </p:spPr>
        <p:txBody>
          <a:bodyPr>
            <a:normAutofit fontScale="90000"/>
          </a:bodyPr>
          <a:lstStyle/>
          <a:p>
            <a:r>
              <a:rPr lang="en-IN" dirty="0"/>
              <a:t>START-UP GRANT FOR RESEARCH PROJECTS</a:t>
            </a:r>
          </a:p>
        </p:txBody>
      </p:sp>
      <p:sp>
        <p:nvSpPr>
          <p:cNvPr id="3" name="Content Placeholder 2"/>
          <p:cNvSpPr>
            <a:spLocks noGrp="1"/>
          </p:cNvSpPr>
          <p:nvPr>
            <p:ph idx="1"/>
          </p:nvPr>
        </p:nvSpPr>
        <p:spPr>
          <a:xfrm>
            <a:off x="323528" y="1772816"/>
            <a:ext cx="8208912" cy="4896543"/>
          </a:xfrm>
        </p:spPr>
        <p:style>
          <a:lnRef idx="1">
            <a:schemeClr val="accent3"/>
          </a:lnRef>
          <a:fillRef idx="2">
            <a:schemeClr val="accent3"/>
          </a:fillRef>
          <a:effectRef idx="1">
            <a:schemeClr val="accent3"/>
          </a:effectRef>
          <a:fontRef idx="minor">
            <a:schemeClr val="dk1"/>
          </a:fontRef>
        </p:style>
        <p:txBody>
          <a:bodyPr/>
          <a:lstStyle/>
          <a:p>
            <a:pPr>
              <a:lnSpc>
                <a:spcPct val="200000"/>
              </a:lnSpc>
              <a:buClr>
                <a:srgbClr val="FF0000"/>
              </a:buClr>
              <a:buFont typeface="Wingdings" pitchFamily="2" charset="2"/>
              <a:buChar char="ü"/>
            </a:pPr>
            <a:r>
              <a:rPr lang="en-IN" sz="2400" dirty="0"/>
              <a:t>B</a:t>
            </a:r>
            <a:r>
              <a:rPr lang="en-IN" sz="2400" dirty="0" smtClean="0"/>
              <a:t>iomedical </a:t>
            </a:r>
            <a:r>
              <a:rPr lang="en-IN" sz="2400" dirty="0"/>
              <a:t>researchers who have </a:t>
            </a:r>
            <a:r>
              <a:rPr lang="en-IN" sz="2400" dirty="0" smtClean="0"/>
              <a:t>undergone training </a:t>
            </a:r>
            <a:r>
              <a:rPr lang="en-IN" sz="2400" dirty="0"/>
              <a:t>in Indian/foreign institutes supported by DHR. </a:t>
            </a:r>
            <a:endParaRPr lang="en-IN" sz="2400" dirty="0" smtClean="0"/>
          </a:p>
          <a:p>
            <a:pPr>
              <a:lnSpc>
                <a:spcPct val="200000"/>
              </a:lnSpc>
              <a:buClr>
                <a:srgbClr val="FF0000"/>
              </a:buClr>
              <a:buFont typeface="Wingdings" pitchFamily="2" charset="2"/>
              <a:buChar char="ü"/>
            </a:pPr>
            <a:r>
              <a:rPr lang="en-IN" sz="2400" dirty="0"/>
              <a:t>U</a:t>
            </a:r>
            <a:r>
              <a:rPr lang="en-IN" sz="2400" dirty="0" smtClean="0"/>
              <a:t>p </a:t>
            </a:r>
            <a:r>
              <a:rPr lang="en-IN" sz="2400" dirty="0"/>
              <a:t>to of </a:t>
            </a:r>
            <a:r>
              <a:rPr lang="en-IN" sz="2400" dirty="0" err="1"/>
              <a:t>Rs</a:t>
            </a:r>
            <a:r>
              <a:rPr lang="en-IN" sz="2400" dirty="0"/>
              <a:t>. 16 Lakhs per year up to </a:t>
            </a:r>
            <a:r>
              <a:rPr lang="en-IN" sz="2400" dirty="0" err="1"/>
              <a:t>Rs</a:t>
            </a:r>
            <a:r>
              <a:rPr lang="en-IN" sz="2400" dirty="0"/>
              <a:t>. 50 Lakhs </a:t>
            </a:r>
            <a:r>
              <a:rPr lang="en-IN" sz="2400" dirty="0" smtClean="0"/>
              <a:t>per research </a:t>
            </a:r>
            <a:r>
              <a:rPr lang="en-IN" sz="2400" dirty="0"/>
              <a:t>project </a:t>
            </a:r>
            <a:endParaRPr lang="en-IN" sz="2400" dirty="0" smtClean="0"/>
          </a:p>
          <a:p>
            <a:pPr>
              <a:lnSpc>
                <a:spcPct val="200000"/>
              </a:lnSpc>
              <a:buClr>
                <a:srgbClr val="FF0000"/>
              </a:buClr>
              <a:buFont typeface="Wingdings" pitchFamily="2" charset="2"/>
              <a:buChar char="ü"/>
            </a:pPr>
            <a:r>
              <a:rPr lang="en-IN" sz="2400" dirty="0"/>
              <a:t>F</a:t>
            </a:r>
            <a:r>
              <a:rPr lang="en-IN" sz="2400" dirty="0" smtClean="0"/>
              <a:t>or </a:t>
            </a:r>
            <a:r>
              <a:rPr lang="en-IN" sz="2400" dirty="0"/>
              <a:t>three years </a:t>
            </a:r>
            <a:endParaRPr lang="en-IN" sz="2400" dirty="0" smtClean="0"/>
          </a:p>
          <a:p>
            <a:endParaRPr lang="en-IN" dirty="0"/>
          </a:p>
        </p:txBody>
      </p:sp>
    </p:spTree>
    <p:extLst>
      <p:ext uri="{BB962C8B-B14F-4D97-AF65-F5344CB8AC3E}">
        <p14:creationId xmlns:p14="http://schemas.microsoft.com/office/powerpoint/2010/main" val="7304177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96874"/>
            <a:ext cx="9144000" cy="207812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en-IN" sz="3600" dirty="0"/>
              <a:t>SHORT-TERM &amp; LONG TERM  FELLOWSHIP AT INDIAN INSTITUTES (1-3 months; 6-12 months)</a:t>
            </a:r>
          </a:p>
        </p:txBody>
      </p:sp>
      <p:sp>
        <p:nvSpPr>
          <p:cNvPr id="4" name="AutoShape 2" descr="Vector illustration of India flag map. Stock Vector | Adobe 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43393"/>
            <a:ext cx="4002234" cy="265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862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352928" cy="1658153"/>
          </a:xfrm>
        </p:spPr>
        <p:txBody>
          <a:bodyPr>
            <a:normAutofit fontScale="90000"/>
          </a:bodyPr>
          <a:lstStyle/>
          <a:p>
            <a:r>
              <a:rPr lang="en-IN" dirty="0" smtClean="0"/>
              <a:t>SHORT-TERM &amp; LONG TERM  </a:t>
            </a:r>
            <a:r>
              <a:rPr lang="en-IN" dirty="0"/>
              <a:t>FELLOWSHIP AT INDIAN INSTITUTES (1-3 </a:t>
            </a:r>
            <a:r>
              <a:rPr lang="en-IN" dirty="0" smtClean="0"/>
              <a:t>months; 6-12 months)</a:t>
            </a:r>
            <a:endParaRPr lang="en-IN" dirty="0"/>
          </a:p>
        </p:txBody>
      </p:sp>
      <p:sp>
        <p:nvSpPr>
          <p:cNvPr id="3" name="Content Placeholder 2"/>
          <p:cNvSpPr>
            <a:spLocks noGrp="1"/>
          </p:cNvSpPr>
          <p:nvPr>
            <p:ph idx="1"/>
          </p:nvPr>
        </p:nvSpPr>
        <p:spPr>
          <a:xfrm>
            <a:off x="323528" y="1844825"/>
            <a:ext cx="8568952" cy="4824536"/>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150000"/>
              </a:lnSpc>
              <a:buClr>
                <a:srgbClr val="FF0000"/>
              </a:buClr>
              <a:buFont typeface="Wingdings" pitchFamily="2" charset="2"/>
              <a:buChar char="ü"/>
            </a:pPr>
            <a:r>
              <a:rPr lang="en-IN" sz="2400" dirty="0"/>
              <a:t>N</a:t>
            </a:r>
            <a:r>
              <a:rPr lang="en-IN" sz="2400" dirty="0" smtClean="0"/>
              <a:t>ot </a:t>
            </a:r>
            <a:r>
              <a:rPr lang="en-IN" sz="2400" dirty="0"/>
              <a:t>above the age of 45 </a:t>
            </a:r>
            <a:r>
              <a:rPr lang="en-IN" sz="2400" dirty="0" smtClean="0"/>
              <a:t>years</a:t>
            </a:r>
          </a:p>
          <a:p>
            <a:pPr>
              <a:lnSpc>
                <a:spcPct val="150000"/>
              </a:lnSpc>
              <a:buClr>
                <a:srgbClr val="FF0000"/>
              </a:buClr>
              <a:buFont typeface="Wingdings" pitchFamily="2" charset="2"/>
              <a:buChar char="ü"/>
            </a:pPr>
            <a:r>
              <a:rPr lang="en-IN" sz="2400" dirty="0"/>
              <a:t>Faculty / Researcher having at least three years of experience in the college/institute </a:t>
            </a:r>
            <a:r>
              <a:rPr lang="en-IN" sz="2400" dirty="0" smtClean="0"/>
              <a:t>as a </a:t>
            </a:r>
            <a:r>
              <a:rPr lang="en-IN" sz="2400" dirty="0"/>
              <a:t>regular </a:t>
            </a:r>
            <a:r>
              <a:rPr lang="en-IN" sz="2400" dirty="0" smtClean="0"/>
              <a:t>employee</a:t>
            </a:r>
          </a:p>
          <a:p>
            <a:pPr>
              <a:lnSpc>
                <a:spcPct val="150000"/>
              </a:lnSpc>
              <a:buClr>
                <a:srgbClr val="FF0000"/>
              </a:buClr>
              <a:buFont typeface="Wingdings" pitchFamily="2" charset="2"/>
              <a:buChar char="ü"/>
            </a:pPr>
            <a:r>
              <a:rPr lang="en-IN" sz="2400" dirty="0"/>
              <a:t>They should hold M.D./ M.S./ M.D.S. or MBBS/BDS/M. </a:t>
            </a:r>
            <a:r>
              <a:rPr lang="en-IN" sz="2400" dirty="0" err="1"/>
              <a:t>VSc</a:t>
            </a:r>
            <a:r>
              <a:rPr lang="en-IN" sz="2400" dirty="0" smtClean="0"/>
              <a:t>./ M.Sc</a:t>
            </a:r>
            <a:r>
              <a:rPr lang="en-IN" sz="2400" dirty="0"/>
              <a:t>./</a:t>
            </a:r>
            <a:r>
              <a:rPr lang="en-IN" sz="2400" dirty="0" err="1"/>
              <a:t>M.Pharma</a:t>
            </a:r>
            <a:r>
              <a:rPr lang="en-IN" sz="2400" dirty="0"/>
              <a:t>/</a:t>
            </a:r>
            <a:r>
              <a:rPr lang="en-IN" sz="2400" dirty="0" err="1"/>
              <a:t>M.Tech</a:t>
            </a:r>
            <a:r>
              <a:rPr lang="en-IN" sz="2400" dirty="0"/>
              <a:t> or equivalent with Ph.D. in health / biomedical </a:t>
            </a:r>
            <a:r>
              <a:rPr lang="en-IN" sz="2400" dirty="0" smtClean="0"/>
              <a:t>research</a:t>
            </a:r>
          </a:p>
          <a:p>
            <a:pPr>
              <a:lnSpc>
                <a:spcPct val="150000"/>
              </a:lnSpc>
              <a:buClr>
                <a:srgbClr val="FF0000"/>
              </a:buClr>
              <a:buFont typeface="Wingdings" pitchFamily="2" charset="2"/>
              <a:buChar char="ü"/>
            </a:pPr>
            <a:r>
              <a:rPr lang="en-IN" sz="2400" dirty="0"/>
              <a:t>S</a:t>
            </a:r>
            <a:r>
              <a:rPr lang="en-IN" sz="2400" dirty="0" smtClean="0"/>
              <a:t>tipend </a:t>
            </a:r>
            <a:r>
              <a:rPr lang="en-IN" sz="2400" dirty="0"/>
              <a:t>up to </a:t>
            </a:r>
            <a:r>
              <a:rPr lang="en-IN" sz="2400" dirty="0" err="1"/>
              <a:t>Rs</a:t>
            </a:r>
            <a:r>
              <a:rPr lang="en-IN" sz="2400" dirty="0"/>
              <a:t>. 40,000 per month </a:t>
            </a:r>
            <a:endParaRPr lang="en-IN" sz="2400" dirty="0" smtClean="0"/>
          </a:p>
          <a:p>
            <a:pPr>
              <a:lnSpc>
                <a:spcPct val="150000"/>
              </a:lnSpc>
              <a:buClr>
                <a:srgbClr val="FF0000"/>
              </a:buClr>
              <a:buFont typeface="Wingdings" pitchFamily="2" charset="2"/>
              <a:buChar char="ü"/>
            </a:pPr>
            <a:r>
              <a:rPr lang="en-US" sz="2400" dirty="0" smtClean="0"/>
              <a:t>Contingency </a:t>
            </a:r>
            <a:r>
              <a:rPr lang="en-US" sz="2400" dirty="0" err="1" smtClean="0"/>
              <a:t>Rs</a:t>
            </a:r>
            <a:r>
              <a:rPr lang="en-US" sz="2400" dirty="0" smtClean="0"/>
              <a:t> 50000/-</a:t>
            </a:r>
          </a:p>
          <a:p>
            <a:pPr marL="45720" indent="0">
              <a:buNone/>
            </a:pPr>
            <a:endParaRPr lang="en-US" dirty="0" smtClean="0"/>
          </a:p>
        </p:txBody>
      </p:sp>
    </p:spTree>
    <p:extLst>
      <p:ext uri="{BB962C8B-B14F-4D97-AF65-F5344CB8AC3E}">
        <p14:creationId xmlns:p14="http://schemas.microsoft.com/office/powerpoint/2010/main" val="38733285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971940"/>
            <a:ext cx="9144000" cy="1154097"/>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dirty="0"/>
              <a:t>WOMEN SCIENTISTS FELLOWSHIP</a:t>
            </a:r>
          </a:p>
        </p:txBody>
      </p:sp>
      <p:pic>
        <p:nvPicPr>
          <p:cNvPr id="14338" name="Picture 2" descr="Buy The Vaccine War Book Online at Low Prices in India | The Vaccine War  Reviews &amp; Ratings - Amazon.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88" y="11832"/>
            <a:ext cx="3024336" cy="3982596"/>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576" y="70128"/>
            <a:ext cx="5629632"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13388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8367496" cy="866065"/>
          </a:xfrm>
        </p:spPr>
        <p:txBody>
          <a:bodyPr>
            <a:normAutofit fontScale="90000"/>
          </a:bodyPr>
          <a:lstStyle/>
          <a:p>
            <a:r>
              <a:rPr lang="en-IN" dirty="0"/>
              <a:t>WOMEN SCIENTISTS FELLOWSHIP</a:t>
            </a:r>
          </a:p>
        </p:txBody>
      </p:sp>
      <p:sp>
        <p:nvSpPr>
          <p:cNvPr id="3" name="Content Placeholder 2"/>
          <p:cNvSpPr>
            <a:spLocks noGrp="1"/>
          </p:cNvSpPr>
          <p:nvPr>
            <p:ph idx="1"/>
          </p:nvPr>
        </p:nvSpPr>
        <p:spPr>
          <a:xfrm>
            <a:off x="323528" y="980728"/>
            <a:ext cx="8280920" cy="5544616"/>
          </a:xfrm>
        </p:spPr>
        <p:style>
          <a:lnRef idx="1">
            <a:schemeClr val="accent4"/>
          </a:lnRef>
          <a:fillRef idx="3">
            <a:schemeClr val="accent4"/>
          </a:fillRef>
          <a:effectRef idx="2">
            <a:schemeClr val="accent4"/>
          </a:effectRef>
          <a:fontRef idx="minor">
            <a:schemeClr val="lt1"/>
          </a:fontRef>
        </p:style>
        <p:txBody>
          <a:bodyPr>
            <a:noAutofit/>
          </a:bodyPr>
          <a:lstStyle/>
          <a:p>
            <a:pPr>
              <a:lnSpc>
                <a:spcPct val="150000"/>
              </a:lnSpc>
              <a:buClr>
                <a:srgbClr val="92D050"/>
              </a:buClr>
              <a:buFont typeface="Wingdings" pitchFamily="2" charset="2"/>
              <a:buChar char="ü"/>
            </a:pPr>
            <a:r>
              <a:rPr lang="en-IN" b="1" dirty="0" smtClean="0"/>
              <a:t>Only </a:t>
            </a:r>
            <a:r>
              <a:rPr lang="en-IN" b="1" dirty="0"/>
              <a:t>Indian citizens and presently unemployed having at least 1 year of recent career </a:t>
            </a:r>
            <a:r>
              <a:rPr lang="en-IN" b="1" dirty="0" smtClean="0"/>
              <a:t>break and </a:t>
            </a:r>
            <a:r>
              <a:rPr lang="en-IN" b="1" dirty="0"/>
              <a:t>not more than 5 years of </a:t>
            </a:r>
            <a:r>
              <a:rPr lang="en-IN" b="1" dirty="0" smtClean="0"/>
              <a:t>break</a:t>
            </a:r>
          </a:p>
          <a:p>
            <a:pPr>
              <a:lnSpc>
                <a:spcPct val="150000"/>
              </a:lnSpc>
              <a:buClr>
                <a:srgbClr val="92D050"/>
              </a:buClr>
              <a:buFont typeface="Wingdings" pitchFamily="2" charset="2"/>
              <a:buChar char="ü"/>
            </a:pPr>
            <a:r>
              <a:rPr lang="en-IN" b="1" dirty="0" smtClean="0"/>
              <a:t>Category- </a:t>
            </a:r>
            <a:r>
              <a:rPr lang="en-IN" b="1" dirty="0"/>
              <a:t>A: Having M.D./ M.S./ M.D.S. or MBBS/ BDS/ </a:t>
            </a:r>
            <a:r>
              <a:rPr lang="en-IN" b="1" dirty="0" err="1"/>
              <a:t>M.VSc</a:t>
            </a:r>
            <a:r>
              <a:rPr lang="en-IN" b="1" dirty="0"/>
              <a:t>./ M.Sc./ </a:t>
            </a:r>
            <a:r>
              <a:rPr lang="en-IN" b="1" dirty="0" err="1" smtClean="0"/>
              <a:t>M.Pharma</a:t>
            </a:r>
            <a:r>
              <a:rPr lang="en-IN" b="1" dirty="0" smtClean="0"/>
              <a:t>/ </a:t>
            </a:r>
            <a:r>
              <a:rPr lang="en-IN" b="1" dirty="0" err="1" smtClean="0"/>
              <a:t>M.Tech</a:t>
            </a:r>
            <a:r>
              <a:rPr lang="en-IN" b="1" dirty="0" smtClean="0"/>
              <a:t> </a:t>
            </a:r>
            <a:r>
              <a:rPr lang="en-IN" b="1" dirty="0"/>
              <a:t>or equivalent with Ph.D. </a:t>
            </a:r>
            <a:endParaRPr lang="en-IN" b="1" dirty="0" smtClean="0"/>
          </a:p>
          <a:p>
            <a:pPr>
              <a:lnSpc>
                <a:spcPct val="150000"/>
              </a:lnSpc>
              <a:buClr>
                <a:srgbClr val="92D050"/>
              </a:buClr>
              <a:buFont typeface="Wingdings" pitchFamily="2" charset="2"/>
              <a:buChar char="ü"/>
            </a:pPr>
            <a:r>
              <a:rPr lang="en-IN" b="1" dirty="0" smtClean="0"/>
              <a:t>Category-B</a:t>
            </a:r>
            <a:r>
              <a:rPr lang="en-IN" b="1" dirty="0"/>
              <a:t>: Having MBBS/ BDS. or M.Sc./ </a:t>
            </a:r>
            <a:r>
              <a:rPr lang="en-IN" b="1" dirty="0" err="1"/>
              <a:t>M.Pharma</a:t>
            </a:r>
            <a:r>
              <a:rPr lang="en-IN" b="1" dirty="0"/>
              <a:t>/ </a:t>
            </a:r>
            <a:r>
              <a:rPr lang="en-IN" b="1" dirty="0" err="1"/>
              <a:t>M.Tech</a:t>
            </a:r>
            <a:r>
              <a:rPr lang="en-IN" b="1" dirty="0"/>
              <a:t> or equivalent and </a:t>
            </a:r>
            <a:r>
              <a:rPr lang="en-IN" b="1" dirty="0" smtClean="0"/>
              <a:t>enrolled in </a:t>
            </a:r>
            <a:r>
              <a:rPr lang="en-IN" b="1" dirty="0"/>
              <a:t>PhD program with least 2 years of Work Experience </a:t>
            </a:r>
            <a:endParaRPr lang="en-IN" b="1" dirty="0" smtClean="0"/>
          </a:p>
          <a:p>
            <a:pPr>
              <a:lnSpc>
                <a:spcPct val="150000"/>
              </a:lnSpc>
              <a:buClr>
                <a:srgbClr val="92D050"/>
              </a:buClr>
              <a:buFont typeface="Wingdings" pitchFamily="2" charset="2"/>
              <a:buChar char="ü"/>
            </a:pPr>
            <a:r>
              <a:rPr lang="en-IN" b="1" dirty="0" smtClean="0"/>
              <a:t>Women </a:t>
            </a:r>
            <a:r>
              <a:rPr lang="en-IN" b="1" dirty="0"/>
              <a:t>of 30-45 years of </a:t>
            </a:r>
            <a:r>
              <a:rPr lang="en-IN" b="1" dirty="0" smtClean="0"/>
              <a:t>age</a:t>
            </a:r>
          </a:p>
          <a:p>
            <a:pPr>
              <a:lnSpc>
                <a:spcPct val="150000"/>
              </a:lnSpc>
              <a:buClr>
                <a:srgbClr val="92D050"/>
              </a:buClr>
              <a:buFont typeface="Wingdings" pitchFamily="2" charset="2"/>
              <a:buChar char="ü"/>
            </a:pPr>
            <a:r>
              <a:rPr lang="en-US" b="1" dirty="0" smtClean="0"/>
              <a:t>Stipend : </a:t>
            </a:r>
            <a:r>
              <a:rPr lang="en-US" b="1" dirty="0" err="1" smtClean="0"/>
              <a:t>Rs</a:t>
            </a:r>
            <a:r>
              <a:rPr lang="en-US" b="1" dirty="0" smtClean="0"/>
              <a:t> 65000/- to </a:t>
            </a:r>
            <a:r>
              <a:rPr lang="en-US" b="1" dirty="0" err="1" smtClean="0"/>
              <a:t>Rs</a:t>
            </a:r>
            <a:r>
              <a:rPr lang="en-US" b="1" dirty="0" smtClean="0"/>
              <a:t> 90000/-</a:t>
            </a:r>
          </a:p>
          <a:p>
            <a:pPr>
              <a:lnSpc>
                <a:spcPct val="150000"/>
              </a:lnSpc>
              <a:buClr>
                <a:srgbClr val="92D050"/>
              </a:buClr>
              <a:buFont typeface="Wingdings" pitchFamily="2" charset="2"/>
              <a:buChar char="ü"/>
            </a:pPr>
            <a:r>
              <a:rPr lang="en-US" b="1" dirty="0" smtClean="0"/>
              <a:t>Research Grant : </a:t>
            </a:r>
            <a:r>
              <a:rPr lang="en-US" b="1" dirty="0" err="1" smtClean="0"/>
              <a:t>Rs</a:t>
            </a:r>
            <a:r>
              <a:rPr lang="en-US" b="1" dirty="0" smtClean="0"/>
              <a:t> 10 Lakhs</a:t>
            </a:r>
            <a:endParaRPr lang="en-IN" b="1" dirty="0"/>
          </a:p>
        </p:txBody>
      </p:sp>
    </p:spTree>
    <p:extLst>
      <p:ext uri="{BB962C8B-B14F-4D97-AF65-F5344CB8AC3E}">
        <p14:creationId xmlns:p14="http://schemas.microsoft.com/office/powerpoint/2010/main" val="10886713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89040"/>
            <a:ext cx="9144000" cy="1154097"/>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IN" dirty="0"/>
              <a:t>INTERNATIONAL TRAVEL GRANT SUPPORT </a:t>
            </a:r>
          </a:p>
        </p:txBody>
      </p:sp>
      <p:pic>
        <p:nvPicPr>
          <p:cNvPr id="15362" name="Picture 2" descr="International Travel Grant for the Conference Attend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8688"/>
            <a:ext cx="4752528" cy="348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6053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16632"/>
            <a:ext cx="8625261" cy="1154097"/>
          </a:xfrm>
        </p:spPr>
        <p:txBody>
          <a:bodyPr>
            <a:normAutofit fontScale="90000"/>
          </a:bodyPr>
          <a:lstStyle/>
          <a:p>
            <a:r>
              <a:rPr lang="en-IN" dirty="0"/>
              <a:t>INTERNATIONAL TRAVEL GRANT SUPPORT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891320617"/>
              </p:ext>
            </p:extLst>
          </p:nvPr>
        </p:nvGraphicFramePr>
        <p:xfrm>
          <a:off x="467544" y="1124744"/>
          <a:ext cx="8064896"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83746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08" y="3501008"/>
            <a:ext cx="9144000" cy="1154097"/>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IN" dirty="0"/>
              <a:t>WORKSHOPS FUNDING GRANT IN BIOMEDICAL RESEARCH</a:t>
            </a:r>
          </a:p>
        </p:txBody>
      </p:sp>
      <p:sp>
        <p:nvSpPr>
          <p:cNvPr id="6" name="AutoShape 2" descr="Workshop Icon Stock Illustrations – 95,761 Workshop Icon Stock  Illustrations, Vectors &amp; Clipart - Dreamstim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0456" y="18241"/>
            <a:ext cx="3528392" cy="3230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44" y="18241"/>
            <a:ext cx="4355976" cy="328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4725144"/>
            <a:ext cx="2549277" cy="213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3846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48"/>
            <a:ext cx="7315200" cy="1154097"/>
          </a:xfrm>
        </p:spPr>
        <p:txBody>
          <a:bodyPr>
            <a:normAutofit fontScale="90000"/>
          </a:bodyPr>
          <a:lstStyle/>
          <a:p>
            <a:r>
              <a:rPr lang="en-IN" dirty="0"/>
              <a:t>WORKSHOPS FUNDING GRANT IN BIOMEDICAL RESEARCH</a:t>
            </a:r>
          </a:p>
        </p:txBody>
      </p:sp>
      <p:sp>
        <p:nvSpPr>
          <p:cNvPr id="3" name="Content Placeholder 2"/>
          <p:cNvSpPr>
            <a:spLocks noGrp="1"/>
          </p:cNvSpPr>
          <p:nvPr>
            <p:ph idx="1"/>
          </p:nvPr>
        </p:nvSpPr>
        <p:spPr>
          <a:xfrm>
            <a:off x="0" y="1196752"/>
            <a:ext cx="8964488" cy="5661248"/>
          </a:xfrm>
        </p:spPr>
        <p:style>
          <a:lnRef idx="3">
            <a:schemeClr val="lt1"/>
          </a:lnRef>
          <a:fillRef idx="1">
            <a:schemeClr val="accent2"/>
          </a:fillRef>
          <a:effectRef idx="1">
            <a:schemeClr val="accent2"/>
          </a:effectRef>
          <a:fontRef idx="minor">
            <a:schemeClr val="lt1"/>
          </a:fontRef>
        </p:style>
        <p:txBody>
          <a:bodyPr>
            <a:normAutofit/>
          </a:bodyPr>
          <a:lstStyle/>
          <a:p>
            <a:pPr marL="45720" indent="0">
              <a:buNone/>
            </a:pPr>
            <a:r>
              <a:rPr lang="en-IN" dirty="0"/>
              <a:t>1. Research Methodology</a:t>
            </a:r>
          </a:p>
          <a:p>
            <a:pPr marL="45720" indent="0">
              <a:buNone/>
            </a:pPr>
            <a:r>
              <a:rPr lang="en-IN" dirty="0"/>
              <a:t>2. Regulatory compliance (GCP, GLP, GMP etc.)</a:t>
            </a:r>
          </a:p>
          <a:p>
            <a:pPr marL="45720" indent="0">
              <a:buNone/>
            </a:pPr>
            <a:r>
              <a:rPr lang="en-IN" dirty="0"/>
              <a:t>3. One health</a:t>
            </a:r>
          </a:p>
          <a:p>
            <a:pPr marL="45720" indent="0">
              <a:buNone/>
            </a:pPr>
            <a:r>
              <a:rPr lang="en-IN" dirty="0"/>
              <a:t>4. Precision medicine</a:t>
            </a:r>
          </a:p>
          <a:p>
            <a:pPr marL="45720" indent="0">
              <a:buNone/>
            </a:pPr>
            <a:r>
              <a:rPr lang="en-IN" dirty="0"/>
              <a:t>5. Transfusion medicine</a:t>
            </a:r>
          </a:p>
          <a:p>
            <a:pPr marL="45720" indent="0">
              <a:buNone/>
            </a:pPr>
            <a:r>
              <a:rPr lang="en-IN" dirty="0"/>
              <a:t>6. Bone marrow transplantation</a:t>
            </a:r>
          </a:p>
          <a:p>
            <a:pPr marL="45720" indent="0">
              <a:buNone/>
            </a:pPr>
            <a:r>
              <a:rPr lang="en-IN" dirty="0"/>
              <a:t>7. Genetic counselling</a:t>
            </a:r>
          </a:p>
          <a:p>
            <a:pPr marL="45720" indent="0">
              <a:buNone/>
            </a:pPr>
            <a:r>
              <a:rPr lang="en-IN" dirty="0"/>
              <a:t>8. Clinical Pharmacology</a:t>
            </a:r>
          </a:p>
          <a:p>
            <a:pPr marL="45720" indent="0">
              <a:buNone/>
            </a:pPr>
            <a:r>
              <a:rPr lang="en-IN" dirty="0"/>
              <a:t>9. Molecular characterization of diseases viz. Thalassemia, Sickle Cell </a:t>
            </a:r>
            <a:r>
              <a:rPr lang="en-IN" dirty="0" smtClean="0"/>
              <a:t>Disease, </a:t>
            </a:r>
            <a:r>
              <a:rPr lang="en-IN" dirty="0" err="1" smtClean="0"/>
              <a:t>Hemoglobinopathies</a:t>
            </a:r>
            <a:r>
              <a:rPr lang="en-IN" dirty="0" smtClean="0"/>
              <a:t> </a:t>
            </a:r>
            <a:r>
              <a:rPr lang="en-IN" dirty="0"/>
              <a:t>etc.</a:t>
            </a:r>
          </a:p>
          <a:p>
            <a:pPr marL="45720" indent="0">
              <a:buNone/>
            </a:pPr>
            <a:r>
              <a:rPr lang="en-IN" dirty="0"/>
              <a:t>10. Food safety and Nutrition</a:t>
            </a:r>
          </a:p>
          <a:p>
            <a:pPr marL="45720" indent="0">
              <a:buNone/>
            </a:pPr>
            <a:r>
              <a:rPr lang="en-IN" dirty="0"/>
              <a:t>11. Tissue engineering</a:t>
            </a:r>
          </a:p>
          <a:p>
            <a:pPr marL="45720" indent="0">
              <a:buNone/>
            </a:pPr>
            <a:r>
              <a:rPr lang="en-IN" dirty="0"/>
              <a:t>12. Trans-disciplinary </a:t>
            </a:r>
            <a:r>
              <a:rPr lang="en-IN" dirty="0" smtClean="0"/>
              <a:t>research</a:t>
            </a:r>
          </a:p>
          <a:p>
            <a:pPr algn="ctr"/>
            <a:r>
              <a:rPr lang="en-IN" b="1" i="1" u="sng" dirty="0" smtClean="0">
                <a:solidFill>
                  <a:srgbClr val="FFFF00"/>
                </a:solidFill>
              </a:rPr>
              <a:t>A maximum </a:t>
            </a:r>
            <a:r>
              <a:rPr lang="en-IN" b="1" i="1" u="sng" dirty="0">
                <a:solidFill>
                  <a:srgbClr val="FFFF00"/>
                </a:solidFill>
              </a:rPr>
              <a:t>financial support of </a:t>
            </a:r>
            <a:r>
              <a:rPr lang="en-IN" b="1" i="1" u="sng" dirty="0" err="1">
                <a:solidFill>
                  <a:srgbClr val="FFFF00"/>
                </a:solidFill>
              </a:rPr>
              <a:t>Rs</a:t>
            </a:r>
            <a:r>
              <a:rPr lang="en-IN" b="1" i="1" u="sng" dirty="0">
                <a:solidFill>
                  <a:srgbClr val="FFFF00"/>
                </a:solidFill>
              </a:rPr>
              <a:t>. 10 lakhs will be funded per workshop</a:t>
            </a:r>
          </a:p>
        </p:txBody>
      </p:sp>
    </p:spTree>
    <p:extLst>
      <p:ext uri="{BB962C8B-B14F-4D97-AF65-F5344CB8AC3E}">
        <p14:creationId xmlns:p14="http://schemas.microsoft.com/office/powerpoint/2010/main" val="37062855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4864"/>
            <a:ext cx="9144000" cy="2294148"/>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IN" dirty="0"/>
              <a:t>SUPPORT TO INSTITUTIONS AND SCIENTIFIC PROFESSIONALS / BODIES / ASSOCIATIONS</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8640"/>
            <a:ext cx="4392488" cy="193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descr="What is Facility Management? Best Practices, Trends, More - Camco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4581128"/>
            <a:ext cx="4824536" cy="227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6920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568952" cy="1800200"/>
          </a:xfrm>
        </p:spPr>
        <p:txBody>
          <a:bodyPr>
            <a:normAutofit/>
          </a:bodyPr>
          <a:lstStyle/>
          <a:p>
            <a:r>
              <a:rPr lang="en-IN" sz="3600" dirty="0"/>
              <a:t>SUPPORT TO INSTITUTIONS AND SCIENTIFIC PROFESSIONALS / BODIES </a:t>
            </a:r>
            <a:r>
              <a:rPr lang="en-IN" sz="3600" dirty="0" smtClean="0"/>
              <a:t>/ ASSOCIATIONS</a:t>
            </a:r>
            <a:endParaRPr lang="en-IN" sz="3600" dirty="0"/>
          </a:p>
        </p:txBody>
      </p:sp>
      <p:sp>
        <p:nvSpPr>
          <p:cNvPr id="3" name="Content Placeholder 2"/>
          <p:cNvSpPr>
            <a:spLocks noGrp="1"/>
          </p:cNvSpPr>
          <p:nvPr>
            <p:ph idx="1"/>
          </p:nvPr>
        </p:nvSpPr>
        <p:spPr>
          <a:xfrm>
            <a:off x="323528" y="2276872"/>
            <a:ext cx="8640960" cy="4392487"/>
          </a:xfrm>
        </p:spPr>
        <p:style>
          <a:lnRef idx="2">
            <a:schemeClr val="accent2"/>
          </a:lnRef>
          <a:fillRef idx="1">
            <a:schemeClr val="lt1"/>
          </a:fillRef>
          <a:effectRef idx="0">
            <a:schemeClr val="accent2"/>
          </a:effectRef>
          <a:fontRef idx="minor">
            <a:schemeClr val="dk1"/>
          </a:fontRef>
        </p:style>
        <p:txBody>
          <a:bodyPr>
            <a:normAutofit/>
          </a:bodyPr>
          <a:lstStyle/>
          <a:p>
            <a:pPr>
              <a:lnSpc>
                <a:spcPct val="150000"/>
              </a:lnSpc>
              <a:buClr>
                <a:schemeClr val="bg2">
                  <a:lumMod val="75000"/>
                </a:schemeClr>
              </a:buClr>
              <a:buFont typeface="Wingdings" pitchFamily="2" charset="2"/>
              <a:buChar char="v"/>
            </a:pPr>
            <a:r>
              <a:rPr lang="en-US" sz="2400" dirty="0" smtClean="0"/>
              <a:t>On site/Online Courses</a:t>
            </a:r>
          </a:p>
          <a:p>
            <a:pPr>
              <a:lnSpc>
                <a:spcPct val="150000"/>
              </a:lnSpc>
              <a:buClr>
                <a:schemeClr val="bg2">
                  <a:lumMod val="75000"/>
                </a:schemeClr>
              </a:buClr>
              <a:buFont typeface="Wingdings" pitchFamily="2" charset="2"/>
              <a:buChar char="v"/>
            </a:pPr>
            <a:r>
              <a:rPr lang="en-IN" sz="2400" dirty="0"/>
              <a:t>A grant of up to </a:t>
            </a:r>
            <a:r>
              <a:rPr lang="en-IN" sz="2400" dirty="0" err="1"/>
              <a:t>Rs</a:t>
            </a:r>
            <a:r>
              <a:rPr lang="en-IN" sz="2400" dirty="0"/>
              <a:t>. 25 Lakhs will be given to the institute to upgrade its </a:t>
            </a:r>
            <a:r>
              <a:rPr lang="en-IN" sz="2400" dirty="0" smtClean="0"/>
              <a:t>infrastructural facilities </a:t>
            </a:r>
            <a:r>
              <a:rPr lang="en-IN" sz="2400" dirty="0"/>
              <a:t>as relevant/required for the trainees </a:t>
            </a:r>
            <a:endParaRPr lang="en-IN" sz="2400" dirty="0" smtClean="0"/>
          </a:p>
          <a:p>
            <a:pPr>
              <a:lnSpc>
                <a:spcPct val="150000"/>
              </a:lnSpc>
              <a:buClr>
                <a:schemeClr val="bg2">
                  <a:lumMod val="75000"/>
                </a:schemeClr>
              </a:buClr>
              <a:buFont typeface="Wingdings" pitchFamily="2" charset="2"/>
              <a:buChar char="v"/>
            </a:pPr>
            <a:r>
              <a:rPr lang="en-IN" sz="2400" dirty="0"/>
              <a:t>U</a:t>
            </a:r>
            <a:r>
              <a:rPr lang="en-IN" sz="2400" dirty="0" smtClean="0"/>
              <a:t>p </a:t>
            </a:r>
            <a:r>
              <a:rPr lang="en-IN" sz="2400" dirty="0"/>
              <a:t>to Rs.10.00 lakh per year for five </a:t>
            </a:r>
            <a:r>
              <a:rPr lang="en-IN" sz="2400" dirty="0" smtClean="0"/>
              <a:t>years to </a:t>
            </a:r>
            <a:r>
              <a:rPr lang="en-IN" sz="2400" dirty="0"/>
              <a:t>meet the expenses on equipment, consumables, </a:t>
            </a:r>
            <a:r>
              <a:rPr lang="en-IN" sz="2400" dirty="0" err="1"/>
              <a:t>etc</a:t>
            </a:r>
            <a:endParaRPr lang="en-IN" sz="2400" dirty="0"/>
          </a:p>
        </p:txBody>
      </p:sp>
    </p:spTree>
    <p:extLst>
      <p:ext uri="{BB962C8B-B14F-4D97-AF65-F5344CB8AC3E}">
        <p14:creationId xmlns:p14="http://schemas.microsoft.com/office/powerpoint/2010/main" val="25582346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16632"/>
            <a:ext cx="9040549" cy="662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43101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960089808"/>
              </p:ext>
            </p:extLst>
          </p:nvPr>
        </p:nvGraphicFramePr>
        <p:xfrm>
          <a:off x="323526" y="332653"/>
          <a:ext cx="8712972" cy="6120682"/>
        </p:xfrm>
        <a:graphic>
          <a:graphicData uri="http://schemas.openxmlformats.org/drawingml/2006/table">
            <a:tbl>
              <a:tblPr>
                <a:tableStyleId>{D113A9D2-9D6B-4929-AA2D-F23B5EE8CBE7}</a:tableStyleId>
              </a:tblPr>
              <a:tblGrid>
                <a:gridCol w="2178243"/>
                <a:gridCol w="2178243"/>
                <a:gridCol w="2178243"/>
                <a:gridCol w="2178243"/>
              </a:tblGrid>
              <a:tr h="820561">
                <a:tc>
                  <a:txBody>
                    <a:bodyPr/>
                    <a:lstStyle/>
                    <a:p>
                      <a:pPr rtl="0" fontAlgn="b"/>
                      <a:r>
                        <a:rPr lang="en-IN" sz="2000" b="1" dirty="0">
                          <a:solidFill>
                            <a:srgbClr val="FFFF00"/>
                          </a:solidFill>
                          <a:effectLst/>
                        </a:rPr>
                        <a:t>Grant/Scheme Name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b="1" dirty="0">
                          <a:solidFill>
                            <a:srgbClr val="FFFF00"/>
                          </a:solidFill>
                          <a:effectLst/>
                        </a:rPr>
                        <a:t>Target Audience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b="1">
                          <a:solidFill>
                            <a:srgbClr val="FFFF00"/>
                          </a:solidFill>
                          <a:effectLst/>
                        </a:rPr>
                        <a:t>Primary Focus Area</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b="1" dirty="0">
                          <a:solidFill>
                            <a:srgbClr val="FFFF00"/>
                          </a:solidFill>
                          <a:effectLst/>
                        </a:rPr>
                        <a:t>Key Deadline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1543">
                <a:tc>
                  <a:txBody>
                    <a:bodyPr/>
                    <a:lstStyle/>
                    <a:p>
                      <a:pPr rtl="0" fontAlgn="b"/>
                      <a:r>
                        <a:rPr lang="en-IN" sz="2000" b="1">
                          <a:effectLst/>
                        </a:rPr>
                        <a:t>STS (Short Term Studentship)</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b="1">
                          <a:effectLst/>
                        </a:rPr>
                        <a:t>BDS (1st/2nd Yr)</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b="1">
                          <a:effectLst/>
                        </a:rPr>
                        <a:t>UG Research Methodology (Stipend: ₹60k over 2 years)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b="1" dirty="0">
                          <a:effectLst/>
                        </a:rPr>
                        <a:t>April–May 2026 (Expected)</a:t>
                      </a:r>
                    </a:p>
                  </a:txBody>
                  <a:tcPr marL="0" marR="0"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7035">
                <a:tc>
                  <a:txBody>
                    <a:bodyPr/>
                    <a:lstStyle/>
                    <a:p>
                      <a:pPr rtl="0" fontAlgn="b"/>
                      <a:r>
                        <a:rPr lang="en-IN" sz="2000">
                          <a:effectLst/>
                        </a:rPr>
                        <a:t>ANVESHAN (Small Grants)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a:effectLst/>
                        </a:rPr>
                        <a:t>MDS + Faculty</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dirty="0">
                          <a:effectLst/>
                        </a:rPr>
                        <a:t>Investigator-initiated clinical/applied research (Up to ₹2 Cr)</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IN" sz="2000">
                          <a:effectLst/>
                        </a:rPr>
                        <a:t>March 16, 2026</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1543">
                <a:tc>
                  <a:txBody>
                    <a:bodyPr/>
                    <a:lstStyle/>
                    <a:p>
                      <a:pPr rtl="0" fontAlgn="b"/>
                      <a:r>
                        <a:rPr lang="en-IN" sz="2000">
                          <a:effectLst/>
                        </a:rPr>
                        <a:t>NISCHAYAK (Intermediate)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dirty="0">
                          <a:effectLst/>
                        </a:rPr>
                        <a:t>Institutions/Teams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IN" sz="2000">
                          <a:effectLst/>
                        </a:rPr>
                        <a:t>High-impact translation/Clinical trials (₹2 Cr – ₹8 Cr)</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IN" sz="2000" dirty="0">
                          <a:effectLst/>
                        </a:rPr>
                        <a:t>March 20, 2026</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886135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33938192"/>
              </p:ext>
            </p:extLst>
          </p:nvPr>
        </p:nvGraphicFramePr>
        <p:xfrm>
          <a:off x="287016" y="404664"/>
          <a:ext cx="8856984" cy="5960691"/>
        </p:xfrm>
        <a:graphic>
          <a:graphicData uri="http://schemas.openxmlformats.org/drawingml/2006/table">
            <a:tbl>
              <a:tblPr>
                <a:tableStyleId>{125E5076-3810-47DD-B79F-674D7AD40C01}</a:tableStyleId>
              </a:tblPr>
              <a:tblGrid>
                <a:gridCol w="2214246"/>
                <a:gridCol w="2214246"/>
                <a:gridCol w="2214246"/>
                <a:gridCol w="2214246"/>
              </a:tblGrid>
              <a:tr h="1359891">
                <a:tc>
                  <a:txBody>
                    <a:bodyPr/>
                    <a:lstStyle/>
                    <a:p>
                      <a:pPr algn="l" rtl="0" fontAlgn="b"/>
                      <a:r>
                        <a:rPr lang="en-IN" sz="2000" b="1" dirty="0">
                          <a:effectLst/>
                        </a:rPr>
                        <a:t>MDS Thesis Assistance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b="1" dirty="0">
                          <a:effectLst/>
                        </a:rPr>
                        <a:t>MDS Students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b="1" dirty="0">
                          <a:effectLst/>
                        </a:rPr>
                        <a:t>Financial support for mandatory PG thesis research</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b="1" dirty="0">
                          <a:effectLst/>
                        </a:rPr>
                        <a:t>Check e-PMS Monthly</a:t>
                      </a:r>
                    </a:p>
                  </a:txBody>
                  <a:tcPr marL="0" marR="0"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56958">
                <a:tc>
                  <a:txBody>
                    <a:bodyPr/>
                    <a:lstStyle/>
                    <a:p>
                      <a:pPr algn="l" rtl="0" fontAlgn="b"/>
                      <a:r>
                        <a:rPr lang="en-IN" sz="2000" dirty="0">
                          <a:effectLst/>
                        </a:rPr>
                        <a:t>NCS Scheme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Fresh BDS/MDS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dirty="0">
                          <a:effectLst/>
                        </a:rPr>
                        <a:t>"Nurturing Clinical Scientists" – Research career </a:t>
                      </a:r>
                      <a:r>
                        <a:rPr lang="en-IN" sz="2000" dirty="0" err="1">
                          <a:effectLst/>
                        </a:rPr>
                        <a:t>pathing</a:t>
                      </a:r>
                      <a:endParaRPr lang="en-IN" sz="2000" dirty="0">
                        <a:effectLst/>
                      </a:endParaRP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Rolling/Periodic</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56958">
                <a:tc>
                  <a:txBody>
                    <a:bodyPr/>
                    <a:lstStyle/>
                    <a:p>
                      <a:pPr algn="l" rtl="0" fontAlgn="b"/>
                      <a:r>
                        <a:rPr lang="en-IN" sz="2000" dirty="0">
                          <a:effectLst/>
                        </a:rPr>
                        <a:t>Follow-on Grants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dirty="0">
                          <a:effectLst/>
                        </a:rPr>
                        <a:t>Previous PIs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Bridging gaps for innovations from earlier ICMR projects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March 16–20, 2026</a:t>
                      </a:r>
                    </a:p>
                  </a:txBody>
                  <a:tcPr marL="0" marR="0"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9416">
                <a:tc>
                  <a:txBody>
                    <a:bodyPr/>
                    <a:lstStyle/>
                    <a:p>
                      <a:pPr algn="l" rtl="0" fontAlgn="b"/>
                      <a:r>
                        <a:rPr lang="en-IN" sz="2000">
                          <a:effectLst/>
                        </a:rPr>
                        <a:t>Indo-Swiss Joint Call</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dirty="0">
                          <a:effectLst/>
                        </a:rPr>
                        <a:t>International Teams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One Health, AMR, and Dental/Medical Device innovation</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May 5, 2026</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56958">
                <a:tc>
                  <a:txBody>
                    <a:bodyPr/>
                    <a:lstStyle/>
                    <a:p>
                      <a:pPr algn="l" rtl="0" fontAlgn="b"/>
                      <a:r>
                        <a:rPr lang="en-IN" sz="2000">
                          <a:effectLst/>
                        </a:rPr>
                        <a:t>Clinical Care Excellence</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dirty="0">
                          <a:effectLst/>
                        </a:rPr>
                        <a:t>Senior Researchers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a:effectLst/>
                        </a:rPr>
                        <a:t>Multi-centre trials for Non-Communicable Diseases (NCDs)</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
                      <a:r>
                        <a:rPr lang="en-IN" sz="2000" dirty="0">
                          <a:effectLst/>
                        </a:rPr>
                        <a:t>April 15, 2026</a:t>
                      </a:r>
                    </a:p>
                  </a:txBody>
                  <a:tcPr marL="5401" marR="5401" marT="3600" marB="36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22754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332" y="538163"/>
            <a:ext cx="7436731" cy="6059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4516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82740"/>
            <a:ext cx="6782321" cy="5930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914400" y="116632"/>
            <a:ext cx="7315200" cy="592981"/>
          </a:xfrm>
        </p:spPr>
        <p:txBody>
          <a:bodyPr>
            <a:normAutofit/>
          </a:bodyPr>
          <a:lstStyle/>
          <a:p>
            <a:r>
              <a:rPr lang="en-US" sz="2800" dirty="0" smtClean="0">
                <a:solidFill>
                  <a:srgbClr val="FFFF00"/>
                </a:solidFill>
              </a:rPr>
              <a:t>Electronic Project </a:t>
            </a:r>
            <a:r>
              <a:rPr lang="en-US" sz="2800" dirty="0">
                <a:solidFill>
                  <a:srgbClr val="FFFF00"/>
                </a:solidFill>
              </a:rPr>
              <a:t>M</a:t>
            </a:r>
            <a:r>
              <a:rPr lang="en-US" sz="2800" dirty="0" smtClean="0">
                <a:solidFill>
                  <a:srgbClr val="FFFF00"/>
                </a:solidFill>
              </a:rPr>
              <a:t>anagement </a:t>
            </a:r>
            <a:r>
              <a:rPr lang="en-US" sz="2800" dirty="0">
                <a:solidFill>
                  <a:srgbClr val="FFFF00"/>
                </a:solidFill>
              </a:rPr>
              <a:t>S</a:t>
            </a:r>
            <a:r>
              <a:rPr lang="en-US" sz="2800" dirty="0" smtClean="0">
                <a:solidFill>
                  <a:srgbClr val="FFFF00"/>
                </a:solidFill>
              </a:rPr>
              <a:t>ystem</a:t>
            </a:r>
            <a:endParaRPr lang="en-IN" sz="2800" dirty="0">
              <a:solidFill>
                <a:srgbClr val="FFFF00"/>
              </a:solidFill>
            </a:endParaRPr>
          </a:p>
        </p:txBody>
      </p:sp>
      <p:sp>
        <p:nvSpPr>
          <p:cNvPr id="5" name="Content Placeholder 4"/>
          <p:cNvSpPr>
            <a:spLocks noGrp="1"/>
          </p:cNvSpPr>
          <p:nvPr>
            <p:ph idx="1"/>
          </p:nvPr>
        </p:nvSpPr>
        <p:spPr/>
        <p:txBody>
          <a:bodyPr/>
          <a:lstStyle/>
          <a:p>
            <a:endParaRPr lang="en-IN"/>
          </a:p>
        </p:txBody>
      </p:sp>
    </p:spTree>
    <p:extLst>
      <p:ext uri="{BB962C8B-B14F-4D97-AF65-F5344CB8AC3E}">
        <p14:creationId xmlns:p14="http://schemas.microsoft.com/office/powerpoint/2010/main" val="33130144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08920"/>
            <a:ext cx="9252520" cy="1154097"/>
          </a:xfrm>
        </p:spPr>
        <p:style>
          <a:lnRef idx="3">
            <a:schemeClr val="lt1"/>
          </a:lnRef>
          <a:fillRef idx="1">
            <a:schemeClr val="accent2"/>
          </a:fillRef>
          <a:effectRef idx="1">
            <a:schemeClr val="accent2"/>
          </a:effectRef>
          <a:fontRef idx="minor">
            <a:schemeClr val="lt1"/>
          </a:fontRef>
        </p:style>
        <p:txBody>
          <a:bodyPr>
            <a:normAutofit fontScale="90000"/>
          </a:bodyPr>
          <a:lstStyle/>
          <a:p>
            <a:pPr algn="ctr"/>
            <a:r>
              <a:rPr lang="en-IN" dirty="0"/>
              <a:t/>
            </a:r>
            <a:br>
              <a:rPr lang="en-IN" dirty="0"/>
            </a:br>
            <a:r>
              <a:rPr lang="en-IN" dirty="0"/>
              <a:t>Science and Engineering Research Board (SERB) </a:t>
            </a:r>
          </a:p>
        </p:txBody>
      </p:sp>
      <p:pic>
        <p:nvPicPr>
          <p:cNvPr id="18434" name="Picture 2" descr="SERB Distinguished Fellowship in Science and Engineering, SERB-In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332656"/>
            <a:ext cx="3780157"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0066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720" r="22751" b="30078"/>
          <a:stretch/>
        </p:blipFill>
        <p:spPr bwMode="auto">
          <a:xfrm>
            <a:off x="-1" y="0"/>
            <a:ext cx="91344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16930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656184"/>
          </a:xfrm>
        </p:spPr>
        <p:style>
          <a:lnRef idx="3">
            <a:schemeClr val="lt1"/>
          </a:lnRef>
          <a:fillRef idx="1">
            <a:schemeClr val="accent4"/>
          </a:fillRef>
          <a:effectRef idx="1">
            <a:schemeClr val="accent4"/>
          </a:effectRef>
          <a:fontRef idx="minor">
            <a:schemeClr val="lt1"/>
          </a:fontRef>
        </p:style>
        <p:txBody>
          <a:bodyPr>
            <a:noAutofit/>
          </a:bodyPr>
          <a:lstStyle/>
          <a:p>
            <a:r>
              <a:rPr lang="en-IN" sz="2800" dirty="0" smtClean="0"/>
              <a:t/>
            </a:r>
            <a:br>
              <a:rPr lang="en-IN" sz="2800" dirty="0" smtClean="0"/>
            </a:br>
            <a:r>
              <a:rPr lang="en-IN" sz="2800" dirty="0" smtClean="0"/>
              <a:t>Science </a:t>
            </a:r>
            <a:r>
              <a:rPr lang="en-IN" sz="2800" dirty="0"/>
              <a:t>and Engineering Research Board (SERB) </a:t>
            </a:r>
            <a:br>
              <a:rPr lang="en-IN" sz="2800" dirty="0"/>
            </a:br>
            <a:r>
              <a:rPr lang="en-IN" sz="2800" dirty="0" err="1"/>
              <a:t>Anusandhan</a:t>
            </a:r>
            <a:r>
              <a:rPr lang="en-IN" sz="2800" dirty="0"/>
              <a:t> National Research Foundation (ANRF)</a:t>
            </a:r>
            <a:br>
              <a:rPr lang="en-IN" sz="2800" dirty="0"/>
            </a:br>
            <a:endParaRPr lang="en-IN" sz="2800" dirty="0"/>
          </a:p>
        </p:txBody>
      </p:sp>
      <p:sp>
        <p:nvSpPr>
          <p:cNvPr id="3" name="Content Placeholder 2"/>
          <p:cNvSpPr>
            <a:spLocks noGrp="1"/>
          </p:cNvSpPr>
          <p:nvPr>
            <p:ph idx="1"/>
          </p:nvPr>
        </p:nvSpPr>
        <p:spPr/>
        <p:txBody>
          <a:bodyPr/>
          <a:lstStyle/>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824"/>
            <a:ext cx="9163050" cy="501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4875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2"/>
            <a:ext cx="9153525"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091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248983090"/>
              </p:ext>
            </p:extLst>
          </p:nvPr>
        </p:nvGraphicFramePr>
        <p:xfrm>
          <a:off x="395536" y="1628800"/>
          <a:ext cx="8496944" cy="49685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0" y="188640"/>
            <a:ext cx="9144000" cy="1154097"/>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chor="b">
            <a:normAutofit fontScale="75000" lnSpcReduction="20000"/>
          </a:bodyPr>
          <a:lstStyle>
            <a:lvl1pPr algn="l" defTabSz="914400" rtl="0" eaLnBrk="1" latinLnBrk="0" hangingPunct="1">
              <a:spcBef>
                <a:spcPct val="0"/>
              </a:spcBef>
              <a:buNone/>
              <a:defRPr sz="40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en-IN" dirty="0" smtClean="0"/>
              <a:t/>
            </a:r>
            <a:br>
              <a:rPr lang="en-IN" dirty="0" smtClean="0"/>
            </a:br>
            <a:r>
              <a:rPr lang="en-IN" dirty="0" smtClean="0"/>
              <a:t>Science and Engineering Research Board (SERB) </a:t>
            </a:r>
            <a:endParaRPr lang="en-IN" dirty="0"/>
          </a:p>
        </p:txBody>
      </p:sp>
    </p:spTree>
    <p:extLst>
      <p:ext uri="{BB962C8B-B14F-4D97-AF65-F5344CB8AC3E}">
        <p14:creationId xmlns:p14="http://schemas.microsoft.com/office/powerpoint/2010/main" val="27687468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8872" y="259663"/>
            <a:ext cx="6140936" cy="1154097"/>
          </a:xfrm>
        </p:spPr>
        <p:style>
          <a:lnRef idx="3">
            <a:schemeClr val="lt1"/>
          </a:lnRef>
          <a:fillRef idx="1">
            <a:schemeClr val="accent4"/>
          </a:fillRef>
          <a:effectRef idx="1">
            <a:schemeClr val="accent4"/>
          </a:effectRef>
          <a:fontRef idx="minor">
            <a:schemeClr val="lt1"/>
          </a:fontRef>
        </p:style>
        <p:txBody>
          <a:bodyPr>
            <a:normAutofit fontScale="90000"/>
          </a:bodyPr>
          <a:lstStyle/>
          <a:p>
            <a:r>
              <a:rPr lang="en-US" dirty="0"/>
              <a:t>CORE RESEARCH GRANT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9431969"/>
              </p:ext>
            </p:extLst>
          </p:nvPr>
        </p:nvGraphicFramePr>
        <p:xfrm>
          <a:off x="395536" y="1268760"/>
          <a:ext cx="856895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8" name="Picture 2" descr="Call for Proposals-SERB-Core Research Grant - iLovePh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536" y="1"/>
            <a:ext cx="2829272" cy="157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0870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0" y="0"/>
            <a:ext cx="7315200" cy="1154097"/>
          </a:xfrm>
        </p:spPr>
        <p:txBody>
          <a:bodyPr/>
          <a:lstStyle/>
          <a:p>
            <a:r>
              <a:rPr lang="en-US" dirty="0" smtClean="0"/>
              <a:t>CORE RESEARCH GRANT</a:t>
            </a:r>
            <a:endParaRPr lang="en-IN" dirty="0"/>
          </a:p>
        </p:txBody>
      </p:sp>
      <p:sp>
        <p:nvSpPr>
          <p:cNvPr id="3" name="Content Placeholder 2"/>
          <p:cNvSpPr>
            <a:spLocks noGrp="1"/>
          </p:cNvSpPr>
          <p:nvPr>
            <p:ph idx="1"/>
          </p:nvPr>
        </p:nvSpPr>
        <p:spPr/>
        <p:txBody>
          <a:bodyPr/>
          <a:lstStyle/>
          <a:p>
            <a:r>
              <a:rPr lang="en-US" dirty="0" smtClean="0"/>
              <a:t> </a:t>
            </a: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8501565"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47575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0648"/>
            <a:ext cx="8856984" cy="1730161"/>
          </a:xfrm>
        </p:spPr>
        <p:style>
          <a:lnRef idx="3">
            <a:schemeClr val="lt1"/>
          </a:lnRef>
          <a:fillRef idx="1">
            <a:schemeClr val="accent4"/>
          </a:fillRef>
          <a:effectRef idx="1">
            <a:schemeClr val="accent4"/>
          </a:effectRef>
          <a:fontRef idx="minor">
            <a:schemeClr val="lt1"/>
          </a:fontRef>
        </p:style>
        <p:txBody>
          <a:bodyPr>
            <a:normAutofit/>
          </a:bodyPr>
          <a:lstStyle/>
          <a:p>
            <a:r>
              <a:rPr lang="en-IN" dirty="0"/>
              <a:t>SERB-SUPRA (Scientific and Useful Profound Research </a:t>
            </a:r>
            <a:r>
              <a:rPr lang="en-IN" dirty="0" smtClean="0"/>
              <a:t>Advancement)</a:t>
            </a:r>
            <a:endParaRPr lang="en-IN" dirty="0"/>
          </a:p>
        </p:txBody>
      </p:sp>
      <p:sp>
        <p:nvSpPr>
          <p:cNvPr id="3" name="Content Placeholder 2"/>
          <p:cNvSpPr>
            <a:spLocks noGrp="1"/>
          </p:cNvSpPr>
          <p:nvPr>
            <p:ph idx="1"/>
          </p:nvPr>
        </p:nvSpPr>
        <p:spPr>
          <a:xfrm>
            <a:off x="539552" y="2060848"/>
            <a:ext cx="8208912" cy="4536504"/>
          </a:xfrm>
        </p:spPr>
        <p:style>
          <a:lnRef idx="1">
            <a:schemeClr val="accent3"/>
          </a:lnRef>
          <a:fillRef idx="2">
            <a:schemeClr val="accent3"/>
          </a:fillRef>
          <a:effectRef idx="1">
            <a:schemeClr val="accent3"/>
          </a:effectRef>
          <a:fontRef idx="minor">
            <a:schemeClr val="dk1"/>
          </a:fontRef>
        </p:style>
        <p:txBody>
          <a:bodyPr>
            <a:noAutofit/>
          </a:bodyPr>
          <a:lstStyle/>
          <a:p>
            <a:pPr algn="just">
              <a:lnSpc>
                <a:spcPct val="200000"/>
              </a:lnSpc>
              <a:buClr>
                <a:srgbClr val="002060"/>
              </a:buClr>
              <a:buFont typeface="Wingdings" pitchFamily="2" charset="2"/>
              <a:buChar char="ü"/>
            </a:pPr>
            <a:r>
              <a:rPr lang="en-IN" sz="2400" dirty="0"/>
              <a:t>S</a:t>
            </a:r>
            <a:r>
              <a:rPr lang="en-IN" sz="2400" dirty="0" smtClean="0"/>
              <a:t>eeks </a:t>
            </a:r>
            <a:r>
              <a:rPr lang="en-IN" sz="2400" dirty="0"/>
              <a:t>to explore new scientific </a:t>
            </a:r>
            <a:r>
              <a:rPr lang="en-IN" sz="2400" dirty="0" smtClean="0"/>
              <a:t>breakthroughs</a:t>
            </a:r>
          </a:p>
          <a:p>
            <a:pPr algn="just">
              <a:lnSpc>
                <a:spcPct val="200000"/>
              </a:lnSpc>
              <a:buClr>
                <a:srgbClr val="002060"/>
              </a:buClr>
              <a:buFont typeface="Wingdings" pitchFamily="2" charset="2"/>
              <a:buChar char="ü"/>
            </a:pPr>
            <a:r>
              <a:rPr lang="en-IN" sz="2400" dirty="0" smtClean="0"/>
              <a:t>With long-term </a:t>
            </a:r>
            <a:r>
              <a:rPr lang="en-IN" sz="2400" dirty="0"/>
              <a:t>impact on our fundamental scientific </a:t>
            </a:r>
            <a:r>
              <a:rPr lang="en-IN" sz="2400" dirty="0" smtClean="0"/>
              <a:t>understanding</a:t>
            </a:r>
          </a:p>
          <a:p>
            <a:pPr algn="just">
              <a:lnSpc>
                <a:spcPct val="200000"/>
              </a:lnSpc>
              <a:buClr>
                <a:srgbClr val="002060"/>
              </a:buClr>
              <a:buFont typeface="Wingdings" pitchFamily="2" charset="2"/>
              <a:buChar char="ü"/>
            </a:pPr>
            <a:r>
              <a:rPr lang="en-IN" sz="2400" dirty="0" smtClean="0"/>
              <a:t>Offer  </a:t>
            </a:r>
            <a:r>
              <a:rPr lang="en-IN" sz="2400" dirty="0"/>
              <a:t>disruptive technologies at the cutting edge</a:t>
            </a:r>
          </a:p>
        </p:txBody>
      </p:sp>
    </p:spTree>
    <p:extLst>
      <p:ext uri="{BB962C8B-B14F-4D97-AF65-F5344CB8AC3E}">
        <p14:creationId xmlns:p14="http://schemas.microsoft.com/office/powerpoint/2010/main" val="3494735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6" y="32792"/>
            <a:ext cx="9030669" cy="1154097"/>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IN" b="1" dirty="0"/>
              <a:t>State University Research Excellence (SERB-SURE)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72479348"/>
              </p:ext>
            </p:extLst>
          </p:nvPr>
        </p:nvGraphicFramePr>
        <p:xfrm>
          <a:off x="323528" y="1346137"/>
          <a:ext cx="8640960" cy="5107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6775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2792"/>
            <a:ext cx="8964488" cy="1154097"/>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IN" dirty="0"/>
              <a:t>Intensification of Research in High Priority Areas (IRHPA) program</a:t>
            </a:r>
          </a:p>
        </p:txBody>
      </p:sp>
      <p:sp>
        <p:nvSpPr>
          <p:cNvPr id="3" name="Content Placeholder 2"/>
          <p:cNvSpPr>
            <a:spLocks noGrp="1"/>
          </p:cNvSpPr>
          <p:nvPr>
            <p:ph idx="1"/>
          </p:nvPr>
        </p:nvSpPr>
        <p:spPr>
          <a:xfrm>
            <a:off x="251520" y="1484784"/>
            <a:ext cx="8568952" cy="5112568"/>
          </a:xfrm>
        </p:spPr>
        <p:style>
          <a:lnRef idx="3">
            <a:schemeClr val="lt1"/>
          </a:lnRef>
          <a:fillRef idx="1">
            <a:schemeClr val="accent2"/>
          </a:fillRef>
          <a:effectRef idx="1">
            <a:schemeClr val="accent2"/>
          </a:effectRef>
          <a:fontRef idx="minor">
            <a:schemeClr val="lt1"/>
          </a:fontRef>
        </p:style>
        <p:txBody>
          <a:bodyPr>
            <a:noAutofit/>
          </a:bodyPr>
          <a:lstStyle/>
          <a:p>
            <a:pPr marL="45720" indent="0" algn="just">
              <a:lnSpc>
                <a:spcPct val="150000"/>
              </a:lnSpc>
              <a:buClr>
                <a:srgbClr val="FFFF00"/>
              </a:buClr>
              <a:buNone/>
            </a:pPr>
            <a:endParaRPr lang="en-IN" sz="2200" dirty="0" smtClean="0"/>
          </a:p>
          <a:p>
            <a:pPr algn="just">
              <a:lnSpc>
                <a:spcPct val="200000"/>
              </a:lnSpc>
              <a:buClr>
                <a:srgbClr val="FFFF00"/>
              </a:buClr>
              <a:buFont typeface="Wingdings" pitchFamily="2" charset="2"/>
              <a:buChar char="v"/>
            </a:pPr>
            <a:r>
              <a:rPr lang="en-IN" sz="2200" dirty="0" smtClean="0"/>
              <a:t>The </a:t>
            </a:r>
            <a:r>
              <a:rPr lang="en-IN" sz="2200" dirty="0"/>
              <a:t>Scheme is designed to provide major support to a few selected areas of research that have high priority from the viewpoint of advances in fundamental science and that can be of great significance for scientific and technological development</a:t>
            </a:r>
            <a:r>
              <a:rPr lang="en-IN" sz="2200" dirty="0" smtClean="0"/>
              <a:t>.</a:t>
            </a:r>
          </a:p>
          <a:p>
            <a:pPr algn="just">
              <a:lnSpc>
                <a:spcPct val="200000"/>
              </a:lnSpc>
              <a:buClr>
                <a:srgbClr val="FFFF00"/>
              </a:buClr>
              <a:buFont typeface="Wingdings" pitchFamily="2" charset="2"/>
              <a:buChar char="v"/>
            </a:pPr>
            <a:r>
              <a:rPr lang="en-IN" sz="2200" dirty="0" smtClean="0"/>
              <a:t> </a:t>
            </a:r>
            <a:r>
              <a:rPr lang="en-IN" sz="2200" dirty="0"/>
              <a:t>SERB identifies the priority areas and makes a national call for seeking proposals.</a:t>
            </a:r>
          </a:p>
        </p:txBody>
      </p:sp>
    </p:spTree>
    <p:extLst>
      <p:ext uri="{BB962C8B-B14F-4D97-AF65-F5344CB8AC3E}">
        <p14:creationId xmlns:p14="http://schemas.microsoft.com/office/powerpoint/2010/main" val="2757331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0"/>
            <a:ext cx="7315200" cy="1154097"/>
          </a:xfrm>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IN" dirty="0"/>
              <a:t>International Travel Support (ITS) Scheme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31758849"/>
              </p:ext>
            </p:extLst>
          </p:nvPr>
        </p:nvGraphicFramePr>
        <p:xfrm>
          <a:off x="0" y="1196752"/>
          <a:ext cx="8820472"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59184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500608897"/>
              </p:ext>
            </p:extLst>
          </p:nvPr>
        </p:nvGraphicFramePr>
        <p:xfrm>
          <a:off x="179510" y="764703"/>
          <a:ext cx="8784980" cy="5832648"/>
        </p:xfrm>
        <a:graphic>
          <a:graphicData uri="http://schemas.openxmlformats.org/drawingml/2006/table">
            <a:tbl>
              <a:tblPr>
                <a:tableStyleId>{16D9F66E-5EB9-4882-86FB-DCBF35E3C3E4}</a:tableStyleId>
              </a:tblPr>
              <a:tblGrid>
                <a:gridCol w="2196245"/>
                <a:gridCol w="2196245"/>
                <a:gridCol w="2196245"/>
                <a:gridCol w="2196245"/>
              </a:tblGrid>
              <a:tr h="716080">
                <a:tc>
                  <a:txBody>
                    <a:bodyPr/>
                    <a:lstStyle/>
                    <a:p>
                      <a:pPr algn="ctr" rtl="0"/>
                      <a:r>
                        <a:rPr lang="en-IN" sz="1600" b="1" dirty="0">
                          <a:effectLst/>
                        </a:rPr>
                        <a:t>Scheme Name</a:t>
                      </a:r>
                      <a:endParaRPr lang="en-IN" sz="1600" b="1" dirty="0">
                        <a:solidFill>
                          <a:srgbClr val="FFFF00"/>
                        </a:solidFill>
                        <a:effectLst/>
                        <a:latin typeface="Google Sans Text"/>
                      </a:endParaRPr>
                    </a:p>
                  </a:txBody>
                  <a:tcPr marL="74548" marR="74548" marT="49699" marB="49699" anchor="ctr"/>
                </a:tc>
                <a:tc>
                  <a:txBody>
                    <a:bodyPr/>
                    <a:lstStyle/>
                    <a:p>
                      <a:pPr algn="ctr" rtl="0"/>
                      <a:r>
                        <a:rPr lang="en-IN" sz="1600" b="1">
                          <a:effectLst/>
                        </a:rPr>
                        <a:t>Target Audience</a:t>
                      </a:r>
                      <a:endParaRPr lang="en-IN" sz="1600" b="1">
                        <a:solidFill>
                          <a:srgbClr val="FFFF00"/>
                        </a:solidFill>
                        <a:effectLst/>
                        <a:latin typeface="Google Sans Text"/>
                      </a:endParaRPr>
                    </a:p>
                  </a:txBody>
                  <a:tcPr marL="74548" marR="74548" marT="49699" marB="49699" anchor="ctr"/>
                </a:tc>
                <a:tc>
                  <a:txBody>
                    <a:bodyPr/>
                    <a:lstStyle/>
                    <a:p>
                      <a:pPr algn="ctr" rtl="0"/>
                      <a:r>
                        <a:rPr lang="en-IN" sz="1600" b="1">
                          <a:effectLst/>
                        </a:rPr>
                        <a:t>Grant/Fellowship Amount</a:t>
                      </a:r>
                      <a:endParaRPr lang="en-IN" sz="1600" b="1">
                        <a:solidFill>
                          <a:srgbClr val="FFFF00"/>
                        </a:solidFill>
                        <a:effectLst/>
                        <a:latin typeface="Google Sans Text"/>
                      </a:endParaRPr>
                    </a:p>
                  </a:txBody>
                  <a:tcPr marL="74548" marR="74548" marT="49699" marB="49699" anchor="ctr"/>
                </a:tc>
                <a:tc>
                  <a:txBody>
                    <a:bodyPr/>
                    <a:lstStyle/>
                    <a:p>
                      <a:pPr algn="ctr" rtl="0"/>
                      <a:r>
                        <a:rPr lang="en-IN" sz="1600" b="1" dirty="0">
                          <a:effectLst/>
                        </a:rPr>
                        <a:t>Deadline (2026)</a:t>
                      </a:r>
                      <a:endParaRPr lang="en-IN" sz="1600" b="1" dirty="0">
                        <a:solidFill>
                          <a:srgbClr val="FFFF00"/>
                        </a:solidFill>
                        <a:effectLst/>
                        <a:latin typeface="Google Sans Text"/>
                      </a:endParaRPr>
                    </a:p>
                  </a:txBody>
                  <a:tcPr marL="74548" marR="74548" marT="49699" marB="49699" anchor="ctr"/>
                </a:tc>
              </a:tr>
              <a:tr h="1279142">
                <a:tc>
                  <a:txBody>
                    <a:bodyPr/>
                    <a:lstStyle/>
                    <a:p>
                      <a:pPr rtl="0"/>
                      <a:r>
                        <a:rPr lang="en-IN" sz="1600">
                          <a:effectLst/>
                        </a:rPr>
                        <a:t>N-PDF (National Postdoctoral Fellowship)</a:t>
                      </a:r>
                      <a:endParaRPr lang="en-IN" sz="1600" b="1">
                        <a:solidFill>
                          <a:srgbClr val="FFFF00"/>
                        </a:solidFill>
                        <a:effectLst/>
                        <a:latin typeface="Google Sans Text"/>
                      </a:endParaRPr>
                    </a:p>
                  </a:txBody>
                  <a:tcPr marL="74548" marR="74548" marT="49699" marB="49699" anchor="ctr"/>
                </a:tc>
                <a:tc>
                  <a:txBody>
                    <a:bodyPr/>
                    <a:lstStyle/>
                    <a:p>
                      <a:pPr rtl="0"/>
                      <a:r>
                        <a:rPr lang="en-IN" sz="1600">
                          <a:effectLst/>
                        </a:rPr>
                        <a:t>MDS/Ph.D. (Within 2 yrs of degree)</a:t>
                      </a:r>
                      <a:endParaRPr lang="en-IN" sz="1600" b="1">
                        <a:solidFill>
                          <a:srgbClr val="FFFF00"/>
                        </a:solidFill>
                        <a:effectLst/>
                        <a:latin typeface="Google Sans Text"/>
                      </a:endParaRPr>
                    </a:p>
                  </a:txBody>
                  <a:tcPr marL="74548" marR="74548" marT="49699" marB="49699" anchor="ctr"/>
                </a:tc>
                <a:tc>
                  <a:txBody>
                    <a:bodyPr/>
                    <a:lstStyle/>
                    <a:p>
                      <a:pPr rtl="0"/>
                      <a:r>
                        <a:rPr lang="en-IN" sz="1600" dirty="0">
                          <a:effectLst/>
                        </a:rPr>
                        <a:t>₹80,000/month + HRA + ₹2 Lakh/year grant</a:t>
                      </a:r>
                      <a:endParaRPr lang="en-IN" sz="1600" b="1" dirty="0">
                        <a:solidFill>
                          <a:srgbClr val="FFFF00"/>
                        </a:solidFill>
                        <a:effectLst/>
                        <a:latin typeface="Google Sans Text"/>
                      </a:endParaRPr>
                    </a:p>
                  </a:txBody>
                  <a:tcPr marL="74548" marR="74548" marT="49699" marB="49699" anchor="ctr"/>
                </a:tc>
                <a:tc>
                  <a:txBody>
                    <a:bodyPr/>
                    <a:lstStyle/>
                    <a:p>
                      <a:pPr rtl="0"/>
                      <a:r>
                        <a:rPr lang="en-IN" sz="1600">
                          <a:effectLst/>
                        </a:rPr>
                        <a:t>Feb 17, 2026</a:t>
                      </a:r>
                      <a:endParaRPr lang="en-IN" sz="1600" b="1">
                        <a:solidFill>
                          <a:srgbClr val="FFFF00"/>
                        </a:solidFill>
                        <a:effectLst/>
                        <a:latin typeface="Google Sans Text"/>
                      </a:endParaRPr>
                    </a:p>
                  </a:txBody>
                  <a:tcPr marL="74548" marR="74548" marT="49699" marB="49699" anchor="ctr"/>
                </a:tc>
              </a:tr>
              <a:tr h="1279142">
                <a:tc>
                  <a:txBody>
                    <a:bodyPr/>
                    <a:lstStyle/>
                    <a:p>
                      <a:pPr rtl="0"/>
                      <a:r>
                        <a:rPr lang="en-IN" sz="1600" dirty="0" err="1">
                          <a:effectLst/>
                        </a:rPr>
                        <a:t>Ramanujan</a:t>
                      </a:r>
                      <a:r>
                        <a:rPr lang="en-IN" sz="1600" dirty="0">
                          <a:effectLst/>
                        </a:rPr>
                        <a:t> Fellowship</a:t>
                      </a:r>
                      <a:endParaRPr lang="en-IN" sz="1600" b="1" dirty="0">
                        <a:solidFill>
                          <a:srgbClr val="FFFF00"/>
                        </a:solidFill>
                        <a:effectLst/>
                        <a:latin typeface="Google Sans Text"/>
                      </a:endParaRPr>
                    </a:p>
                  </a:txBody>
                  <a:tcPr marL="74548" marR="74548" marT="49699" marB="49699" anchor="ctr"/>
                </a:tc>
                <a:tc>
                  <a:txBody>
                    <a:bodyPr/>
                    <a:lstStyle/>
                    <a:p>
                      <a:pPr rtl="0"/>
                      <a:r>
                        <a:rPr lang="en-IN" sz="1600" dirty="0">
                          <a:effectLst/>
                        </a:rPr>
                        <a:t>MDS/Ph.D. working abroad</a:t>
                      </a:r>
                      <a:endParaRPr lang="en-IN" sz="1600" b="1" dirty="0">
                        <a:solidFill>
                          <a:srgbClr val="FFFF00"/>
                        </a:solidFill>
                        <a:effectLst/>
                        <a:latin typeface="Google Sans Text"/>
                      </a:endParaRPr>
                    </a:p>
                  </a:txBody>
                  <a:tcPr marL="74548" marR="74548" marT="49699" marB="49699" anchor="ctr"/>
                </a:tc>
                <a:tc>
                  <a:txBody>
                    <a:bodyPr/>
                    <a:lstStyle/>
                    <a:p>
                      <a:pPr rtl="0"/>
                      <a:r>
                        <a:rPr lang="en-IN" sz="1600" dirty="0">
                          <a:effectLst/>
                        </a:rPr>
                        <a:t>₹1.35 Lakh/month + ₹7 Lakh/year grant</a:t>
                      </a:r>
                      <a:endParaRPr lang="en-IN" sz="1600" b="1" dirty="0">
                        <a:solidFill>
                          <a:srgbClr val="FFFF00"/>
                        </a:solidFill>
                        <a:effectLst/>
                        <a:latin typeface="Google Sans Text"/>
                      </a:endParaRPr>
                    </a:p>
                  </a:txBody>
                  <a:tcPr marL="74548" marR="74548" marT="49699" marB="49699" anchor="ctr"/>
                </a:tc>
                <a:tc>
                  <a:txBody>
                    <a:bodyPr/>
                    <a:lstStyle/>
                    <a:p>
                      <a:pPr rtl="0"/>
                      <a:r>
                        <a:rPr lang="en-IN" sz="1600">
                          <a:effectLst/>
                        </a:rPr>
                        <a:t>Rolling (Apply anytime)</a:t>
                      </a:r>
                      <a:endParaRPr lang="en-IN" sz="1600" b="1">
                        <a:solidFill>
                          <a:srgbClr val="FFFF00"/>
                        </a:solidFill>
                        <a:effectLst/>
                        <a:latin typeface="Google Sans Text"/>
                      </a:endParaRPr>
                    </a:p>
                  </a:txBody>
                  <a:tcPr marL="74548" marR="74548" marT="49699" marB="49699" anchor="ctr"/>
                </a:tc>
              </a:tr>
              <a:tr h="1279142">
                <a:tc>
                  <a:txBody>
                    <a:bodyPr/>
                    <a:lstStyle/>
                    <a:p>
                      <a:pPr rtl="0"/>
                      <a:r>
                        <a:rPr lang="en-IN" sz="1600">
                          <a:effectLst/>
                        </a:rPr>
                        <a:t>SIRE (International Research Experience)</a:t>
                      </a:r>
                      <a:endParaRPr lang="en-IN" sz="1600" b="1">
                        <a:solidFill>
                          <a:srgbClr val="FFFF00"/>
                        </a:solidFill>
                        <a:effectLst/>
                        <a:latin typeface="Google Sans Text"/>
                      </a:endParaRPr>
                    </a:p>
                  </a:txBody>
                  <a:tcPr marL="74548" marR="74548" marT="49699" marB="49699" anchor="ctr"/>
                </a:tc>
                <a:tc>
                  <a:txBody>
                    <a:bodyPr/>
                    <a:lstStyle/>
                    <a:p>
                      <a:pPr rtl="0"/>
                      <a:r>
                        <a:rPr lang="en-IN" sz="1600">
                          <a:effectLst/>
                        </a:rPr>
                        <a:t>MDS/Ph.D. in permanent/temp posts</a:t>
                      </a:r>
                      <a:endParaRPr lang="en-IN" sz="1600" b="1">
                        <a:solidFill>
                          <a:srgbClr val="FFFF00"/>
                        </a:solidFill>
                        <a:effectLst/>
                        <a:latin typeface="Google Sans Text"/>
                      </a:endParaRPr>
                    </a:p>
                  </a:txBody>
                  <a:tcPr marL="74548" marR="74548" marT="49699" marB="49699" anchor="ctr"/>
                </a:tc>
                <a:tc>
                  <a:txBody>
                    <a:bodyPr/>
                    <a:lstStyle/>
                    <a:p>
                      <a:pPr rtl="0"/>
                      <a:r>
                        <a:rPr lang="en-IN" sz="1600">
                          <a:effectLst/>
                        </a:rPr>
                        <a:t>US $3000/month for 2–6 months abroad</a:t>
                      </a:r>
                      <a:endParaRPr lang="en-IN" sz="1600" b="1">
                        <a:solidFill>
                          <a:srgbClr val="FFFF00"/>
                        </a:solidFill>
                        <a:effectLst/>
                        <a:latin typeface="Google Sans Text"/>
                      </a:endParaRPr>
                    </a:p>
                  </a:txBody>
                  <a:tcPr marL="74548" marR="74548" marT="49699" marB="49699" anchor="ctr"/>
                </a:tc>
                <a:tc>
                  <a:txBody>
                    <a:bodyPr/>
                    <a:lstStyle/>
                    <a:p>
                      <a:pPr rtl="0"/>
                      <a:r>
                        <a:rPr lang="en-IN" sz="1600" dirty="0">
                          <a:effectLst/>
                        </a:rPr>
                        <a:t>Check Portal</a:t>
                      </a:r>
                      <a:endParaRPr lang="en-IN" sz="1600" b="1" dirty="0">
                        <a:solidFill>
                          <a:srgbClr val="FFFF00"/>
                        </a:solidFill>
                        <a:effectLst/>
                        <a:latin typeface="Google Sans Text"/>
                      </a:endParaRPr>
                    </a:p>
                  </a:txBody>
                  <a:tcPr marL="74548" marR="74548" marT="49699" marB="49699" anchor="ctr"/>
                </a:tc>
              </a:tr>
              <a:tr h="1279142">
                <a:tc>
                  <a:txBody>
                    <a:bodyPr/>
                    <a:lstStyle/>
                    <a:p>
                      <a:pPr rtl="0"/>
                      <a:r>
                        <a:rPr lang="en-IN" sz="1600">
                          <a:effectLst/>
                        </a:rPr>
                        <a:t>WISE-PDF (Women Scientists)</a:t>
                      </a:r>
                      <a:endParaRPr lang="en-IN" sz="1600" b="1">
                        <a:solidFill>
                          <a:srgbClr val="FFFF00"/>
                        </a:solidFill>
                        <a:effectLst/>
                        <a:latin typeface="Google Sans Text"/>
                      </a:endParaRPr>
                    </a:p>
                  </a:txBody>
                  <a:tcPr marL="74548" marR="74548" marT="49699" marB="49699" anchor="ctr"/>
                </a:tc>
                <a:tc>
                  <a:txBody>
                    <a:bodyPr/>
                    <a:lstStyle/>
                    <a:p>
                      <a:pPr rtl="0"/>
                      <a:r>
                        <a:rPr lang="en-IN" sz="1600">
                          <a:effectLst/>
                        </a:rPr>
                        <a:t>Women with MDS/Ph.D.</a:t>
                      </a:r>
                      <a:endParaRPr lang="en-IN" sz="1600" b="1">
                        <a:solidFill>
                          <a:srgbClr val="FFFF00"/>
                        </a:solidFill>
                        <a:effectLst/>
                        <a:latin typeface="Google Sans Text"/>
                      </a:endParaRPr>
                    </a:p>
                  </a:txBody>
                  <a:tcPr marL="74548" marR="74548" marT="49699" marB="49699" anchor="ctr"/>
                </a:tc>
                <a:tc>
                  <a:txBody>
                    <a:bodyPr/>
                    <a:lstStyle/>
                    <a:p>
                      <a:pPr rtl="0"/>
                      <a:r>
                        <a:rPr lang="en-IN" sz="1600" dirty="0">
                          <a:effectLst/>
                        </a:rPr>
                        <a:t>₹67,000/month + ₹2 Lakh/year grant</a:t>
                      </a:r>
                      <a:endParaRPr lang="en-IN" sz="1600" b="1" dirty="0">
                        <a:solidFill>
                          <a:srgbClr val="FFFF00"/>
                        </a:solidFill>
                        <a:effectLst/>
                        <a:latin typeface="Google Sans Text"/>
                      </a:endParaRPr>
                    </a:p>
                  </a:txBody>
                  <a:tcPr marL="74548" marR="74548" marT="49699" marB="49699" anchor="ctr"/>
                </a:tc>
                <a:tc>
                  <a:txBody>
                    <a:bodyPr/>
                    <a:lstStyle/>
                    <a:p>
                      <a:pPr rtl="0"/>
                      <a:r>
                        <a:rPr lang="en-IN" sz="1600" dirty="0">
                          <a:effectLst/>
                        </a:rPr>
                        <a:t>Rolling</a:t>
                      </a:r>
                      <a:endParaRPr lang="en-IN" sz="1600" b="1" dirty="0">
                        <a:solidFill>
                          <a:srgbClr val="FFFF00"/>
                        </a:solidFill>
                        <a:effectLst/>
                        <a:latin typeface="Google Sans Text"/>
                      </a:endParaRPr>
                    </a:p>
                  </a:txBody>
                  <a:tcPr marL="74548" marR="74548" marT="49699" marB="49699" anchor="ctr"/>
                </a:tc>
              </a:tr>
            </a:tbl>
          </a:graphicData>
        </a:graphic>
      </p:graphicFrame>
      <p:sp>
        <p:nvSpPr>
          <p:cNvPr id="6" name="Rectangle 5"/>
          <p:cNvSpPr/>
          <p:nvPr/>
        </p:nvSpPr>
        <p:spPr>
          <a:xfrm>
            <a:off x="323528" y="116632"/>
            <a:ext cx="7776864" cy="369332"/>
          </a:xfrm>
          <a:prstGeom prst="rect">
            <a:avLst/>
          </a:prstGeom>
        </p:spPr>
        <p:txBody>
          <a:bodyPr wrap="square">
            <a:spAutoFit/>
          </a:bodyPr>
          <a:lstStyle/>
          <a:p>
            <a:r>
              <a:rPr lang="en-IN" dirty="0"/>
              <a:t>For Postdoctoral Research (MDS/Ph.D. Holders)</a:t>
            </a:r>
          </a:p>
        </p:txBody>
      </p:sp>
    </p:spTree>
    <p:extLst>
      <p:ext uri="{BB962C8B-B14F-4D97-AF65-F5344CB8AC3E}">
        <p14:creationId xmlns:p14="http://schemas.microsoft.com/office/powerpoint/2010/main" val="41971081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784976" cy="1154097"/>
          </a:xfrm>
        </p:spPr>
        <p:txBody>
          <a:bodyPr>
            <a:normAutofit fontScale="90000"/>
          </a:bodyPr>
          <a:lstStyle/>
          <a:p>
            <a:r>
              <a:rPr lang="en-IN" dirty="0"/>
              <a:t>For BDS Graduates (Early Career &amp; Training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7744099"/>
              </p:ext>
            </p:extLst>
          </p:nvPr>
        </p:nvGraphicFramePr>
        <p:xfrm>
          <a:off x="395536" y="1340767"/>
          <a:ext cx="8352928" cy="5400600"/>
        </p:xfrm>
        <a:graphic>
          <a:graphicData uri="http://schemas.openxmlformats.org/drawingml/2006/table">
            <a:tbl>
              <a:tblPr>
                <a:tableStyleId>{16D9F66E-5EB9-4882-86FB-DCBF35E3C3E4}</a:tableStyleId>
              </a:tblPr>
              <a:tblGrid>
                <a:gridCol w="2088232"/>
                <a:gridCol w="2088232"/>
                <a:gridCol w="2088232"/>
                <a:gridCol w="2088232"/>
              </a:tblGrid>
              <a:tr h="801379">
                <a:tc>
                  <a:txBody>
                    <a:bodyPr/>
                    <a:lstStyle/>
                    <a:p>
                      <a:pPr algn="ctr" rtl="0"/>
                      <a:r>
                        <a:rPr lang="en-IN" sz="1600" b="1" dirty="0">
                          <a:effectLst/>
                        </a:rPr>
                        <a:t>Scheme Name</a:t>
                      </a:r>
                      <a:endParaRPr lang="en-IN" sz="1600" b="1" dirty="0">
                        <a:solidFill>
                          <a:srgbClr val="1F1F1F"/>
                        </a:solidFill>
                        <a:effectLst/>
                        <a:latin typeface="Google Sans Text"/>
                      </a:endParaRPr>
                    </a:p>
                  </a:txBody>
                  <a:tcPr marL="85610" marR="85610" marT="57073" marB="57073" anchor="ctr"/>
                </a:tc>
                <a:tc>
                  <a:txBody>
                    <a:bodyPr/>
                    <a:lstStyle/>
                    <a:p>
                      <a:pPr algn="ctr" rtl="0"/>
                      <a:r>
                        <a:rPr lang="en-IN" sz="1600" b="1">
                          <a:effectLst/>
                        </a:rPr>
                        <a:t>Target Audience</a:t>
                      </a:r>
                      <a:endParaRPr lang="en-IN" sz="1600" b="1">
                        <a:solidFill>
                          <a:srgbClr val="1F1F1F"/>
                        </a:solidFill>
                        <a:effectLst/>
                        <a:latin typeface="Google Sans Text"/>
                      </a:endParaRPr>
                    </a:p>
                  </a:txBody>
                  <a:tcPr marL="85610" marR="85610" marT="57073" marB="57073" anchor="ctr"/>
                </a:tc>
                <a:tc>
                  <a:txBody>
                    <a:bodyPr/>
                    <a:lstStyle/>
                    <a:p>
                      <a:pPr algn="ctr" rtl="0"/>
                      <a:r>
                        <a:rPr lang="en-IN" sz="1600" b="1">
                          <a:effectLst/>
                        </a:rPr>
                        <a:t>Primary Focus</a:t>
                      </a:r>
                      <a:endParaRPr lang="en-IN" sz="1600" b="1">
                        <a:solidFill>
                          <a:srgbClr val="1F1F1F"/>
                        </a:solidFill>
                        <a:effectLst/>
                        <a:latin typeface="Google Sans Text"/>
                      </a:endParaRPr>
                    </a:p>
                  </a:txBody>
                  <a:tcPr marL="85610" marR="85610" marT="57073" marB="57073" anchor="ctr"/>
                </a:tc>
                <a:tc>
                  <a:txBody>
                    <a:bodyPr/>
                    <a:lstStyle/>
                    <a:p>
                      <a:pPr algn="ctr" rtl="0"/>
                      <a:r>
                        <a:rPr lang="en-IN" sz="1600" b="1" dirty="0">
                          <a:effectLst/>
                        </a:rPr>
                        <a:t>Deadline (2026)</a:t>
                      </a:r>
                      <a:endParaRPr lang="en-IN" sz="1600" b="1" dirty="0">
                        <a:solidFill>
                          <a:srgbClr val="1F1F1F"/>
                        </a:solidFill>
                        <a:effectLst/>
                        <a:latin typeface="Google Sans Text"/>
                      </a:endParaRPr>
                    </a:p>
                  </a:txBody>
                  <a:tcPr marL="85610" marR="85610" marT="57073" marB="57073" anchor="ctr"/>
                </a:tc>
              </a:tr>
              <a:tr h="1428546">
                <a:tc>
                  <a:txBody>
                    <a:bodyPr/>
                    <a:lstStyle/>
                    <a:p>
                      <a:pPr rtl="0"/>
                      <a:r>
                        <a:rPr lang="en-IN" sz="1600" b="0">
                          <a:effectLst/>
                        </a:rPr>
                        <a:t>ITS (International Travel Support)</a:t>
                      </a:r>
                      <a:endParaRPr lang="en-IN" sz="1600" b="0">
                        <a:solidFill>
                          <a:srgbClr val="1F1F1F"/>
                        </a:solidFill>
                        <a:effectLst/>
                        <a:latin typeface="Google Sans Text"/>
                      </a:endParaRPr>
                    </a:p>
                  </a:txBody>
                  <a:tcPr marL="85610" marR="85610" marT="57073" marB="57073" anchor="ctr"/>
                </a:tc>
                <a:tc>
                  <a:txBody>
                    <a:bodyPr/>
                    <a:lstStyle/>
                    <a:p>
                      <a:pPr rtl="0"/>
                      <a:r>
                        <a:rPr lang="en-IN" sz="1600" b="0" dirty="0">
                          <a:effectLst/>
                        </a:rPr>
                        <a:t>BDS Students/Graduates</a:t>
                      </a:r>
                      <a:endParaRPr lang="en-IN" sz="1600" b="0" dirty="0">
                        <a:solidFill>
                          <a:srgbClr val="1F1F1F"/>
                        </a:solidFill>
                        <a:effectLst/>
                        <a:latin typeface="Google Sans Text"/>
                      </a:endParaRPr>
                    </a:p>
                  </a:txBody>
                  <a:tcPr marL="85610" marR="85610" marT="57073" marB="57073" anchor="ctr"/>
                </a:tc>
                <a:tc>
                  <a:txBody>
                    <a:bodyPr/>
                    <a:lstStyle/>
                    <a:p>
                      <a:pPr rtl="0"/>
                      <a:r>
                        <a:rPr lang="en-IN" sz="1600" b="0">
                          <a:effectLst/>
                        </a:rPr>
                        <a:t>Airfare + Visa + ₹50,000 Registration for abroad events</a:t>
                      </a:r>
                      <a:endParaRPr lang="en-IN" sz="1600" b="0">
                        <a:solidFill>
                          <a:srgbClr val="1F1F1F"/>
                        </a:solidFill>
                        <a:effectLst/>
                        <a:latin typeface="Google Sans Text"/>
                      </a:endParaRPr>
                    </a:p>
                  </a:txBody>
                  <a:tcPr marL="85610" marR="85610" marT="57073" marB="57073" anchor="ctr"/>
                </a:tc>
                <a:tc>
                  <a:txBody>
                    <a:bodyPr/>
                    <a:lstStyle/>
                    <a:p>
                      <a:pPr rtl="0"/>
                      <a:r>
                        <a:rPr lang="en-IN" sz="1600" b="0">
                          <a:effectLst/>
                        </a:rPr>
                        <a:t>60-90 Days before event</a:t>
                      </a:r>
                      <a:endParaRPr lang="en-IN" sz="1600" b="0">
                        <a:solidFill>
                          <a:srgbClr val="1F1F1F"/>
                        </a:solidFill>
                        <a:effectLst/>
                        <a:latin typeface="Google Sans Text"/>
                      </a:endParaRPr>
                    </a:p>
                  </a:txBody>
                  <a:tcPr marL="85610" marR="85610" marT="57073" marB="57073" anchor="ctr"/>
                </a:tc>
              </a:tr>
              <a:tr h="1428546">
                <a:tc>
                  <a:txBody>
                    <a:bodyPr/>
                    <a:lstStyle/>
                    <a:p>
                      <a:pPr rtl="0"/>
                      <a:r>
                        <a:rPr lang="en-IN" sz="1600" b="0" dirty="0">
                          <a:effectLst/>
                        </a:rPr>
                        <a:t>PM Fellowship for Doctoral Research</a:t>
                      </a:r>
                      <a:endParaRPr lang="en-IN" sz="1600" b="0" dirty="0">
                        <a:solidFill>
                          <a:srgbClr val="1F1F1F"/>
                        </a:solidFill>
                        <a:effectLst/>
                        <a:latin typeface="Google Sans Text"/>
                      </a:endParaRPr>
                    </a:p>
                  </a:txBody>
                  <a:tcPr marL="85610" marR="85610" marT="57073" marB="57073" anchor="ctr"/>
                </a:tc>
                <a:tc>
                  <a:txBody>
                    <a:bodyPr/>
                    <a:lstStyle/>
                    <a:p>
                      <a:pPr rtl="0"/>
                      <a:r>
                        <a:rPr lang="en-IN" sz="1600" b="0" dirty="0">
                          <a:effectLst/>
                        </a:rPr>
                        <a:t>BDS Grad (enrolled in Ph.D.)</a:t>
                      </a:r>
                      <a:endParaRPr lang="en-IN" sz="1600" b="0" dirty="0">
                        <a:solidFill>
                          <a:srgbClr val="1F1F1F"/>
                        </a:solidFill>
                        <a:effectLst/>
                        <a:latin typeface="Google Sans Text"/>
                      </a:endParaRPr>
                    </a:p>
                  </a:txBody>
                  <a:tcPr marL="85610" marR="85610" marT="57073" marB="57073" anchor="ctr"/>
                </a:tc>
                <a:tc>
                  <a:txBody>
                    <a:bodyPr/>
                    <a:lstStyle/>
                    <a:p>
                      <a:pPr rtl="0"/>
                      <a:r>
                        <a:rPr lang="en-IN" sz="1600" b="0" dirty="0">
                          <a:effectLst/>
                        </a:rPr>
                        <a:t>Industry-sponsored Ph.D. with high monthly stipend</a:t>
                      </a:r>
                      <a:endParaRPr lang="en-IN" sz="1600" b="0" dirty="0">
                        <a:solidFill>
                          <a:srgbClr val="1F1F1F"/>
                        </a:solidFill>
                        <a:effectLst/>
                        <a:latin typeface="Google Sans Text"/>
                      </a:endParaRPr>
                    </a:p>
                  </a:txBody>
                  <a:tcPr marL="85610" marR="85610" marT="57073" marB="57073" anchor="ctr"/>
                </a:tc>
                <a:tc>
                  <a:txBody>
                    <a:bodyPr/>
                    <a:lstStyle/>
                    <a:p>
                      <a:pPr rtl="0"/>
                      <a:r>
                        <a:rPr lang="en-IN" sz="1600" b="0">
                          <a:effectLst/>
                        </a:rPr>
                        <a:t>Rolling</a:t>
                      </a:r>
                      <a:endParaRPr lang="en-IN" sz="1600" b="0">
                        <a:solidFill>
                          <a:srgbClr val="1F1F1F"/>
                        </a:solidFill>
                        <a:effectLst/>
                        <a:latin typeface="Google Sans Text"/>
                      </a:endParaRPr>
                    </a:p>
                  </a:txBody>
                  <a:tcPr marL="85610" marR="85610" marT="57073" marB="57073" anchor="ctr"/>
                </a:tc>
              </a:tr>
              <a:tr h="1742129">
                <a:tc>
                  <a:txBody>
                    <a:bodyPr/>
                    <a:lstStyle/>
                    <a:p>
                      <a:pPr rtl="0"/>
                      <a:r>
                        <a:rPr lang="en-IN" sz="1600" b="0">
                          <a:effectLst/>
                        </a:rPr>
                        <a:t>Skill Vigyan</a:t>
                      </a:r>
                      <a:endParaRPr lang="en-IN" sz="1600" b="0">
                        <a:solidFill>
                          <a:srgbClr val="1F1F1F"/>
                        </a:solidFill>
                        <a:effectLst/>
                        <a:latin typeface="Google Sans Text"/>
                      </a:endParaRPr>
                    </a:p>
                  </a:txBody>
                  <a:tcPr marL="85610" marR="85610" marT="57073" marB="57073" anchor="ctr"/>
                </a:tc>
                <a:tc>
                  <a:txBody>
                    <a:bodyPr/>
                    <a:lstStyle/>
                    <a:p>
                      <a:pPr rtl="0"/>
                      <a:r>
                        <a:rPr lang="en-IN" sz="1600" b="0" dirty="0">
                          <a:effectLst/>
                        </a:rPr>
                        <a:t>BDS Graduates</a:t>
                      </a:r>
                      <a:endParaRPr lang="en-IN" sz="1600" b="0" dirty="0">
                        <a:solidFill>
                          <a:srgbClr val="1F1F1F"/>
                        </a:solidFill>
                        <a:effectLst/>
                        <a:latin typeface="Google Sans Text"/>
                      </a:endParaRPr>
                    </a:p>
                  </a:txBody>
                  <a:tcPr marL="85610" marR="85610" marT="57073" marB="57073" anchor="ctr"/>
                </a:tc>
                <a:tc>
                  <a:txBody>
                    <a:bodyPr/>
                    <a:lstStyle/>
                    <a:p>
                      <a:pPr rtl="0"/>
                      <a:r>
                        <a:rPr lang="en-IN" sz="1600" b="0">
                          <a:effectLst/>
                        </a:rPr>
                        <a:t>Quality training in Biotechnology/Life Science tools</a:t>
                      </a:r>
                      <a:endParaRPr lang="en-IN" sz="1600" b="0">
                        <a:solidFill>
                          <a:srgbClr val="1F1F1F"/>
                        </a:solidFill>
                        <a:effectLst/>
                        <a:latin typeface="Google Sans Text"/>
                      </a:endParaRPr>
                    </a:p>
                  </a:txBody>
                  <a:tcPr marL="85610" marR="85610" marT="57073" marB="57073" anchor="ctr"/>
                </a:tc>
                <a:tc>
                  <a:txBody>
                    <a:bodyPr/>
                    <a:lstStyle/>
                    <a:p>
                      <a:pPr rtl="0"/>
                      <a:r>
                        <a:rPr lang="en-IN" sz="1600" b="0" dirty="0">
                          <a:effectLst/>
                        </a:rPr>
                        <a:t>Check State S&amp;T Councils</a:t>
                      </a:r>
                      <a:endParaRPr lang="en-IN" sz="1600" b="0" dirty="0">
                        <a:solidFill>
                          <a:srgbClr val="1F1F1F"/>
                        </a:solidFill>
                        <a:effectLst/>
                        <a:latin typeface="Google Sans Text"/>
                      </a:endParaRPr>
                    </a:p>
                  </a:txBody>
                  <a:tcPr marL="85610" marR="85610" marT="57073" marB="57073" anchor="ctr"/>
                </a:tc>
              </a:tr>
            </a:tbl>
          </a:graphicData>
        </a:graphic>
      </p:graphicFrame>
    </p:spTree>
    <p:extLst>
      <p:ext uri="{BB962C8B-B14F-4D97-AF65-F5344CB8AC3E}">
        <p14:creationId xmlns:p14="http://schemas.microsoft.com/office/powerpoint/2010/main" val="32523478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964488" cy="1154097"/>
          </a:xfrm>
        </p:spPr>
        <p:txBody>
          <a:bodyPr>
            <a:normAutofit fontScale="90000"/>
          </a:bodyPr>
          <a:lstStyle/>
          <a:p>
            <a:r>
              <a:rPr lang="en-IN" dirty="0"/>
              <a:t>For Dental Faculty (</a:t>
            </a:r>
            <a:r>
              <a:rPr lang="en-IN" dirty="0" smtClean="0"/>
              <a:t>MDS)</a:t>
            </a:r>
            <a:br>
              <a:rPr lang="en-IN" dirty="0" smtClean="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1524289"/>
              </p:ext>
            </p:extLst>
          </p:nvPr>
        </p:nvGraphicFramePr>
        <p:xfrm>
          <a:off x="323526" y="1124744"/>
          <a:ext cx="8712972" cy="5544617"/>
        </p:xfrm>
        <a:graphic>
          <a:graphicData uri="http://schemas.openxmlformats.org/drawingml/2006/table">
            <a:tbl>
              <a:tblPr>
                <a:tableStyleId>{16D9F66E-5EB9-4882-86FB-DCBF35E3C3E4}</a:tableStyleId>
              </a:tblPr>
              <a:tblGrid>
                <a:gridCol w="2178243"/>
                <a:gridCol w="2178243"/>
                <a:gridCol w="2178243"/>
                <a:gridCol w="2178243"/>
              </a:tblGrid>
              <a:tr h="664199">
                <a:tc>
                  <a:txBody>
                    <a:bodyPr/>
                    <a:lstStyle/>
                    <a:p>
                      <a:pPr algn="ctr" rtl="0"/>
                      <a:r>
                        <a:rPr lang="en-IN" sz="1600" b="1" dirty="0">
                          <a:effectLst/>
                        </a:rPr>
                        <a:t>Scheme Name</a:t>
                      </a:r>
                      <a:endParaRPr lang="en-IN" sz="1600" b="1" dirty="0">
                        <a:solidFill>
                          <a:srgbClr val="1F1F1F"/>
                        </a:solidFill>
                        <a:effectLst/>
                        <a:latin typeface="Google Sans Text"/>
                      </a:endParaRPr>
                    </a:p>
                  </a:txBody>
                  <a:tcPr marL="69112" marR="69112" marT="46075" marB="46075" anchor="ctr"/>
                </a:tc>
                <a:tc>
                  <a:txBody>
                    <a:bodyPr/>
                    <a:lstStyle/>
                    <a:p>
                      <a:pPr algn="ctr" rtl="0"/>
                      <a:r>
                        <a:rPr lang="en-IN" sz="1600" b="1">
                          <a:effectLst/>
                        </a:rPr>
                        <a:t>Target Audience</a:t>
                      </a:r>
                      <a:endParaRPr lang="en-IN" sz="1600" b="1">
                        <a:solidFill>
                          <a:srgbClr val="1F1F1F"/>
                        </a:solidFill>
                        <a:effectLst/>
                        <a:latin typeface="Google Sans Text"/>
                      </a:endParaRPr>
                    </a:p>
                  </a:txBody>
                  <a:tcPr marL="69112" marR="69112" marT="46075" marB="46075" anchor="ctr"/>
                </a:tc>
                <a:tc>
                  <a:txBody>
                    <a:bodyPr/>
                    <a:lstStyle/>
                    <a:p>
                      <a:pPr algn="ctr" rtl="0"/>
                      <a:r>
                        <a:rPr lang="en-IN" sz="1600" b="1">
                          <a:effectLst/>
                        </a:rPr>
                        <a:t>Funding Amount</a:t>
                      </a:r>
                      <a:endParaRPr lang="en-IN" sz="1600" b="1">
                        <a:solidFill>
                          <a:srgbClr val="1F1F1F"/>
                        </a:solidFill>
                        <a:effectLst/>
                        <a:latin typeface="Google Sans Text"/>
                      </a:endParaRPr>
                    </a:p>
                  </a:txBody>
                  <a:tcPr marL="69112" marR="69112" marT="46075" marB="46075" anchor="ctr"/>
                </a:tc>
                <a:tc>
                  <a:txBody>
                    <a:bodyPr/>
                    <a:lstStyle/>
                    <a:p>
                      <a:pPr algn="ctr" rtl="0"/>
                      <a:r>
                        <a:rPr lang="en-IN" sz="1600" b="1" dirty="0">
                          <a:effectLst/>
                        </a:rPr>
                        <a:t>Deadline (2026)</a:t>
                      </a:r>
                      <a:endParaRPr lang="en-IN" sz="1600" b="1" dirty="0">
                        <a:solidFill>
                          <a:srgbClr val="1F1F1F"/>
                        </a:solidFill>
                        <a:effectLst/>
                        <a:latin typeface="Google Sans Text"/>
                      </a:endParaRPr>
                    </a:p>
                  </a:txBody>
                  <a:tcPr marL="69112" marR="69112" marT="46075" marB="46075" anchor="ctr"/>
                </a:tc>
              </a:tr>
              <a:tr h="924103">
                <a:tc>
                  <a:txBody>
                    <a:bodyPr/>
                    <a:lstStyle/>
                    <a:p>
                      <a:pPr rtl="0"/>
                      <a:r>
                        <a:rPr lang="en-IN" sz="1600" b="0">
                          <a:effectLst/>
                        </a:rPr>
                        <a:t>SRG (Start-up Research Grant)</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MDS/Ph.D. (Joined within 2 years)</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Up to ₹30 Lakh for 2 years</a:t>
                      </a:r>
                      <a:endParaRPr lang="en-IN" sz="1600" b="0">
                        <a:solidFill>
                          <a:srgbClr val="1F1F1F"/>
                        </a:solidFill>
                        <a:effectLst/>
                        <a:latin typeface="Google Sans Text"/>
                      </a:endParaRPr>
                    </a:p>
                  </a:txBody>
                  <a:tcPr marL="69112" marR="69112" marT="46075" marB="46075" anchor="ctr"/>
                </a:tc>
                <a:tc>
                  <a:txBody>
                    <a:bodyPr/>
                    <a:lstStyle/>
                    <a:p>
                      <a:pPr rtl="0"/>
                      <a:r>
                        <a:rPr lang="en-IN" sz="1600" b="0" dirty="0">
                          <a:effectLst/>
                        </a:rPr>
                        <a:t>Nov - Dec 2026 (Expected)</a:t>
                      </a:r>
                      <a:endParaRPr lang="en-IN" sz="1600" b="0" dirty="0">
                        <a:solidFill>
                          <a:srgbClr val="1F1F1F"/>
                        </a:solidFill>
                        <a:effectLst/>
                        <a:latin typeface="Google Sans Text"/>
                      </a:endParaRPr>
                    </a:p>
                  </a:txBody>
                  <a:tcPr marL="69112" marR="69112" marT="46075" marB="46075" anchor="ctr"/>
                </a:tc>
              </a:tr>
              <a:tr h="924103">
                <a:tc>
                  <a:txBody>
                    <a:bodyPr/>
                    <a:lstStyle/>
                    <a:p>
                      <a:pPr rtl="0"/>
                      <a:r>
                        <a:rPr lang="en-IN" sz="1600" b="0">
                          <a:effectLst/>
                        </a:rPr>
                        <a:t>CRG (Core Research Grant)</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MDS/Ph.D. (Established faculty)</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Average ₹35 Lakh for 3 years</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Check Portal</a:t>
                      </a:r>
                      <a:endParaRPr lang="en-IN" sz="1600" b="0">
                        <a:solidFill>
                          <a:srgbClr val="1F1F1F"/>
                        </a:solidFill>
                        <a:effectLst/>
                        <a:latin typeface="Google Sans Text"/>
                      </a:endParaRPr>
                    </a:p>
                  </a:txBody>
                  <a:tcPr marL="69112" marR="69112" marT="46075" marB="46075" anchor="ctr"/>
                </a:tc>
              </a:tr>
              <a:tr h="924103">
                <a:tc>
                  <a:txBody>
                    <a:bodyPr/>
                    <a:lstStyle/>
                    <a:p>
                      <a:pPr rtl="0"/>
                      <a:r>
                        <a:rPr lang="en-IN" sz="1600" b="0">
                          <a:effectLst/>
                        </a:rPr>
                        <a:t>MATRICS (ARG - MATRICS)</a:t>
                      </a:r>
                      <a:endParaRPr lang="en-IN" sz="1600" b="0">
                        <a:solidFill>
                          <a:srgbClr val="1F1F1F"/>
                        </a:solidFill>
                        <a:effectLst/>
                        <a:latin typeface="Google Sans Text"/>
                      </a:endParaRPr>
                    </a:p>
                  </a:txBody>
                  <a:tcPr marL="69112" marR="69112" marT="46075" marB="46075" anchor="ctr"/>
                </a:tc>
                <a:tc>
                  <a:txBody>
                    <a:bodyPr/>
                    <a:lstStyle/>
                    <a:p>
                      <a:pPr rtl="0"/>
                      <a:r>
                        <a:rPr lang="en-IN" sz="1600" b="0" dirty="0">
                          <a:effectLst/>
                        </a:rPr>
                        <a:t>Faculty (Theoretical/Computational)</a:t>
                      </a:r>
                      <a:endParaRPr lang="en-IN" sz="1600" b="0" dirty="0">
                        <a:solidFill>
                          <a:srgbClr val="1F1F1F"/>
                        </a:solidFill>
                        <a:effectLst/>
                        <a:latin typeface="Google Sans Text"/>
                      </a:endParaRPr>
                    </a:p>
                  </a:txBody>
                  <a:tcPr marL="69112" marR="69112" marT="46075" marB="46075" anchor="ctr"/>
                </a:tc>
                <a:tc>
                  <a:txBody>
                    <a:bodyPr/>
                    <a:lstStyle/>
                    <a:p>
                      <a:pPr rtl="0"/>
                      <a:r>
                        <a:rPr lang="en-IN" sz="1600" b="0" dirty="0">
                          <a:effectLst/>
                        </a:rPr>
                        <a:t>₹2 Lakh/year for 3 years</a:t>
                      </a:r>
                      <a:endParaRPr lang="en-IN" sz="1600" b="0" dirty="0">
                        <a:solidFill>
                          <a:srgbClr val="1F1F1F"/>
                        </a:solidFill>
                        <a:effectLst/>
                        <a:latin typeface="Google Sans Text"/>
                      </a:endParaRPr>
                    </a:p>
                  </a:txBody>
                  <a:tcPr marL="69112" marR="69112" marT="46075" marB="46075" anchor="ctr"/>
                </a:tc>
                <a:tc>
                  <a:txBody>
                    <a:bodyPr/>
                    <a:lstStyle/>
                    <a:p>
                      <a:pPr rtl="0"/>
                      <a:r>
                        <a:rPr lang="en-IN" sz="1600" b="0">
                          <a:effectLst/>
                        </a:rPr>
                        <a:t>May 8, 2026</a:t>
                      </a:r>
                      <a:endParaRPr lang="en-IN" sz="1600" b="0">
                        <a:solidFill>
                          <a:srgbClr val="1F1F1F"/>
                        </a:solidFill>
                        <a:effectLst/>
                        <a:latin typeface="Google Sans Text"/>
                      </a:endParaRPr>
                    </a:p>
                  </a:txBody>
                  <a:tcPr marL="69112" marR="69112" marT="46075" marB="46075" anchor="ctr"/>
                </a:tc>
              </a:tr>
              <a:tr h="1184006">
                <a:tc>
                  <a:txBody>
                    <a:bodyPr/>
                    <a:lstStyle/>
                    <a:p>
                      <a:pPr rtl="0"/>
                      <a:r>
                        <a:rPr lang="en-IN" sz="1600" b="0">
                          <a:effectLst/>
                        </a:rPr>
                        <a:t>IRG (Inclusivity Research Grant)</a:t>
                      </a:r>
                      <a:endParaRPr lang="en-IN" sz="1600" b="0">
                        <a:solidFill>
                          <a:srgbClr val="1F1F1F"/>
                        </a:solidFill>
                        <a:effectLst/>
                        <a:latin typeface="Google Sans Text"/>
                      </a:endParaRPr>
                    </a:p>
                  </a:txBody>
                  <a:tcPr marL="69112" marR="69112" marT="46075" marB="46075" anchor="ctr"/>
                </a:tc>
                <a:tc>
                  <a:txBody>
                    <a:bodyPr/>
                    <a:lstStyle/>
                    <a:p>
                      <a:pPr rtl="0"/>
                      <a:r>
                        <a:rPr lang="en-IN" sz="1600" b="0" dirty="0">
                          <a:effectLst/>
                        </a:rPr>
                        <a:t>SC/ST category faculty</a:t>
                      </a:r>
                      <a:endParaRPr lang="en-IN" sz="1600" b="0" dirty="0">
                        <a:solidFill>
                          <a:srgbClr val="1F1F1F"/>
                        </a:solidFill>
                        <a:effectLst/>
                        <a:latin typeface="Google Sans Text"/>
                      </a:endParaRPr>
                    </a:p>
                  </a:txBody>
                  <a:tcPr marL="69112" marR="69112" marT="46075" marB="46075" anchor="ctr"/>
                </a:tc>
                <a:tc>
                  <a:txBody>
                    <a:bodyPr/>
                    <a:lstStyle/>
                    <a:p>
                      <a:pPr rtl="0"/>
                      <a:r>
                        <a:rPr lang="en-IN" sz="1600" b="0">
                          <a:effectLst/>
                        </a:rPr>
                        <a:t>Up to ₹60 Lakh for 3 years</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Nov 3, 2026</a:t>
                      </a:r>
                      <a:endParaRPr lang="en-IN" sz="1600" b="0">
                        <a:solidFill>
                          <a:srgbClr val="1F1F1F"/>
                        </a:solidFill>
                        <a:effectLst/>
                        <a:latin typeface="Google Sans Text"/>
                      </a:endParaRPr>
                    </a:p>
                  </a:txBody>
                  <a:tcPr marL="69112" marR="69112" marT="46075" marB="46075" anchor="ctr"/>
                </a:tc>
              </a:tr>
              <a:tr h="924103">
                <a:tc>
                  <a:txBody>
                    <a:bodyPr/>
                    <a:lstStyle/>
                    <a:p>
                      <a:pPr rtl="0"/>
                      <a:r>
                        <a:rPr lang="en-IN" sz="1600" b="0">
                          <a:effectLst/>
                        </a:rPr>
                        <a:t>POWER Grant</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Women Faculty</a:t>
                      </a:r>
                      <a:endParaRPr lang="en-IN" sz="1600" b="0">
                        <a:solidFill>
                          <a:srgbClr val="1F1F1F"/>
                        </a:solidFill>
                        <a:effectLst/>
                        <a:latin typeface="Google Sans Text"/>
                      </a:endParaRPr>
                    </a:p>
                  </a:txBody>
                  <a:tcPr marL="69112" marR="69112" marT="46075" marB="46075" anchor="ctr"/>
                </a:tc>
                <a:tc>
                  <a:txBody>
                    <a:bodyPr/>
                    <a:lstStyle/>
                    <a:p>
                      <a:pPr rtl="0"/>
                      <a:r>
                        <a:rPr lang="en-IN" sz="1600" b="0">
                          <a:effectLst/>
                        </a:rPr>
                        <a:t>₹30 Lakh to ₹60 Lakh (Level I &amp; II)</a:t>
                      </a:r>
                      <a:endParaRPr lang="en-IN" sz="1600" b="0">
                        <a:solidFill>
                          <a:srgbClr val="1F1F1F"/>
                        </a:solidFill>
                        <a:effectLst/>
                        <a:latin typeface="Google Sans Text"/>
                      </a:endParaRPr>
                    </a:p>
                  </a:txBody>
                  <a:tcPr marL="69112" marR="69112" marT="46075" marB="46075" anchor="ctr"/>
                </a:tc>
                <a:tc>
                  <a:txBody>
                    <a:bodyPr/>
                    <a:lstStyle/>
                    <a:p>
                      <a:pPr rtl="0"/>
                      <a:r>
                        <a:rPr lang="en-IN" sz="1600" b="0" dirty="0">
                          <a:effectLst/>
                        </a:rPr>
                        <a:t>Check Portal</a:t>
                      </a:r>
                      <a:endParaRPr lang="en-IN" sz="1600" b="0" dirty="0">
                        <a:solidFill>
                          <a:srgbClr val="1F1F1F"/>
                        </a:solidFill>
                        <a:effectLst/>
                        <a:latin typeface="Google Sans Text"/>
                      </a:endParaRPr>
                    </a:p>
                  </a:txBody>
                  <a:tcPr marL="69112" marR="69112" marT="46075" marB="46075" anchor="ctr"/>
                </a:tc>
              </a:tr>
            </a:tbl>
          </a:graphicData>
        </a:graphic>
      </p:graphicFrame>
    </p:spTree>
    <p:extLst>
      <p:ext uri="{BB962C8B-B14F-4D97-AF65-F5344CB8AC3E}">
        <p14:creationId xmlns:p14="http://schemas.microsoft.com/office/powerpoint/2010/main" val="4901800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852936"/>
            <a:ext cx="9144000" cy="115409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b">
            <a:normAutofit fontScale="90000" lnSpcReduction="10000"/>
          </a:bodyPr>
          <a:lstStyle>
            <a:lvl1pPr algn="l" defTabSz="914400" rtl="0" eaLnBrk="1" latinLnBrk="0" hangingPunct="1">
              <a:spcBef>
                <a:spcPct val="0"/>
              </a:spcBef>
              <a:buNone/>
              <a:defRPr sz="40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en-US" dirty="0" smtClean="0"/>
              <a:t>DEPARTMENT OF SCIENCE &amp; TECHNOLOGY</a:t>
            </a:r>
            <a:endParaRPr lang="en-IN"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88640"/>
            <a:ext cx="4760661" cy="262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43046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54097"/>
          </a:xfrm>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en-US" dirty="0" smtClean="0"/>
              <a:t>DEPARTMENT OF SCIENCE &amp; TECHNOLOGY</a:t>
            </a:r>
            <a:endParaRPr lang="en-IN" dirty="0"/>
          </a:p>
        </p:txBody>
      </p:sp>
      <p:sp>
        <p:nvSpPr>
          <p:cNvPr id="3" name="Content Placeholder 2"/>
          <p:cNvSpPr>
            <a:spLocks noGrp="1"/>
          </p:cNvSpPr>
          <p:nvPr>
            <p:ph idx="1"/>
          </p:nvPr>
        </p:nvSpPr>
        <p:spPr/>
        <p:txBody>
          <a:bodyPr/>
          <a:lstStyle/>
          <a:p>
            <a:endParaRPr lang="en-IN"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24744"/>
            <a:ext cx="9195022"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4312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0358079"/>
              </p:ext>
            </p:extLst>
          </p:nvPr>
        </p:nvGraphicFramePr>
        <p:xfrm>
          <a:off x="2951312" y="692696"/>
          <a:ext cx="6192688"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645" y="1772816"/>
            <a:ext cx="2602592" cy="468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387" y="188640"/>
            <a:ext cx="2609850"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350586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80728"/>
            <a:ext cx="295232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3260238279"/>
              </p:ext>
            </p:extLst>
          </p:nvPr>
        </p:nvGraphicFramePr>
        <p:xfrm>
          <a:off x="1331640" y="476672"/>
          <a:ext cx="7560840" cy="6192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1465992777"/>
              </p:ext>
            </p:extLst>
          </p:nvPr>
        </p:nvGraphicFramePr>
        <p:xfrm>
          <a:off x="118830" y="260648"/>
          <a:ext cx="7759432" cy="5847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2903687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7315200" cy="1774785"/>
          </a:xfrm>
        </p:spPr>
        <p:txBody>
          <a:bodyPr>
            <a:normAutofit fontScale="90000"/>
          </a:bodyPr>
          <a:lstStyle/>
          <a:p>
            <a:r>
              <a:rPr lang="en-IN" dirty="0"/>
              <a:t>Nurturing Talent (Individual Fellowships)</a:t>
            </a:r>
            <a:br>
              <a:rPr lang="en-IN" dirty="0"/>
            </a:br>
            <a:endParaRPr lang="en-IN" dirty="0"/>
          </a:p>
        </p:txBody>
      </p:sp>
      <p:sp>
        <p:nvSpPr>
          <p:cNvPr id="4" name="Content Placeholder 3"/>
          <p:cNvSpPr>
            <a:spLocks noGrp="1"/>
          </p:cNvSpPr>
          <p:nvPr>
            <p:ph idx="1"/>
          </p:nvPr>
        </p:nvSpPr>
        <p:spPr>
          <a:xfrm>
            <a:off x="251520" y="1412776"/>
            <a:ext cx="8640960" cy="5328592"/>
          </a:xfrm>
          <a:ln>
            <a:solidFill>
              <a:srgbClr val="FF0000"/>
            </a:solidFill>
          </a:ln>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45720" indent="0">
              <a:lnSpc>
                <a:spcPct val="150000"/>
              </a:lnSpc>
              <a:buNone/>
            </a:pPr>
            <a:r>
              <a:rPr lang="en-IN" b="1" dirty="0">
                <a:solidFill>
                  <a:srgbClr val="FF0000"/>
                </a:solidFill>
              </a:rPr>
              <a:t>Early Career:</a:t>
            </a:r>
            <a:endParaRPr lang="en-IN" dirty="0">
              <a:solidFill>
                <a:srgbClr val="FF0000"/>
              </a:solidFill>
            </a:endParaRPr>
          </a:p>
          <a:p>
            <a:pPr>
              <a:lnSpc>
                <a:spcPct val="150000"/>
              </a:lnSpc>
            </a:pPr>
            <a:r>
              <a:rPr lang="en-IN" b="1" dirty="0">
                <a:solidFill>
                  <a:srgbClr val="7030A0"/>
                </a:solidFill>
              </a:rPr>
              <a:t>INSPIRE Ph.D. &amp; Faculty:</a:t>
            </a:r>
            <a:r>
              <a:rPr lang="en-IN" dirty="0">
                <a:solidFill>
                  <a:srgbClr val="7030A0"/>
                </a:solidFill>
              </a:rPr>
              <a:t> Attracting the top 1% of talent into basic sciences.</a:t>
            </a:r>
          </a:p>
          <a:p>
            <a:pPr>
              <a:lnSpc>
                <a:spcPct val="150000"/>
              </a:lnSpc>
            </a:pPr>
            <a:r>
              <a:rPr lang="en-IN" b="1" dirty="0">
                <a:solidFill>
                  <a:srgbClr val="7030A0"/>
                </a:solidFill>
              </a:rPr>
              <a:t>N-PDF:</a:t>
            </a:r>
            <a:r>
              <a:rPr lang="en-IN" dirty="0">
                <a:solidFill>
                  <a:srgbClr val="7030A0"/>
                </a:solidFill>
              </a:rPr>
              <a:t> Supporting independent research post-doctorate</a:t>
            </a:r>
            <a:r>
              <a:rPr lang="en-IN" dirty="0" smtClean="0">
                <a:solidFill>
                  <a:srgbClr val="7030A0"/>
                </a:solidFill>
              </a:rPr>
              <a:t>.</a:t>
            </a:r>
          </a:p>
          <a:p>
            <a:pPr>
              <a:lnSpc>
                <a:spcPct val="150000"/>
              </a:lnSpc>
            </a:pPr>
            <a:endParaRPr lang="en-IN" dirty="0">
              <a:solidFill>
                <a:srgbClr val="FF0000"/>
              </a:solidFill>
            </a:endParaRPr>
          </a:p>
          <a:p>
            <a:pPr marL="45720" indent="0">
              <a:lnSpc>
                <a:spcPct val="150000"/>
              </a:lnSpc>
              <a:buNone/>
            </a:pPr>
            <a:r>
              <a:rPr lang="en-IN" b="1" dirty="0">
                <a:solidFill>
                  <a:srgbClr val="FF0000"/>
                </a:solidFill>
              </a:rPr>
              <a:t>Mid-to-Senior Career:</a:t>
            </a:r>
            <a:endParaRPr lang="en-IN" dirty="0">
              <a:solidFill>
                <a:srgbClr val="FF0000"/>
              </a:solidFill>
            </a:endParaRPr>
          </a:p>
          <a:p>
            <a:pPr>
              <a:lnSpc>
                <a:spcPct val="150000"/>
              </a:lnSpc>
            </a:pPr>
            <a:r>
              <a:rPr lang="en-IN" b="1" dirty="0" err="1">
                <a:solidFill>
                  <a:srgbClr val="7030A0"/>
                </a:solidFill>
              </a:rPr>
              <a:t>Ramanujan</a:t>
            </a:r>
            <a:r>
              <a:rPr lang="en-IN" b="1" dirty="0">
                <a:solidFill>
                  <a:srgbClr val="7030A0"/>
                </a:solidFill>
              </a:rPr>
              <a:t> Fellowship:</a:t>
            </a:r>
            <a:r>
              <a:rPr lang="en-IN" dirty="0">
                <a:solidFill>
                  <a:srgbClr val="7030A0"/>
                </a:solidFill>
              </a:rPr>
              <a:t> Incentivizing "Brain Gain" for researchers returning to India.</a:t>
            </a:r>
          </a:p>
          <a:p>
            <a:pPr>
              <a:lnSpc>
                <a:spcPct val="150000"/>
              </a:lnSpc>
            </a:pPr>
            <a:r>
              <a:rPr lang="en-IN" b="1" dirty="0">
                <a:solidFill>
                  <a:srgbClr val="7030A0"/>
                </a:solidFill>
              </a:rPr>
              <a:t>J.C. Bose Fellowship:</a:t>
            </a:r>
            <a:r>
              <a:rPr lang="en-IN" dirty="0">
                <a:solidFill>
                  <a:srgbClr val="7030A0"/>
                </a:solidFill>
              </a:rPr>
              <a:t> Sustaining excellence for established, high-impact scientists.</a:t>
            </a:r>
          </a:p>
          <a:p>
            <a:pPr>
              <a:lnSpc>
                <a:spcPct val="150000"/>
              </a:lnSpc>
            </a:pPr>
            <a:r>
              <a:rPr lang="en-IN" b="1" dirty="0">
                <a:solidFill>
                  <a:srgbClr val="7030A0"/>
                </a:solidFill>
              </a:rPr>
              <a:t>Diversity Focus:</a:t>
            </a:r>
            <a:r>
              <a:rPr lang="en-IN" dirty="0">
                <a:solidFill>
                  <a:srgbClr val="7030A0"/>
                </a:solidFill>
              </a:rPr>
              <a:t> * </a:t>
            </a:r>
            <a:r>
              <a:rPr lang="en-IN" b="1" dirty="0">
                <a:solidFill>
                  <a:srgbClr val="7030A0"/>
                </a:solidFill>
              </a:rPr>
              <a:t>WISE-Ph.D.:</a:t>
            </a:r>
            <a:r>
              <a:rPr lang="en-IN" dirty="0">
                <a:solidFill>
                  <a:srgbClr val="7030A0"/>
                </a:solidFill>
              </a:rPr>
              <a:t> Targeted support for women in STEM with age-flexibility.</a:t>
            </a:r>
          </a:p>
          <a:p>
            <a:endParaRPr lang="en-IN" dirty="0"/>
          </a:p>
        </p:txBody>
      </p:sp>
    </p:spTree>
    <p:extLst>
      <p:ext uri="{BB962C8B-B14F-4D97-AF65-F5344CB8AC3E}">
        <p14:creationId xmlns:p14="http://schemas.microsoft.com/office/powerpoint/2010/main" val="22770538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7315200" cy="1154097"/>
          </a:xfrm>
        </p:spPr>
        <p:txBody>
          <a:bodyPr>
            <a:normAutofit fontScale="90000"/>
          </a:bodyPr>
          <a:lstStyle/>
          <a:p>
            <a:r>
              <a:rPr lang="en-IN" dirty="0"/>
              <a:t>Building Excellence (Infrastructure &amp; Institutional Support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1018857"/>
              </p:ext>
            </p:extLst>
          </p:nvPr>
        </p:nvGraphicFramePr>
        <p:xfrm>
          <a:off x="323528" y="1556792"/>
          <a:ext cx="8568952" cy="5112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25225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08" y="260648"/>
            <a:ext cx="7315200" cy="1154097"/>
          </a:xfrm>
        </p:spPr>
        <p:txBody>
          <a:bodyPr>
            <a:normAutofit fontScale="90000"/>
          </a:bodyPr>
          <a:lstStyle/>
          <a:p>
            <a:r>
              <a:rPr lang="en-IN" dirty="0"/>
              <a:t>Mission-Mode &amp; Technology Development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9181888"/>
              </p:ext>
            </p:extLst>
          </p:nvPr>
        </p:nvGraphicFramePr>
        <p:xfrm>
          <a:off x="323528" y="1628800"/>
          <a:ext cx="8496944" cy="5229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301189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792"/>
            <a:ext cx="7315200" cy="1154097"/>
          </a:xfrm>
        </p:spPr>
        <p:txBody>
          <a:bodyPr>
            <a:normAutofit fontScale="90000"/>
          </a:bodyPr>
          <a:lstStyle/>
          <a:p>
            <a:r>
              <a:rPr lang="en-IN" dirty="0"/>
              <a:t>Global Footprint (International Cooperation)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9249661"/>
              </p:ext>
            </p:extLst>
          </p:nvPr>
        </p:nvGraphicFramePr>
        <p:xfrm>
          <a:off x="539552" y="1628800"/>
          <a:ext cx="8424936" cy="4896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145362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7315200" cy="1154097"/>
          </a:xfrm>
        </p:spPr>
        <p:txBody>
          <a:bodyPr>
            <a:normAutofit fontScale="90000"/>
          </a:bodyPr>
          <a:lstStyle/>
          <a:p>
            <a:r>
              <a:rPr lang="en-US" dirty="0" smtClean="0"/>
              <a:t>DST- FOR DENTAL GRADUATES</a:t>
            </a:r>
            <a:endParaRPr lang="en-IN" dirty="0"/>
          </a:p>
        </p:txBody>
      </p:sp>
      <p:sp>
        <p:nvSpPr>
          <p:cNvPr id="3" name="Content Placeholder 2"/>
          <p:cNvSpPr>
            <a:spLocks noGrp="1"/>
          </p:cNvSpPr>
          <p:nvPr>
            <p:ph idx="1"/>
          </p:nvPr>
        </p:nvSpPr>
        <p:spPr>
          <a:xfrm>
            <a:off x="539552" y="1772816"/>
            <a:ext cx="8208912" cy="4896543"/>
          </a:xfrm>
        </p:spPr>
        <p:style>
          <a:lnRef idx="2">
            <a:schemeClr val="accent2"/>
          </a:lnRef>
          <a:fillRef idx="1">
            <a:schemeClr val="lt1"/>
          </a:fillRef>
          <a:effectRef idx="0">
            <a:schemeClr val="accent2"/>
          </a:effectRef>
          <a:fontRef idx="minor">
            <a:schemeClr val="dk1"/>
          </a:fontRef>
        </p:style>
        <p:txBody>
          <a:bodyPr>
            <a:normAutofit/>
          </a:bodyPr>
          <a:lstStyle/>
          <a:p>
            <a:pPr>
              <a:lnSpc>
                <a:spcPct val="200000"/>
              </a:lnSpc>
            </a:pPr>
            <a:r>
              <a:rPr lang="en-IN" dirty="0"/>
              <a:t>While the </a:t>
            </a:r>
            <a:r>
              <a:rPr lang="en-IN" b="1" dirty="0"/>
              <a:t>Indian Council of Medical Research (ICMR)</a:t>
            </a:r>
            <a:r>
              <a:rPr lang="en-IN" dirty="0"/>
              <a:t> is the primary body for dental-specific thesis grants, the </a:t>
            </a:r>
            <a:r>
              <a:rPr lang="en-IN" b="1" dirty="0"/>
              <a:t>Department of Science and Technology (DST)</a:t>
            </a:r>
            <a:r>
              <a:rPr lang="en-IN" dirty="0"/>
              <a:t> and the newly formed </a:t>
            </a:r>
            <a:r>
              <a:rPr lang="en-IN" b="1" dirty="0"/>
              <a:t>ANRF</a:t>
            </a:r>
            <a:r>
              <a:rPr lang="en-IN" dirty="0"/>
              <a:t> offer substantial research funding for BDS and MDS students, particularly those leaning toward innovation, technology development, and academic careers.</a:t>
            </a:r>
          </a:p>
          <a:p>
            <a:endParaRPr lang="en-IN" dirty="0"/>
          </a:p>
        </p:txBody>
      </p:sp>
    </p:spTree>
    <p:extLst>
      <p:ext uri="{BB962C8B-B14F-4D97-AF65-F5344CB8AC3E}">
        <p14:creationId xmlns:p14="http://schemas.microsoft.com/office/powerpoint/2010/main" val="144667201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24744"/>
            <a:ext cx="7978080" cy="5184617"/>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nSpc>
                <a:spcPct val="250000"/>
              </a:lnSpc>
            </a:pPr>
            <a:r>
              <a:rPr lang="en-IN" sz="2400" b="1" dirty="0" smtClean="0">
                <a:solidFill>
                  <a:srgbClr val="7030A0"/>
                </a:solidFill>
              </a:rPr>
              <a:t>WISE-PDF </a:t>
            </a:r>
            <a:r>
              <a:rPr lang="en-IN" sz="2400" b="1" dirty="0">
                <a:solidFill>
                  <a:srgbClr val="7030A0"/>
                </a:solidFill>
              </a:rPr>
              <a:t>(Women Scientists Scheme):</a:t>
            </a:r>
            <a:endParaRPr lang="en-IN" sz="2400" dirty="0">
              <a:solidFill>
                <a:srgbClr val="7030A0"/>
              </a:solidFill>
            </a:endParaRPr>
          </a:p>
          <a:p>
            <a:pPr lvl="1">
              <a:lnSpc>
                <a:spcPct val="250000"/>
              </a:lnSpc>
            </a:pPr>
            <a:r>
              <a:rPr lang="en-IN" sz="2000" b="1" dirty="0">
                <a:solidFill>
                  <a:srgbClr val="7030A0"/>
                </a:solidFill>
              </a:rPr>
              <a:t>Target:</a:t>
            </a:r>
            <a:r>
              <a:rPr lang="en-IN" sz="2000" dirty="0">
                <a:solidFill>
                  <a:srgbClr val="7030A0"/>
                </a:solidFill>
              </a:rPr>
              <a:t> Women with an </a:t>
            </a:r>
            <a:r>
              <a:rPr lang="en-IN" sz="2000" b="1" dirty="0">
                <a:solidFill>
                  <a:srgbClr val="7030A0"/>
                </a:solidFill>
              </a:rPr>
              <a:t>MDS</a:t>
            </a:r>
            <a:r>
              <a:rPr lang="en-IN" sz="2000" dirty="0">
                <a:solidFill>
                  <a:srgbClr val="7030A0"/>
                </a:solidFill>
              </a:rPr>
              <a:t> (or Ph.D./MD) who want to pursue independent research.</a:t>
            </a:r>
          </a:p>
          <a:p>
            <a:pPr lvl="1">
              <a:lnSpc>
                <a:spcPct val="250000"/>
              </a:lnSpc>
            </a:pPr>
            <a:r>
              <a:rPr lang="en-IN" sz="2000" b="1" dirty="0">
                <a:solidFill>
                  <a:srgbClr val="7030A0"/>
                </a:solidFill>
              </a:rPr>
              <a:t>Grant:</a:t>
            </a:r>
            <a:r>
              <a:rPr lang="en-IN" sz="2000" dirty="0">
                <a:solidFill>
                  <a:srgbClr val="7030A0"/>
                </a:solidFill>
              </a:rPr>
              <a:t> Approximately </a:t>
            </a:r>
            <a:r>
              <a:rPr lang="en-IN" sz="2000" b="1" dirty="0">
                <a:solidFill>
                  <a:srgbClr val="7030A0"/>
                </a:solidFill>
              </a:rPr>
              <a:t>₹67,000/month</a:t>
            </a:r>
            <a:r>
              <a:rPr lang="en-IN" sz="2000" dirty="0">
                <a:solidFill>
                  <a:srgbClr val="7030A0"/>
                </a:solidFill>
              </a:rPr>
              <a:t> + HRA, plus a research grant of ₹2 Lakh/year.</a:t>
            </a:r>
          </a:p>
          <a:p>
            <a:pPr lvl="1">
              <a:lnSpc>
                <a:spcPct val="250000"/>
              </a:lnSpc>
            </a:pPr>
            <a:r>
              <a:rPr lang="en-IN" sz="2000" b="1" dirty="0">
                <a:solidFill>
                  <a:srgbClr val="7030A0"/>
                </a:solidFill>
              </a:rPr>
              <a:t>Focus:</a:t>
            </a:r>
            <a:r>
              <a:rPr lang="en-IN" sz="2000" dirty="0">
                <a:solidFill>
                  <a:srgbClr val="7030A0"/>
                </a:solidFill>
              </a:rPr>
              <a:t> Applied sciences, including dental materials, oral cancer research, or bio-engineering.</a:t>
            </a:r>
          </a:p>
          <a:p>
            <a:endParaRPr lang="en-IN" dirty="0"/>
          </a:p>
        </p:txBody>
      </p:sp>
      <p:sp>
        <p:nvSpPr>
          <p:cNvPr id="4" name="Title 1"/>
          <p:cNvSpPr>
            <a:spLocks noGrp="1"/>
          </p:cNvSpPr>
          <p:nvPr>
            <p:ph type="title"/>
          </p:nvPr>
        </p:nvSpPr>
        <p:spPr>
          <a:xfrm>
            <a:off x="15240" y="355995"/>
            <a:ext cx="7315200" cy="624733"/>
          </a:xfrm>
        </p:spPr>
        <p:txBody>
          <a:bodyPr>
            <a:normAutofit fontScale="90000"/>
          </a:bodyPr>
          <a:lstStyle/>
          <a:p>
            <a:r>
              <a:rPr lang="en-US" dirty="0" smtClean="0"/>
              <a:t>For MDS Graduates</a:t>
            </a:r>
            <a:endParaRPr lang="en-IN" dirty="0"/>
          </a:p>
        </p:txBody>
      </p:sp>
    </p:spTree>
    <p:extLst>
      <p:ext uri="{BB962C8B-B14F-4D97-AF65-F5344CB8AC3E}">
        <p14:creationId xmlns:p14="http://schemas.microsoft.com/office/powerpoint/2010/main" val="265353556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4" name="Content Placeholder 2"/>
          <p:cNvSpPr txBox="1">
            <a:spLocks/>
          </p:cNvSpPr>
          <p:nvPr/>
        </p:nvSpPr>
        <p:spPr>
          <a:xfrm>
            <a:off x="251520" y="980728"/>
            <a:ext cx="7978080" cy="5328633"/>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85000" lnSpcReduction="10000"/>
          </a:bodyPr>
          <a:lstStyle>
            <a:lvl1pPr marL="228600" indent="-182880" algn="l" defTabSz="914400" rtl="0" eaLnBrk="1" latinLnBrk="0" hangingPunct="1">
              <a:spcBef>
                <a:spcPct val="20000"/>
              </a:spcBef>
              <a:buClr>
                <a:schemeClr val="tx2"/>
              </a:buClr>
              <a:buFont typeface="Wingdings" charset="2"/>
              <a:buChar char="§"/>
              <a:defRPr sz="2000" kern="1200">
                <a:solidFill>
                  <a:schemeClr val="dk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dk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dk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dk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dk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dk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dk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dk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dk1"/>
                </a:solidFill>
                <a:latin typeface="+mn-lt"/>
                <a:ea typeface="+mn-ea"/>
                <a:cs typeface="+mn-cs"/>
              </a:defRPr>
            </a:lvl9pPr>
          </a:lstStyle>
          <a:p>
            <a:pPr>
              <a:lnSpc>
                <a:spcPct val="250000"/>
              </a:lnSpc>
            </a:pPr>
            <a:r>
              <a:rPr lang="en-IN" sz="2400" b="1" u="sng" dirty="0">
                <a:solidFill>
                  <a:srgbClr val="7030A0"/>
                </a:solidFill>
              </a:rPr>
              <a:t>Research Associate (RA) </a:t>
            </a:r>
            <a:r>
              <a:rPr lang="en-IN" sz="2400" b="1" u="sng" dirty="0" smtClean="0">
                <a:solidFill>
                  <a:srgbClr val="7030A0"/>
                </a:solidFill>
              </a:rPr>
              <a:t>Positions</a:t>
            </a:r>
          </a:p>
          <a:p>
            <a:pPr>
              <a:lnSpc>
                <a:spcPct val="250000"/>
              </a:lnSpc>
            </a:pPr>
            <a:r>
              <a:rPr lang="en-IN" sz="2400" b="1" dirty="0" smtClean="0">
                <a:solidFill>
                  <a:srgbClr val="7030A0"/>
                </a:solidFill>
              </a:rPr>
              <a:t>Target</a:t>
            </a:r>
            <a:r>
              <a:rPr lang="en-IN" sz="2400" b="1" dirty="0">
                <a:solidFill>
                  <a:srgbClr val="7030A0"/>
                </a:solidFill>
              </a:rPr>
              <a:t>: MDS degree holders</a:t>
            </a:r>
            <a:r>
              <a:rPr lang="en-IN" sz="2400" b="1" dirty="0" smtClean="0">
                <a:solidFill>
                  <a:srgbClr val="7030A0"/>
                </a:solidFill>
              </a:rPr>
              <a:t>.</a:t>
            </a:r>
          </a:p>
          <a:p>
            <a:pPr>
              <a:lnSpc>
                <a:spcPct val="250000"/>
              </a:lnSpc>
            </a:pPr>
            <a:r>
              <a:rPr lang="en-IN" sz="2400" b="1" dirty="0" smtClean="0">
                <a:solidFill>
                  <a:srgbClr val="7030A0"/>
                </a:solidFill>
              </a:rPr>
              <a:t>Grant</a:t>
            </a:r>
            <a:r>
              <a:rPr lang="en-IN" sz="2400" b="1" dirty="0">
                <a:solidFill>
                  <a:srgbClr val="7030A0"/>
                </a:solidFill>
              </a:rPr>
              <a:t>: Consolidated monthly emoluments ranging from ₹58,000 to ₹67,000 (depending on experience</a:t>
            </a:r>
            <a:r>
              <a:rPr lang="en-IN" sz="2400" b="1" dirty="0" smtClean="0">
                <a:solidFill>
                  <a:srgbClr val="7030A0"/>
                </a:solidFill>
              </a:rPr>
              <a:t>).</a:t>
            </a:r>
          </a:p>
          <a:p>
            <a:pPr>
              <a:lnSpc>
                <a:spcPct val="250000"/>
              </a:lnSpc>
            </a:pPr>
            <a:r>
              <a:rPr lang="en-IN" sz="2400" b="1" dirty="0" smtClean="0">
                <a:solidFill>
                  <a:srgbClr val="7030A0"/>
                </a:solidFill>
              </a:rPr>
              <a:t>Role</a:t>
            </a:r>
            <a:r>
              <a:rPr lang="en-IN" sz="2400" b="1" dirty="0">
                <a:solidFill>
                  <a:srgbClr val="7030A0"/>
                </a:solidFill>
              </a:rPr>
              <a:t>: You can join DST-funded projects as an RA in medical colleges or IITs working on healthcare technologies.</a:t>
            </a:r>
            <a:endParaRPr lang="en-IN" dirty="0"/>
          </a:p>
        </p:txBody>
      </p:sp>
      <p:sp>
        <p:nvSpPr>
          <p:cNvPr id="5" name="Title 1"/>
          <p:cNvSpPr txBox="1">
            <a:spLocks/>
          </p:cNvSpPr>
          <p:nvPr/>
        </p:nvSpPr>
        <p:spPr>
          <a:xfrm>
            <a:off x="15240" y="355995"/>
            <a:ext cx="7315200" cy="624733"/>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For MDS Graduates</a:t>
            </a:r>
            <a:endParaRPr lang="en-IN" dirty="0"/>
          </a:p>
        </p:txBody>
      </p:sp>
    </p:spTree>
    <p:extLst>
      <p:ext uri="{BB962C8B-B14F-4D97-AF65-F5344CB8AC3E}">
        <p14:creationId xmlns:p14="http://schemas.microsoft.com/office/powerpoint/2010/main" val="29313518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340768"/>
            <a:ext cx="7315200" cy="4608511"/>
          </a:xfrm>
        </p:spPr>
        <p:style>
          <a:lnRef idx="2">
            <a:schemeClr val="accent2"/>
          </a:lnRef>
          <a:fillRef idx="1">
            <a:schemeClr val="lt1"/>
          </a:fillRef>
          <a:effectRef idx="0">
            <a:schemeClr val="accent2"/>
          </a:effectRef>
          <a:fontRef idx="minor">
            <a:schemeClr val="dk1"/>
          </a:fontRef>
        </p:style>
        <p:txBody>
          <a:bodyPr/>
          <a:lstStyle/>
          <a:p>
            <a:pPr>
              <a:lnSpc>
                <a:spcPct val="200000"/>
              </a:lnSpc>
            </a:pPr>
            <a:r>
              <a:rPr lang="en-IN" sz="2400" b="1" dirty="0">
                <a:solidFill>
                  <a:srgbClr val="7030A0"/>
                </a:solidFill>
              </a:rPr>
              <a:t>ANRF Inclusivity Research Grant (IRG</a:t>
            </a:r>
            <a:r>
              <a:rPr lang="en-IN" sz="2400" b="1" dirty="0" smtClean="0">
                <a:solidFill>
                  <a:srgbClr val="7030A0"/>
                </a:solidFill>
              </a:rPr>
              <a:t>):</a:t>
            </a:r>
          </a:p>
          <a:p>
            <a:pPr>
              <a:lnSpc>
                <a:spcPct val="200000"/>
              </a:lnSpc>
            </a:pPr>
            <a:endParaRPr lang="en-IN" sz="2400" dirty="0">
              <a:solidFill>
                <a:srgbClr val="7030A0"/>
              </a:solidFill>
            </a:endParaRPr>
          </a:p>
          <a:p>
            <a:pPr>
              <a:lnSpc>
                <a:spcPct val="200000"/>
              </a:lnSpc>
            </a:pPr>
            <a:r>
              <a:rPr lang="en-IN" sz="2400" b="1" dirty="0">
                <a:solidFill>
                  <a:srgbClr val="7030A0"/>
                </a:solidFill>
              </a:rPr>
              <a:t>Target:</a:t>
            </a:r>
            <a:r>
              <a:rPr lang="en-IN" sz="2400" dirty="0">
                <a:solidFill>
                  <a:srgbClr val="7030A0"/>
                </a:solidFill>
              </a:rPr>
              <a:t> Researchers from SC/ST categories holding an </a:t>
            </a:r>
            <a:r>
              <a:rPr lang="en-IN" sz="2400" b="1" dirty="0">
                <a:solidFill>
                  <a:srgbClr val="7030A0"/>
                </a:solidFill>
              </a:rPr>
              <a:t>MDS</a:t>
            </a:r>
            <a:r>
              <a:rPr lang="en-IN" sz="2400" dirty="0">
                <a:solidFill>
                  <a:srgbClr val="7030A0"/>
                </a:solidFill>
              </a:rPr>
              <a:t> or MD/Ph.D. degree.</a:t>
            </a:r>
          </a:p>
          <a:p>
            <a:pPr>
              <a:lnSpc>
                <a:spcPct val="200000"/>
              </a:lnSpc>
            </a:pPr>
            <a:r>
              <a:rPr lang="en-IN" sz="2400" b="1" dirty="0">
                <a:solidFill>
                  <a:srgbClr val="7030A0"/>
                </a:solidFill>
              </a:rPr>
              <a:t>Grant:</a:t>
            </a:r>
            <a:r>
              <a:rPr lang="en-IN" sz="2400" dirty="0">
                <a:solidFill>
                  <a:srgbClr val="7030A0"/>
                </a:solidFill>
              </a:rPr>
              <a:t> Up to </a:t>
            </a:r>
            <a:r>
              <a:rPr lang="en-IN" sz="2400" b="1" dirty="0">
                <a:solidFill>
                  <a:srgbClr val="7030A0"/>
                </a:solidFill>
              </a:rPr>
              <a:t>₹60 Lakh</a:t>
            </a:r>
            <a:r>
              <a:rPr lang="en-IN" sz="2400" dirty="0">
                <a:solidFill>
                  <a:srgbClr val="7030A0"/>
                </a:solidFill>
              </a:rPr>
              <a:t> for a 3-year project</a:t>
            </a:r>
          </a:p>
          <a:p>
            <a:endParaRPr lang="en-IN" dirty="0"/>
          </a:p>
        </p:txBody>
      </p:sp>
      <p:sp>
        <p:nvSpPr>
          <p:cNvPr id="4" name="Title 1"/>
          <p:cNvSpPr>
            <a:spLocks noGrp="1"/>
          </p:cNvSpPr>
          <p:nvPr>
            <p:ph type="title"/>
          </p:nvPr>
        </p:nvSpPr>
        <p:spPr>
          <a:xfrm>
            <a:off x="15240" y="355995"/>
            <a:ext cx="7315200" cy="624733"/>
          </a:xfrm>
        </p:spPr>
        <p:txBody>
          <a:bodyPr>
            <a:normAutofit fontScale="90000"/>
          </a:bodyPr>
          <a:lstStyle/>
          <a:p>
            <a:r>
              <a:rPr lang="en-US" dirty="0" smtClean="0"/>
              <a:t>For MDS Graduates</a:t>
            </a:r>
            <a:endParaRPr lang="en-IN" dirty="0"/>
          </a:p>
        </p:txBody>
      </p:sp>
    </p:spTree>
    <p:extLst>
      <p:ext uri="{BB962C8B-B14F-4D97-AF65-F5344CB8AC3E}">
        <p14:creationId xmlns:p14="http://schemas.microsoft.com/office/powerpoint/2010/main" val="218100772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 y="355995"/>
            <a:ext cx="7315200" cy="624733"/>
          </a:xfrm>
        </p:spPr>
        <p:txBody>
          <a:bodyPr>
            <a:normAutofit fontScale="90000"/>
          </a:bodyPr>
          <a:lstStyle/>
          <a:p>
            <a:r>
              <a:rPr lang="en-US" dirty="0" smtClean="0"/>
              <a:t>For BDS Graduates</a:t>
            </a:r>
            <a:endParaRPr lang="en-IN" dirty="0"/>
          </a:p>
        </p:txBody>
      </p:sp>
      <p:sp>
        <p:nvSpPr>
          <p:cNvPr id="3" name="Content Placeholder 2"/>
          <p:cNvSpPr>
            <a:spLocks noGrp="1"/>
          </p:cNvSpPr>
          <p:nvPr>
            <p:ph idx="1"/>
          </p:nvPr>
        </p:nvSpPr>
        <p:spPr>
          <a:xfrm>
            <a:off x="323528" y="1052736"/>
            <a:ext cx="8352928" cy="5616624"/>
          </a:xfrm>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marL="45720" indent="0">
              <a:lnSpc>
                <a:spcPct val="170000"/>
              </a:lnSpc>
              <a:buNone/>
            </a:pPr>
            <a:r>
              <a:rPr lang="en-IN" b="1" u="sng" dirty="0">
                <a:solidFill>
                  <a:srgbClr val="7030A0"/>
                </a:solidFill>
              </a:rPr>
              <a:t>INSPIRE Fellowship:</a:t>
            </a:r>
            <a:endParaRPr lang="en-IN" u="sng" dirty="0">
              <a:solidFill>
                <a:srgbClr val="7030A0"/>
              </a:solidFill>
            </a:endParaRPr>
          </a:p>
          <a:p>
            <a:pPr>
              <a:lnSpc>
                <a:spcPct val="170000"/>
              </a:lnSpc>
            </a:pPr>
            <a:r>
              <a:rPr lang="en-IN" b="1" dirty="0">
                <a:solidFill>
                  <a:srgbClr val="7030A0"/>
                </a:solidFill>
              </a:rPr>
              <a:t>Target:</a:t>
            </a:r>
            <a:r>
              <a:rPr lang="en-IN" dirty="0">
                <a:solidFill>
                  <a:srgbClr val="7030A0"/>
                </a:solidFill>
              </a:rPr>
              <a:t> University 1st rank holders in </a:t>
            </a:r>
            <a:r>
              <a:rPr lang="en-IN" b="1" dirty="0">
                <a:solidFill>
                  <a:srgbClr val="7030A0"/>
                </a:solidFill>
              </a:rPr>
              <a:t>Medicine/Healthcare</a:t>
            </a:r>
            <a:r>
              <a:rPr lang="en-IN" dirty="0">
                <a:solidFill>
                  <a:srgbClr val="7030A0"/>
                </a:solidFill>
              </a:rPr>
              <a:t> (including BDS).</a:t>
            </a:r>
          </a:p>
          <a:p>
            <a:pPr>
              <a:lnSpc>
                <a:spcPct val="170000"/>
              </a:lnSpc>
            </a:pPr>
            <a:r>
              <a:rPr lang="en-IN" b="1" dirty="0">
                <a:solidFill>
                  <a:srgbClr val="7030A0"/>
                </a:solidFill>
              </a:rPr>
              <a:t>Purpose:</a:t>
            </a:r>
            <a:r>
              <a:rPr lang="en-IN" dirty="0">
                <a:solidFill>
                  <a:srgbClr val="7030A0"/>
                </a:solidFill>
              </a:rPr>
              <a:t> To pursue a Ph.D. after your BDS degree.</a:t>
            </a:r>
          </a:p>
          <a:p>
            <a:pPr marL="45720" indent="0">
              <a:lnSpc>
                <a:spcPct val="170000"/>
              </a:lnSpc>
              <a:buNone/>
            </a:pPr>
            <a:r>
              <a:rPr lang="en-IN" b="1" u="sng" dirty="0">
                <a:solidFill>
                  <a:srgbClr val="FF0000"/>
                </a:solidFill>
              </a:rPr>
              <a:t>S&amp;T For Women (WISE-KIRAN):</a:t>
            </a:r>
            <a:endParaRPr lang="en-IN" u="sng" dirty="0">
              <a:solidFill>
                <a:srgbClr val="FF0000"/>
              </a:solidFill>
            </a:endParaRPr>
          </a:p>
          <a:p>
            <a:pPr>
              <a:lnSpc>
                <a:spcPct val="170000"/>
              </a:lnSpc>
            </a:pPr>
            <a:r>
              <a:rPr lang="en-IN" b="1" dirty="0">
                <a:solidFill>
                  <a:srgbClr val="FF0000"/>
                </a:solidFill>
              </a:rPr>
              <a:t>Target:</a:t>
            </a:r>
            <a:r>
              <a:rPr lang="en-IN" dirty="0">
                <a:solidFill>
                  <a:srgbClr val="FF0000"/>
                </a:solidFill>
              </a:rPr>
              <a:t> Women BDS graduates.</a:t>
            </a:r>
          </a:p>
          <a:p>
            <a:pPr>
              <a:lnSpc>
                <a:spcPct val="170000"/>
              </a:lnSpc>
            </a:pPr>
            <a:r>
              <a:rPr lang="en-IN" b="1" dirty="0">
                <a:solidFill>
                  <a:srgbClr val="FF0000"/>
                </a:solidFill>
              </a:rPr>
              <a:t>Grant:</a:t>
            </a:r>
            <a:r>
              <a:rPr lang="en-IN" dirty="0">
                <a:solidFill>
                  <a:srgbClr val="FF0000"/>
                </a:solidFill>
              </a:rPr>
              <a:t> Fellowships for internships or projects focused on "societal relevance" (e.g., community dental health technologies</a:t>
            </a:r>
            <a:r>
              <a:rPr lang="en-IN" dirty="0" smtClean="0">
                <a:solidFill>
                  <a:srgbClr val="FF0000"/>
                </a:solidFill>
              </a:rPr>
              <a:t>).</a:t>
            </a:r>
          </a:p>
          <a:p>
            <a:pPr marL="45720" indent="0">
              <a:lnSpc>
                <a:spcPct val="170000"/>
              </a:lnSpc>
              <a:buNone/>
            </a:pPr>
            <a:r>
              <a:rPr lang="en-IN" b="1" u="sng" dirty="0">
                <a:solidFill>
                  <a:srgbClr val="00B0F0"/>
                </a:solidFill>
              </a:rPr>
              <a:t>TIDE Programme:</a:t>
            </a:r>
            <a:endParaRPr lang="en-IN" u="sng" dirty="0">
              <a:solidFill>
                <a:srgbClr val="00B0F0"/>
              </a:solidFill>
            </a:endParaRPr>
          </a:p>
          <a:p>
            <a:pPr>
              <a:lnSpc>
                <a:spcPct val="170000"/>
              </a:lnSpc>
            </a:pPr>
            <a:r>
              <a:rPr lang="en-IN" b="1" dirty="0">
                <a:solidFill>
                  <a:srgbClr val="00B0F0"/>
                </a:solidFill>
              </a:rPr>
              <a:t>Focus:</a:t>
            </a:r>
            <a:r>
              <a:rPr lang="en-IN" dirty="0">
                <a:solidFill>
                  <a:srgbClr val="00B0F0"/>
                </a:solidFill>
              </a:rPr>
              <a:t> Technology Interventions for Disabled and Elderly.</a:t>
            </a:r>
          </a:p>
          <a:p>
            <a:pPr>
              <a:lnSpc>
                <a:spcPct val="170000"/>
              </a:lnSpc>
            </a:pPr>
            <a:r>
              <a:rPr lang="en-IN" b="1" dirty="0">
                <a:solidFill>
                  <a:srgbClr val="00B0F0"/>
                </a:solidFill>
              </a:rPr>
              <a:t>Opportunity:</a:t>
            </a:r>
            <a:r>
              <a:rPr lang="en-IN" dirty="0">
                <a:solidFill>
                  <a:srgbClr val="00B0F0"/>
                </a:solidFill>
              </a:rPr>
              <a:t> BDS/MDS students can apply (usually with a faculty mentor) for projects developing assistive dental tools or geriatric dental care devices.</a:t>
            </a:r>
          </a:p>
          <a:p>
            <a:pPr>
              <a:lnSpc>
                <a:spcPct val="200000"/>
              </a:lnSpc>
            </a:pPr>
            <a:endParaRPr lang="en-IN" dirty="0">
              <a:solidFill>
                <a:srgbClr val="FF0000"/>
              </a:solidFill>
            </a:endParaRPr>
          </a:p>
          <a:p>
            <a:endParaRPr lang="en-IN" dirty="0"/>
          </a:p>
        </p:txBody>
      </p:sp>
    </p:spTree>
    <p:extLst>
      <p:ext uri="{BB962C8B-B14F-4D97-AF65-F5344CB8AC3E}">
        <p14:creationId xmlns:p14="http://schemas.microsoft.com/office/powerpoint/2010/main" val="14656497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60648"/>
            <a:ext cx="8991600"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259058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0218148"/>
              </p:ext>
            </p:extLst>
          </p:nvPr>
        </p:nvGraphicFramePr>
        <p:xfrm>
          <a:off x="0" y="116631"/>
          <a:ext cx="9144000" cy="6835736"/>
        </p:xfrm>
        <a:graphic>
          <a:graphicData uri="http://schemas.openxmlformats.org/drawingml/2006/table">
            <a:tbl>
              <a:tblPr>
                <a:tableStyleId>{16D9F66E-5EB9-4882-86FB-DCBF35E3C3E4}</a:tableStyleId>
              </a:tblPr>
              <a:tblGrid>
                <a:gridCol w="2286000"/>
                <a:gridCol w="2286000"/>
                <a:gridCol w="2286000"/>
                <a:gridCol w="2286000"/>
              </a:tblGrid>
              <a:tr h="403742">
                <a:tc>
                  <a:txBody>
                    <a:bodyPr/>
                    <a:lstStyle/>
                    <a:p>
                      <a:pPr algn="ctr" rtl="0"/>
                      <a:r>
                        <a:rPr lang="en-IN" sz="1600" b="1" dirty="0">
                          <a:effectLst/>
                        </a:rPr>
                        <a:t>Program Name</a:t>
                      </a:r>
                      <a:endParaRPr lang="en-IN" sz="1600" b="1" dirty="0">
                        <a:solidFill>
                          <a:srgbClr val="1F1F1F"/>
                        </a:solidFill>
                        <a:effectLst/>
                        <a:latin typeface="Google Sans Text"/>
                      </a:endParaRPr>
                    </a:p>
                  </a:txBody>
                  <a:tcPr marL="35198" marR="35198" marT="23465" marB="23465" anchor="ctr"/>
                </a:tc>
                <a:tc>
                  <a:txBody>
                    <a:bodyPr/>
                    <a:lstStyle/>
                    <a:p>
                      <a:pPr algn="ctr" rtl="0"/>
                      <a:r>
                        <a:rPr lang="en-IN" sz="1600" b="1">
                          <a:effectLst/>
                        </a:rPr>
                        <a:t>Target Audience</a:t>
                      </a:r>
                      <a:endParaRPr lang="en-IN" sz="1600" b="1">
                        <a:solidFill>
                          <a:srgbClr val="1F1F1F"/>
                        </a:solidFill>
                        <a:effectLst/>
                        <a:latin typeface="Google Sans Text"/>
                      </a:endParaRPr>
                    </a:p>
                  </a:txBody>
                  <a:tcPr marL="35198" marR="35198" marT="23465" marB="23465" anchor="ctr"/>
                </a:tc>
                <a:tc>
                  <a:txBody>
                    <a:bodyPr/>
                    <a:lstStyle/>
                    <a:p>
                      <a:pPr algn="ctr" rtl="0"/>
                      <a:r>
                        <a:rPr lang="en-IN" sz="1600" b="1">
                          <a:effectLst/>
                        </a:rPr>
                        <a:t>Research Focus</a:t>
                      </a:r>
                      <a:endParaRPr lang="en-IN" sz="1600" b="1">
                        <a:solidFill>
                          <a:srgbClr val="1F1F1F"/>
                        </a:solidFill>
                        <a:effectLst/>
                        <a:latin typeface="Google Sans Text"/>
                      </a:endParaRPr>
                    </a:p>
                  </a:txBody>
                  <a:tcPr marL="35198" marR="35198" marT="23465" marB="23465" anchor="ctr"/>
                </a:tc>
                <a:tc>
                  <a:txBody>
                    <a:bodyPr/>
                    <a:lstStyle/>
                    <a:p>
                      <a:pPr algn="ctr" rtl="0"/>
                      <a:r>
                        <a:rPr lang="en-IN" sz="1600" b="1" dirty="0">
                          <a:effectLst/>
                        </a:rPr>
                        <a:t>Deadline</a:t>
                      </a:r>
                      <a:endParaRPr lang="en-IN" sz="1600" b="1" dirty="0">
                        <a:solidFill>
                          <a:srgbClr val="1F1F1F"/>
                        </a:solidFill>
                        <a:effectLst/>
                        <a:latin typeface="Google Sans Text"/>
                      </a:endParaRPr>
                    </a:p>
                  </a:txBody>
                  <a:tcPr marL="35198" marR="35198" marT="23465" marB="23465" anchor="ctr"/>
                </a:tc>
              </a:tr>
              <a:tr h="1193671">
                <a:tc>
                  <a:txBody>
                    <a:bodyPr/>
                    <a:lstStyle/>
                    <a:p>
                      <a:pPr rtl="0"/>
                      <a:r>
                        <a:rPr lang="en-IN" sz="1600">
                          <a:effectLst/>
                        </a:rPr>
                        <a:t>MAHA MedTech Mission</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MDS/MD/Ph.D. + Industry</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Dental Materials, High-cost Medical Devices, Indigenous Tech (TRL-3+)</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Feb 24, 2026 (Pre-Proposal)</a:t>
                      </a:r>
                      <a:endParaRPr lang="en-IN" sz="1600">
                        <a:solidFill>
                          <a:srgbClr val="1F1F1F"/>
                        </a:solidFill>
                        <a:effectLst/>
                        <a:latin typeface="Google Sans Text"/>
                      </a:endParaRPr>
                    </a:p>
                  </a:txBody>
                  <a:tcPr marL="35198" marR="35198" marT="23465" marB="23465" anchor="ctr"/>
                </a:tc>
              </a:tr>
              <a:tr h="1351656">
                <a:tc>
                  <a:txBody>
                    <a:bodyPr/>
                    <a:lstStyle/>
                    <a:p>
                      <a:pPr rtl="0"/>
                      <a:r>
                        <a:rPr lang="en-IN" sz="1600">
                          <a:effectLst/>
                        </a:rPr>
                        <a:t>N-PDF (Postdoctoral)</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MDS Holders (within 5 yrs)</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Frontier research in Oral Oncology, Bio-materials, or Regenerative Medicine</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Feb 17, 2026</a:t>
                      </a:r>
                      <a:endParaRPr lang="en-IN" sz="1600">
                        <a:solidFill>
                          <a:srgbClr val="1F1F1F"/>
                        </a:solidFill>
                        <a:effectLst/>
                        <a:latin typeface="Google Sans Text"/>
                      </a:endParaRPr>
                    </a:p>
                  </a:txBody>
                  <a:tcPr marL="35198" marR="35198" marT="23465" marB="23465" anchor="ctr"/>
                </a:tc>
              </a:tr>
              <a:tr h="1055651">
                <a:tc>
                  <a:txBody>
                    <a:bodyPr/>
                    <a:lstStyle/>
                    <a:p>
                      <a:pPr rtl="0"/>
                      <a:r>
                        <a:rPr lang="en-IN" sz="1600">
                          <a:effectLst/>
                        </a:rPr>
                        <a:t>Indo-Swiss (ISJRP)</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Faculty / Senior PIs</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One Health: Medical devices, AMR diagnostics, and Zoonotic pathogens</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May 5, 2026</a:t>
                      </a:r>
                      <a:endParaRPr lang="en-IN" sz="1600">
                        <a:solidFill>
                          <a:srgbClr val="1F1F1F"/>
                        </a:solidFill>
                        <a:effectLst/>
                        <a:latin typeface="Google Sans Text"/>
                      </a:endParaRPr>
                    </a:p>
                  </a:txBody>
                  <a:tcPr marL="35198" marR="35198" marT="23465" marB="23465" anchor="ctr"/>
                </a:tc>
              </a:tr>
              <a:tr h="1055651">
                <a:tc>
                  <a:txBody>
                    <a:bodyPr/>
                    <a:lstStyle/>
                    <a:p>
                      <a:pPr rtl="0"/>
                      <a:r>
                        <a:rPr lang="en-IN" sz="1600">
                          <a:effectLst/>
                        </a:rPr>
                        <a:t>Mission </a:t>
                      </a:r>
                      <a:r>
                        <a:rPr lang="hi-IN" sz="1600">
                          <a:effectLst/>
                        </a:rPr>
                        <a:t>सह-</a:t>
                      </a:r>
                      <a:r>
                        <a:rPr lang="en-IN" sz="1600">
                          <a:effectLst/>
                        </a:rPr>
                        <a:t>SANKALP</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Faculty / NGOs</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Livelihood systems, including Community Dental/Medical Health models</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March 15, 2026</a:t>
                      </a:r>
                      <a:endParaRPr lang="en-IN" sz="1600">
                        <a:solidFill>
                          <a:srgbClr val="1F1F1F"/>
                        </a:solidFill>
                        <a:effectLst/>
                        <a:latin typeface="Google Sans Text"/>
                      </a:endParaRPr>
                    </a:p>
                  </a:txBody>
                  <a:tcPr marL="35198" marR="35198" marT="23465" marB="23465" anchor="ctr"/>
                </a:tc>
              </a:tr>
              <a:tr h="719714">
                <a:tc>
                  <a:txBody>
                    <a:bodyPr/>
                    <a:lstStyle/>
                    <a:p>
                      <a:pPr rtl="0"/>
                      <a:r>
                        <a:rPr lang="en-IN" sz="1600">
                          <a:effectLst/>
                        </a:rPr>
                        <a:t>J.C. Bose Grant</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Eminent Medical Scientists</a:t>
                      </a:r>
                      <a:endParaRPr lang="en-IN" sz="1600">
                        <a:solidFill>
                          <a:srgbClr val="1F1F1F"/>
                        </a:solidFill>
                        <a:effectLst/>
                        <a:latin typeface="Google Sans Text"/>
                      </a:endParaRPr>
                    </a:p>
                  </a:txBody>
                  <a:tcPr marL="35198" marR="35198" marT="23465" marB="23465" anchor="ctr"/>
                </a:tc>
                <a:tc>
                  <a:txBody>
                    <a:bodyPr/>
                    <a:lstStyle/>
                    <a:p>
                      <a:pPr rtl="0"/>
                      <a:r>
                        <a:rPr lang="en-IN" sz="1600" dirty="0">
                          <a:effectLst/>
                        </a:rPr>
                        <a:t>High-impact research (nomination based)</a:t>
                      </a:r>
                      <a:endParaRPr lang="en-IN" sz="1600" dirty="0">
                        <a:solidFill>
                          <a:srgbClr val="1F1F1F"/>
                        </a:solidFill>
                        <a:effectLst/>
                        <a:latin typeface="Google Sans Text"/>
                      </a:endParaRPr>
                    </a:p>
                  </a:txBody>
                  <a:tcPr marL="35198" marR="35198" marT="23465" marB="23465" anchor="ctr"/>
                </a:tc>
                <a:tc>
                  <a:txBody>
                    <a:bodyPr/>
                    <a:lstStyle/>
                    <a:p>
                      <a:pPr rtl="0"/>
                      <a:r>
                        <a:rPr lang="en-IN" sz="1600">
                          <a:effectLst/>
                        </a:rPr>
                        <a:t>Feb 10, 2026</a:t>
                      </a:r>
                      <a:endParaRPr lang="en-IN" sz="1600">
                        <a:solidFill>
                          <a:srgbClr val="1F1F1F"/>
                        </a:solidFill>
                        <a:effectLst/>
                        <a:latin typeface="Google Sans Text"/>
                      </a:endParaRPr>
                    </a:p>
                  </a:txBody>
                  <a:tcPr marL="35198" marR="35198" marT="23465" marB="23465" anchor="ctr"/>
                </a:tc>
              </a:tr>
              <a:tr h="1055651">
                <a:tc>
                  <a:txBody>
                    <a:bodyPr/>
                    <a:lstStyle/>
                    <a:p>
                      <a:pPr rtl="0"/>
                      <a:r>
                        <a:rPr lang="en-IN" sz="1600">
                          <a:effectLst/>
                        </a:rPr>
                        <a:t>ATRI (Translational)</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Faculty + Industry Partner</a:t>
                      </a:r>
                      <a:endParaRPr lang="en-IN" sz="1600">
                        <a:solidFill>
                          <a:srgbClr val="1F1F1F"/>
                        </a:solidFill>
                        <a:effectLst/>
                        <a:latin typeface="Google Sans Text"/>
                      </a:endParaRPr>
                    </a:p>
                  </a:txBody>
                  <a:tcPr marL="35198" marR="35198" marT="23465" marB="23465" anchor="ctr"/>
                </a:tc>
                <a:tc>
                  <a:txBody>
                    <a:bodyPr/>
                    <a:lstStyle/>
                    <a:p>
                      <a:pPr rtl="0"/>
                      <a:r>
                        <a:rPr lang="en-IN" sz="1600">
                          <a:effectLst/>
                        </a:rPr>
                        <a:t>Converting Medical/Dental prototypes into market-ready products</a:t>
                      </a:r>
                      <a:endParaRPr lang="en-IN" sz="1600">
                        <a:solidFill>
                          <a:srgbClr val="1F1F1F"/>
                        </a:solidFill>
                        <a:effectLst/>
                        <a:latin typeface="Google Sans Text"/>
                      </a:endParaRPr>
                    </a:p>
                  </a:txBody>
                  <a:tcPr marL="35198" marR="35198" marT="23465" marB="23465" anchor="ctr"/>
                </a:tc>
                <a:tc>
                  <a:txBody>
                    <a:bodyPr/>
                    <a:lstStyle/>
                    <a:p>
                      <a:pPr rtl="0"/>
                      <a:r>
                        <a:rPr lang="en-IN" sz="1600" dirty="0">
                          <a:effectLst/>
                        </a:rPr>
                        <a:t>Feb 24, 2026</a:t>
                      </a:r>
                      <a:endParaRPr lang="en-IN" sz="1600" dirty="0">
                        <a:solidFill>
                          <a:srgbClr val="1F1F1F"/>
                        </a:solidFill>
                        <a:effectLst/>
                        <a:latin typeface="Google Sans Text"/>
                      </a:endParaRPr>
                    </a:p>
                  </a:txBody>
                  <a:tcPr marL="35198" marR="35198" marT="23465" marB="23465" anchor="ctr"/>
                </a:tc>
              </a:tr>
            </a:tbl>
          </a:graphicData>
        </a:graphic>
      </p:graphicFrame>
    </p:spTree>
    <p:extLst>
      <p:ext uri="{BB962C8B-B14F-4D97-AF65-F5344CB8AC3E}">
        <p14:creationId xmlns:p14="http://schemas.microsoft.com/office/powerpoint/2010/main" val="226175412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7975" y="548680"/>
            <a:ext cx="8764721" cy="6120679"/>
          </a:xfrm>
        </p:spPr>
        <p:style>
          <a:lnRef idx="2">
            <a:schemeClr val="accent1"/>
          </a:lnRef>
          <a:fillRef idx="1">
            <a:schemeClr val="lt1"/>
          </a:fillRef>
          <a:effectRef idx="0">
            <a:schemeClr val="accent1"/>
          </a:effectRef>
          <a:fontRef idx="minor">
            <a:schemeClr val="dk1"/>
          </a:fontRef>
        </p:style>
        <p:txBody>
          <a:bodyPr/>
          <a:lstStyle/>
          <a:p>
            <a:pPr>
              <a:lnSpc>
                <a:spcPct val="200000"/>
              </a:lnSpc>
            </a:pPr>
            <a:r>
              <a:rPr lang="en-IN" b="1" u="sng" dirty="0">
                <a:solidFill>
                  <a:srgbClr val="7030A0"/>
                </a:solidFill>
              </a:rPr>
              <a:t>Streamlined Digital Portals: </a:t>
            </a:r>
            <a:r>
              <a:rPr lang="en-IN" b="1" dirty="0">
                <a:solidFill>
                  <a:srgbClr val="7030A0"/>
                </a:solidFill>
              </a:rPr>
              <a:t>e-PMS and the ANRF portal for transparent tracking.</a:t>
            </a:r>
          </a:p>
          <a:p>
            <a:pPr>
              <a:lnSpc>
                <a:spcPct val="200000"/>
              </a:lnSpc>
            </a:pPr>
            <a:r>
              <a:rPr lang="en-IN" b="1" u="sng" dirty="0">
                <a:solidFill>
                  <a:srgbClr val="7030A0"/>
                </a:solidFill>
              </a:rPr>
              <a:t>Key Success Factors for </a:t>
            </a:r>
            <a:r>
              <a:rPr lang="en-IN" b="1" u="sng" dirty="0" smtClean="0">
                <a:solidFill>
                  <a:srgbClr val="7030A0"/>
                </a:solidFill>
              </a:rPr>
              <a:t>Proposals:</a:t>
            </a:r>
          </a:p>
          <a:p>
            <a:pPr>
              <a:lnSpc>
                <a:spcPct val="200000"/>
              </a:lnSpc>
              <a:buFont typeface="Wingdings" pitchFamily="2" charset="2"/>
              <a:buChar char="Ø"/>
            </a:pPr>
            <a:r>
              <a:rPr lang="en-IN" b="1" dirty="0" smtClean="0">
                <a:solidFill>
                  <a:srgbClr val="7030A0"/>
                </a:solidFill>
              </a:rPr>
              <a:t> Multi-institutional </a:t>
            </a:r>
            <a:r>
              <a:rPr lang="en-IN" b="1" dirty="0">
                <a:solidFill>
                  <a:srgbClr val="7030A0"/>
                </a:solidFill>
              </a:rPr>
              <a:t>collaboration.</a:t>
            </a:r>
          </a:p>
          <a:p>
            <a:pPr>
              <a:lnSpc>
                <a:spcPct val="200000"/>
              </a:lnSpc>
              <a:buFont typeface="Wingdings" pitchFamily="2" charset="2"/>
              <a:buChar char="Ø"/>
            </a:pPr>
            <a:r>
              <a:rPr lang="en-IN" b="1" dirty="0">
                <a:solidFill>
                  <a:srgbClr val="7030A0"/>
                </a:solidFill>
              </a:rPr>
              <a:t>Clear socioeconomic or industrial impact.</a:t>
            </a:r>
          </a:p>
          <a:p>
            <a:pPr>
              <a:lnSpc>
                <a:spcPct val="200000"/>
              </a:lnSpc>
              <a:buFont typeface="Wingdings" pitchFamily="2" charset="2"/>
              <a:buChar char="Ø"/>
            </a:pPr>
            <a:r>
              <a:rPr lang="en-IN" b="1" dirty="0">
                <a:solidFill>
                  <a:srgbClr val="7030A0"/>
                </a:solidFill>
              </a:rPr>
              <a:t>Interdisciplinary approach.</a:t>
            </a:r>
          </a:p>
          <a:p>
            <a:pPr>
              <a:lnSpc>
                <a:spcPct val="200000"/>
              </a:lnSpc>
            </a:pPr>
            <a:r>
              <a:rPr lang="en-IN" b="1" u="sng" dirty="0">
                <a:solidFill>
                  <a:srgbClr val="7030A0"/>
                </a:solidFill>
              </a:rPr>
              <a:t>Call to Action: </a:t>
            </a:r>
            <a:r>
              <a:rPr lang="en-IN" b="1" dirty="0">
                <a:solidFill>
                  <a:srgbClr val="7030A0"/>
                </a:solidFill>
              </a:rPr>
              <a:t>Aligning your research with the National Missions for higher hit rates.</a:t>
            </a:r>
          </a:p>
          <a:p>
            <a:endParaRPr lang="en-IN" dirty="0"/>
          </a:p>
        </p:txBody>
      </p:sp>
      <p:sp>
        <p:nvSpPr>
          <p:cNvPr id="4" name="AutoShape 4" descr="Training course: Path To Suces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189896"/>
            <a:ext cx="2895733"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38563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2924944"/>
            <a:ext cx="9144000" cy="1154097"/>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US" dirty="0" smtClean="0"/>
              <a:t>Biotechnology industry research </a:t>
            </a:r>
            <a:r>
              <a:rPr lang="en-US" dirty="0"/>
              <a:t>A</a:t>
            </a:r>
            <a:r>
              <a:rPr lang="en-US" dirty="0" smtClean="0"/>
              <a:t>ssistance council</a:t>
            </a:r>
            <a:endParaRPr lang="en-IN" dirty="0"/>
          </a:p>
        </p:txBody>
      </p:sp>
      <p:pic>
        <p:nvPicPr>
          <p:cNvPr id="24578" name="Picture 2" descr="BIRAC-RTTO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0"/>
            <a:ext cx="3888432" cy="2780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50842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48"/>
            <a:ext cx="8388424" cy="1154097"/>
          </a:xfrm>
        </p:spPr>
        <p:txBody>
          <a:bodyPr>
            <a:normAutofit fontScale="90000"/>
          </a:bodyPr>
          <a:lstStyle/>
          <a:p>
            <a:r>
              <a:rPr lang="en-US" dirty="0" smtClean="0">
                <a:solidFill>
                  <a:schemeClr val="tx1"/>
                </a:solidFill>
              </a:rPr>
              <a:t>Biotechnology industry research </a:t>
            </a:r>
            <a:r>
              <a:rPr lang="en-US" dirty="0">
                <a:solidFill>
                  <a:schemeClr val="tx1"/>
                </a:solidFill>
              </a:rPr>
              <a:t>A</a:t>
            </a:r>
            <a:r>
              <a:rPr lang="en-US" dirty="0" smtClean="0">
                <a:solidFill>
                  <a:schemeClr val="tx1"/>
                </a:solidFill>
              </a:rPr>
              <a:t>ssistance council</a:t>
            </a:r>
            <a:endParaRPr lang="en-IN" dirty="0">
              <a:solidFill>
                <a:schemeClr val="tx1"/>
              </a:solidFill>
            </a:endParaRPr>
          </a:p>
        </p:txBody>
      </p:sp>
      <p:sp>
        <p:nvSpPr>
          <p:cNvPr id="3" name="Content Placeholder 2"/>
          <p:cNvSpPr>
            <a:spLocks noGrp="1"/>
          </p:cNvSpPr>
          <p:nvPr>
            <p:ph idx="1"/>
          </p:nvPr>
        </p:nvSpPr>
        <p:spPr/>
        <p:txBody>
          <a:bodyPr/>
          <a:lstStyle/>
          <a:p>
            <a:endParaRPr lang="en-IN"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736"/>
            <a:ext cx="9401175" cy="580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49613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76672"/>
            <a:ext cx="8568952" cy="6048671"/>
          </a:xfrm>
        </p:spPr>
        <p:style>
          <a:lnRef idx="2">
            <a:schemeClr val="accent2"/>
          </a:lnRef>
          <a:fillRef idx="1">
            <a:schemeClr val="lt1"/>
          </a:fillRef>
          <a:effectRef idx="0">
            <a:schemeClr val="accent2"/>
          </a:effectRef>
          <a:fontRef idx="minor">
            <a:schemeClr val="dk1"/>
          </a:fontRef>
        </p:style>
        <p:txBody>
          <a:bodyPr>
            <a:noAutofit/>
          </a:bodyPr>
          <a:lstStyle/>
          <a:p>
            <a:pPr>
              <a:lnSpc>
                <a:spcPct val="250000"/>
              </a:lnSpc>
            </a:pPr>
            <a:r>
              <a:rPr lang="en-IN" sz="2200" dirty="0">
                <a:solidFill>
                  <a:srgbClr val="00B050"/>
                </a:solidFill>
              </a:rPr>
              <a:t>BIRAC offers a comprehensive suite of funding schemes specifically designed for the </a:t>
            </a:r>
            <a:r>
              <a:rPr lang="en-IN" sz="2200" b="1" dirty="0">
                <a:solidFill>
                  <a:srgbClr val="00B050"/>
                </a:solidFill>
              </a:rPr>
              <a:t>Medical and Dental fields</a:t>
            </a:r>
            <a:r>
              <a:rPr lang="en-IN" sz="2200" dirty="0">
                <a:solidFill>
                  <a:srgbClr val="00B050"/>
                </a:solidFill>
              </a:rPr>
              <a:t>, ranging from </a:t>
            </a:r>
            <a:r>
              <a:rPr lang="en-IN" sz="2200" b="1" dirty="0">
                <a:solidFill>
                  <a:srgbClr val="00B050"/>
                </a:solidFill>
              </a:rPr>
              <a:t>early-stage student innovations to large-scale clinical </a:t>
            </a:r>
            <a:r>
              <a:rPr lang="en-IN" sz="2200" b="1" dirty="0" smtClean="0">
                <a:solidFill>
                  <a:srgbClr val="00B050"/>
                </a:solidFill>
              </a:rPr>
              <a:t>trials</a:t>
            </a:r>
          </a:p>
          <a:p>
            <a:pPr>
              <a:lnSpc>
                <a:spcPct val="250000"/>
              </a:lnSpc>
            </a:pPr>
            <a:r>
              <a:rPr lang="en-IN" sz="2200" dirty="0">
                <a:solidFill>
                  <a:srgbClr val="00B050"/>
                </a:solidFill>
              </a:rPr>
              <a:t>These opportunities are particularly vital for dental and medical professionals who often face </a:t>
            </a:r>
            <a:r>
              <a:rPr lang="en-IN" sz="2200" b="1" dirty="0">
                <a:solidFill>
                  <a:srgbClr val="00B050"/>
                </a:solidFill>
              </a:rPr>
              <a:t>high costs for prototypes </a:t>
            </a:r>
            <a:r>
              <a:rPr lang="en-IN" sz="2200" dirty="0">
                <a:solidFill>
                  <a:srgbClr val="00B050"/>
                </a:solidFill>
              </a:rPr>
              <a:t>and </a:t>
            </a:r>
            <a:r>
              <a:rPr lang="en-IN" sz="2200" b="1" dirty="0">
                <a:solidFill>
                  <a:srgbClr val="00B050"/>
                </a:solidFill>
              </a:rPr>
              <a:t>regulatory approvals</a:t>
            </a:r>
          </a:p>
        </p:txBody>
      </p:sp>
    </p:spTree>
    <p:extLst>
      <p:ext uri="{BB962C8B-B14F-4D97-AF65-F5344CB8AC3E}">
        <p14:creationId xmlns:p14="http://schemas.microsoft.com/office/powerpoint/2010/main" val="378661639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8820472" cy="1412776"/>
          </a:xfrm>
        </p:spPr>
        <p:txBody>
          <a:bodyPr>
            <a:normAutofit fontScale="90000"/>
          </a:bodyPr>
          <a:lstStyle/>
          <a:p>
            <a:r>
              <a:rPr lang="en-IN" b="1" dirty="0"/>
              <a:t>1. Flagship Grants for Healthcare Innovation</a:t>
            </a:r>
            <a:br>
              <a:rPr lang="en-IN" b="1" dirty="0"/>
            </a:br>
            <a:endParaRPr lang="en-IN" dirty="0"/>
          </a:p>
        </p:txBody>
      </p:sp>
      <p:sp>
        <p:nvSpPr>
          <p:cNvPr id="3" name="Content Placeholder 2"/>
          <p:cNvSpPr>
            <a:spLocks noGrp="1"/>
          </p:cNvSpPr>
          <p:nvPr>
            <p:ph idx="1"/>
          </p:nvPr>
        </p:nvSpPr>
        <p:spPr>
          <a:xfrm>
            <a:off x="323528" y="1412777"/>
            <a:ext cx="8280920" cy="4896584"/>
          </a:xfrm>
        </p:spPr>
        <p:style>
          <a:lnRef idx="2">
            <a:schemeClr val="accent2"/>
          </a:lnRef>
          <a:fillRef idx="1">
            <a:schemeClr val="lt1"/>
          </a:fillRef>
          <a:effectRef idx="0">
            <a:schemeClr val="accent2"/>
          </a:effectRef>
          <a:fontRef idx="minor">
            <a:schemeClr val="dk1"/>
          </a:fontRef>
        </p:style>
        <p:txBody>
          <a:bodyPr>
            <a:normAutofit/>
          </a:bodyPr>
          <a:lstStyle/>
          <a:p>
            <a:pPr>
              <a:lnSpc>
                <a:spcPct val="200000"/>
              </a:lnSpc>
            </a:pPr>
            <a:r>
              <a:rPr lang="en-IN" b="1" dirty="0" smtClean="0"/>
              <a:t>BIG </a:t>
            </a:r>
            <a:r>
              <a:rPr lang="en-IN" b="1" dirty="0"/>
              <a:t>(Biotechnology Ignition Grant):</a:t>
            </a:r>
            <a:r>
              <a:rPr lang="en-IN" dirty="0"/>
              <a:t> </a:t>
            </a:r>
          </a:p>
          <a:p>
            <a:pPr>
              <a:lnSpc>
                <a:spcPct val="200000"/>
              </a:lnSpc>
            </a:pPr>
            <a:endParaRPr lang="en-IN" b="1" dirty="0" smtClean="0"/>
          </a:p>
          <a:p>
            <a:pPr marL="45720" indent="0">
              <a:lnSpc>
                <a:spcPct val="200000"/>
              </a:lnSpc>
              <a:buNone/>
            </a:pPr>
            <a:r>
              <a:rPr lang="en-IN" b="1" dirty="0" smtClean="0"/>
              <a:t>Focus</a:t>
            </a:r>
            <a:r>
              <a:rPr lang="en-IN" b="1" dirty="0"/>
              <a:t>:</a:t>
            </a:r>
            <a:r>
              <a:rPr lang="en-IN" dirty="0"/>
              <a:t> Perfect for medical/dental professionals with a "bold idea" for a new device, implant, or diagnostic tool.</a:t>
            </a:r>
          </a:p>
          <a:p>
            <a:pPr lvl="1">
              <a:lnSpc>
                <a:spcPct val="200000"/>
              </a:lnSpc>
            </a:pPr>
            <a:r>
              <a:rPr lang="en-IN" b="1" dirty="0"/>
              <a:t>Funding:</a:t>
            </a:r>
            <a:r>
              <a:rPr lang="en-IN" dirty="0"/>
              <a:t> Up to </a:t>
            </a:r>
            <a:r>
              <a:rPr lang="en-IN" b="1" dirty="0"/>
              <a:t>₹50 Lakhs</a:t>
            </a:r>
            <a:r>
              <a:rPr lang="en-IN" dirty="0"/>
              <a:t> for 18 months.</a:t>
            </a:r>
          </a:p>
          <a:p>
            <a:pPr lvl="1">
              <a:lnSpc>
                <a:spcPct val="200000"/>
              </a:lnSpc>
            </a:pPr>
            <a:r>
              <a:rPr lang="en-IN" b="1" dirty="0"/>
              <a:t>Application:</a:t>
            </a:r>
            <a:r>
              <a:rPr lang="en-IN" dirty="0"/>
              <a:t> Usually opens in January and July.</a:t>
            </a:r>
          </a:p>
          <a:p>
            <a:endParaRPr lang="en-IN" dirty="0"/>
          </a:p>
        </p:txBody>
      </p:sp>
    </p:spTree>
    <p:extLst>
      <p:ext uri="{BB962C8B-B14F-4D97-AF65-F5344CB8AC3E}">
        <p14:creationId xmlns:p14="http://schemas.microsoft.com/office/powerpoint/2010/main" val="142157157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76672"/>
            <a:ext cx="8424936" cy="5832688"/>
          </a:xfrm>
        </p:spPr>
        <p:style>
          <a:lnRef idx="2">
            <a:schemeClr val="accent2"/>
          </a:lnRef>
          <a:fillRef idx="1">
            <a:schemeClr val="lt1"/>
          </a:fillRef>
          <a:effectRef idx="0">
            <a:schemeClr val="accent2"/>
          </a:effectRef>
          <a:fontRef idx="minor">
            <a:schemeClr val="dk1"/>
          </a:fontRef>
        </p:style>
        <p:txBody>
          <a:bodyPr>
            <a:normAutofit/>
          </a:bodyPr>
          <a:lstStyle/>
          <a:p>
            <a:pPr>
              <a:lnSpc>
                <a:spcPct val="150000"/>
              </a:lnSpc>
            </a:pPr>
            <a:r>
              <a:rPr lang="en-IN" b="1" dirty="0"/>
              <a:t>SPARSH (Social Innovation Programme for Products: Affordable &amp; Relevant to Societal Health):</a:t>
            </a:r>
            <a:endParaRPr lang="en-IN" dirty="0"/>
          </a:p>
          <a:p>
            <a:pPr lvl="1">
              <a:lnSpc>
                <a:spcPct val="150000"/>
              </a:lnSpc>
            </a:pPr>
            <a:r>
              <a:rPr lang="en-IN" b="1" dirty="0"/>
              <a:t>Focus:</a:t>
            </a:r>
            <a:r>
              <a:rPr lang="en-IN" dirty="0"/>
              <a:t> Innovations targeting maternal and child health, aging, and waste management.</a:t>
            </a:r>
          </a:p>
          <a:p>
            <a:pPr lvl="1">
              <a:lnSpc>
                <a:spcPct val="150000"/>
              </a:lnSpc>
            </a:pPr>
            <a:r>
              <a:rPr lang="en-IN" b="1" dirty="0"/>
              <a:t>Funding:</a:t>
            </a:r>
            <a:r>
              <a:rPr lang="en-IN" dirty="0"/>
              <a:t> Up to </a:t>
            </a:r>
            <a:r>
              <a:rPr lang="en-IN" b="1" dirty="0"/>
              <a:t>₹50 Lakhs</a:t>
            </a:r>
            <a:r>
              <a:rPr lang="en-IN" dirty="0"/>
              <a:t>. This is highly relevant for dental health in rural populations or affordable medical diagnostics.</a:t>
            </a:r>
          </a:p>
          <a:p>
            <a:pPr>
              <a:lnSpc>
                <a:spcPct val="150000"/>
              </a:lnSpc>
            </a:pPr>
            <a:r>
              <a:rPr lang="en-IN" b="1" dirty="0" smtClean="0"/>
              <a:t>IIPME (Industry Innovation Programme on Medical Electronics):</a:t>
            </a:r>
            <a:endParaRPr lang="en-IN" dirty="0" smtClean="0"/>
          </a:p>
          <a:p>
            <a:pPr lvl="1">
              <a:lnSpc>
                <a:spcPct val="150000"/>
              </a:lnSpc>
            </a:pPr>
            <a:r>
              <a:rPr lang="en-IN" b="1" dirty="0" smtClean="0"/>
              <a:t>Focus:</a:t>
            </a:r>
            <a:r>
              <a:rPr lang="en-IN" dirty="0" smtClean="0"/>
              <a:t> Specifically for medical electronics, including handheld diagnostics, wearable health gadgets, and imaging technologies (like digital intraoral sensors or portable dental X-rays).</a:t>
            </a:r>
          </a:p>
          <a:p>
            <a:pPr lvl="1">
              <a:lnSpc>
                <a:spcPct val="150000"/>
              </a:lnSpc>
            </a:pPr>
            <a:r>
              <a:rPr lang="en-IN" b="1" dirty="0" smtClean="0"/>
              <a:t>Funding:</a:t>
            </a:r>
            <a:r>
              <a:rPr lang="en-IN" dirty="0" smtClean="0"/>
              <a:t> Varies from </a:t>
            </a:r>
            <a:r>
              <a:rPr lang="en-IN" b="1" dirty="0" smtClean="0"/>
              <a:t>₹50 Lakhs</a:t>
            </a:r>
            <a:r>
              <a:rPr lang="en-IN" dirty="0" smtClean="0"/>
              <a:t> (Seed) to </a:t>
            </a:r>
            <a:r>
              <a:rPr lang="en-IN" b="1" dirty="0" smtClean="0"/>
              <a:t>₹100 Lakhs</a:t>
            </a:r>
            <a:r>
              <a:rPr lang="en-IN" dirty="0" smtClean="0"/>
              <a:t> (Early Transition).</a:t>
            </a:r>
          </a:p>
          <a:p>
            <a:endParaRPr lang="en-IN" dirty="0"/>
          </a:p>
        </p:txBody>
      </p:sp>
    </p:spTree>
    <p:extLst>
      <p:ext uri="{BB962C8B-B14F-4D97-AF65-F5344CB8AC3E}">
        <p14:creationId xmlns:p14="http://schemas.microsoft.com/office/powerpoint/2010/main" val="305858995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8" y="116632"/>
            <a:ext cx="8655848" cy="1154097"/>
          </a:xfrm>
        </p:spPr>
        <p:txBody>
          <a:bodyPr>
            <a:normAutofit fontScale="90000"/>
          </a:bodyPr>
          <a:lstStyle/>
          <a:p>
            <a:r>
              <a:rPr lang="en-IN" dirty="0"/>
              <a:t>Specialized Mission Funding (</a:t>
            </a:r>
            <a:r>
              <a:rPr lang="en-IN" dirty="0" err="1"/>
              <a:t>MedTech</a:t>
            </a:r>
            <a:r>
              <a:rPr lang="en-IN" dirty="0"/>
              <a:t> &amp; </a:t>
            </a:r>
            <a:r>
              <a:rPr lang="en-IN" dirty="0" err="1"/>
              <a:t>Biopharma</a:t>
            </a:r>
            <a:r>
              <a:rPr lang="en-IN" dirty="0"/>
              <a:t>)</a:t>
            </a:r>
          </a:p>
        </p:txBody>
      </p:sp>
      <p:sp>
        <p:nvSpPr>
          <p:cNvPr id="3" name="Content Placeholder 2"/>
          <p:cNvSpPr>
            <a:spLocks noGrp="1"/>
          </p:cNvSpPr>
          <p:nvPr>
            <p:ph idx="1"/>
          </p:nvPr>
        </p:nvSpPr>
        <p:spPr>
          <a:xfrm>
            <a:off x="323528" y="1844824"/>
            <a:ext cx="8568952" cy="4608511"/>
          </a:xfrm>
        </p:spPr>
        <p:style>
          <a:lnRef idx="2">
            <a:schemeClr val="accent2"/>
          </a:lnRef>
          <a:fillRef idx="1">
            <a:schemeClr val="lt1"/>
          </a:fillRef>
          <a:effectRef idx="0">
            <a:schemeClr val="accent2"/>
          </a:effectRef>
          <a:fontRef idx="minor">
            <a:schemeClr val="dk1"/>
          </a:fontRef>
        </p:style>
        <p:txBody>
          <a:bodyPr/>
          <a:lstStyle/>
          <a:p>
            <a:pPr>
              <a:lnSpc>
                <a:spcPct val="200000"/>
              </a:lnSpc>
            </a:pPr>
            <a:r>
              <a:rPr lang="en-IN" b="1" dirty="0"/>
              <a:t>Bio-AI Hubs (BioE3 Policy):</a:t>
            </a:r>
            <a:endParaRPr lang="en-IN" dirty="0"/>
          </a:p>
          <a:p>
            <a:pPr>
              <a:lnSpc>
                <a:spcPct val="200000"/>
              </a:lnSpc>
            </a:pPr>
            <a:r>
              <a:rPr lang="en-IN" b="1" dirty="0"/>
              <a:t>Focus:</a:t>
            </a:r>
            <a:r>
              <a:rPr lang="en-IN" dirty="0"/>
              <a:t> A new 2026 initiative for projects integrating </a:t>
            </a:r>
            <a:r>
              <a:rPr lang="en-IN" b="1" dirty="0"/>
              <a:t>Artificial Intelligence</a:t>
            </a:r>
            <a:r>
              <a:rPr lang="en-IN" dirty="0"/>
              <a:t> with healthcare.</a:t>
            </a:r>
          </a:p>
          <a:p>
            <a:pPr>
              <a:lnSpc>
                <a:spcPct val="200000"/>
              </a:lnSpc>
            </a:pPr>
            <a:r>
              <a:rPr lang="en-IN" b="1" dirty="0"/>
              <a:t>Examples:</a:t>
            </a:r>
            <a:r>
              <a:rPr lang="en-IN" dirty="0"/>
              <a:t> AI-driven dental radiology analysis, robotic surgery algorithms, or predictive diagnostics for chronic diseases.</a:t>
            </a:r>
          </a:p>
          <a:p>
            <a:pPr>
              <a:lnSpc>
                <a:spcPct val="200000"/>
              </a:lnSpc>
            </a:pPr>
            <a:r>
              <a:rPr lang="en-IN" b="1" dirty="0"/>
              <a:t>Deadline:</a:t>
            </a:r>
            <a:r>
              <a:rPr lang="en-IN" dirty="0"/>
              <a:t> The current rolling call for Bio-AI hubs is open until </a:t>
            </a:r>
            <a:r>
              <a:rPr lang="en-IN" b="1" dirty="0"/>
              <a:t>June 30, 2026</a:t>
            </a:r>
            <a:endParaRPr lang="en-IN" dirty="0"/>
          </a:p>
          <a:p>
            <a:endParaRPr lang="en-IN" b="1" dirty="0"/>
          </a:p>
        </p:txBody>
      </p:sp>
    </p:spTree>
    <p:extLst>
      <p:ext uri="{BB962C8B-B14F-4D97-AF65-F5344CB8AC3E}">
        <p14:creationId xmlns:p14="http://schemas.microsoft.com/office/powerpoint/2010/main" val="124058860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2" y="188640"/>
            <a:ext cx="8945016" cy="1154097"/>
          </a:xfrm>
        </p:spPr>
        <p:txBody>
          <a:bodyPr>
            <a:normAutofit fontScale="90000"/>
          </a:bodyPr>
          <a:lstStyle/>
          <a:p>
            <a:r>
              <a:rPr lang="en-IN" dirty="0"/>
              <a:t>Student &amp; Academic Research Support</a:t>
            </a:r>
          </a:p>
        </p:txBody>
      </p:sp>
      <p:sp>
        <p:nvSpPr>
          <p:cNvPr id="3" name="Content Placeholder 2"/>
          <p:cNvSpPr>
            <a:spLocks noGrp="1"/>
          </p:cNvSpPr>
          <p:nvPr>
            <p:ph idx="1"/>
          </p:nvPr>
        </p:nvSpPr>
        <p:spPr>
          <a:xfrm>
            <a:off x="395536" y="1700808"/>
            <a:ext cx="8568952" cy="4824535"/>
          </a:xfrm>
        </p:spPr>
        <p:style>
          <a:lnRef idx="2">
            <a:schemeClr val="accent2"/>
          </a:lnRef>
          <a:fillRef idx="1">
            <a:schemeClr val="lt1"/>
          </a:fillRef>
          <a:effectRef idx="0">
            <a:schemeClr val="accent2"/>
          </a:effectRef>
          <a:fontRef idx="minor">
            <a:schemeClr val="dk1"/>
          </a:fontRef>
        </p:style>
        <p:txBody>
          <a:bodyPr/>
          <a:lstStyle/>
          <a:p>
            <a:pPr>
              <a:lnSpc>
                <a:spcPct val="200000"/>
              </a:lnSpc>
            </a:pPr>
            <a:r>
              <a:rPr lang="en-IN" b="1" dirty="0"/>
              <a:t>SITARE-GYTI:</a:t>
            </a:r>
            <a:r>
              <a:rPr lang="en-IN" dirty="0"/>
              <a:t> Awards for innovative student projects. It provides a grant of </a:t>
            </a:r>
            <a:r>
              <a:rPr lang="en-IN" b="1" dirty="0"/>
              <a:t>₹15 Lakhs</a:t>
            </a:r>
            <a:r>
              <a:rPr lang="en-IN" dirty="0"/>
              <a:t> to move a student project toward a </a:t>
            </a:r>
            <a:r>
              <a:rPr lang="en-IN" dirty="0" err="1"/>
              <a:t>startup</a:t>
            </a:r>
            <a:r>
              <a:rPr lang="en-IN" dirty="0"/>
              <a:t>.</a:t>
            </a:r>
          </a:p>
          <a:p>
            <a:pPr>
              <a:lnSpc>
                <a:spcPct val="200000"/>
              </a:lnSpc>
            </a:pPr>
            <a:r>
              <a:rPr lang="en-IN" b="1" dirty="0"/>
              <a:t>E-YUVA:</a:t>
            </a:r>
            <a:r>
              <a:rPr lang="en-IN" dirty="0"/>
              <a:t> Provides fellowships (up to </a:t>
            </a:r>
            <a:r>
              <a:rPr lang="en-IN" b="1" dirty="0"/>
              <a:t>₹50,000/month</a:t>
            </a:r>
            <a:r>
              <a:rPr lang="en-IN" dirty="0"/>
              <a:t>) and orientation grants to students to encourage "bench-to-bedside" research.</a:t>
            </a:r>
          </a:p>
          <a:p>
            <a:pPr>
              <a:lnSpc>
                <a:spcPct val="200000"/>
              </a:lnSpc>
            </a:pPr>
            <a:r>
              <a:rPr lang="en-IN" b="1" dirty="0"/>
              <a:t>PACE (Promoting Academic Research Conversion to Enterprise):</a:t>
            </a:r>
            <a:r>
              <a:rPr lang="en-IN" dirty="0"/>
              <a:t> Specifically for faculty to collaborate with industry to validate their lab research (e.g., a new dental alloy or a drug delivery system)</a:t>
            </a:r>
          </a:p>
          <a:p>
            <a:endParaRPr lang="en-IN" dirty="0"/>
          </a:p>
        </p:txBody>
      </p:sp>
    </p:spTree>
    <p:extLst>
      <p:ext uri="{BB962C8B-B14F-4D97-AF65-F5344CB8AC3E}">
        <p14:creationId xmlns:p14="http://schemas.microsoft.com/office/powerpoint/2010/main" val="385376532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0425582"/>
              </p:ext>
            </p:extLst>
          </p:nvPr>
        </p:nvGraphicFramePr>
        <p:xfrm>
          <a:off x="0" y="85001"/>
          <a:ext cx="9144000" cy="6792471"/>
        </p:xfrm>
        <a:graphic>
          <a:graphicData uri="http://schemas.openxmlformats.org/drawingml/2006/table">
            <a:tbl>
              <a:tblPr>
                <a:tableStyleId>{16D9F66E-5EB9-4882-86FB-DCBF35E3C3E4}</a:tableStyleId>
              </a:tblPr>
              <a:tblGrid>
                <a:gridCol w="1828800"/>
                <a:gridCol w="1828800"/>
                <a:gridCol w="1828800"/>
                <a:gridCol w="1828800"/>
                <a:gridCol w="1828800"/>
              </a:tblGrid>
              <a:tr h="493019">
                <a:tc>
                  <a:txBody>
                    <a:bodyPr/>
                    <a:lstStyle/>
                    <a:p>
                      <a:pPr algn="ctr" rtl="0"/>
                      <a:r>
                        <a:rPr lang="en-IN" sz="1600" b="1" dirty="0">
                          <a:effectLst/>
                        </a:rPr>
                        <a:t>Scheme / Mission</a:t>
                      </a:r>
                      <a:endParaRPr lang="en-IN" sz="1600" b="1" dirty="0">
                        <a:solidFill>
                          <a:srgbClr val="1F1F1F"/>
                        </a:solidFill>
                        <a:effectLst/>
                        <a:latin typeface="Google Sans Text"/>
                      </a:endParaRPr>
                    </a:p>
                  </a:txBody>
                  <a:tcPr marL="36555" marR="36555" marT="24370" marB="24370" anchor="ctr"/>
                </a:tc>
                <a:tc>
                  <a:txBody>
                    <a:bodyPr/>
                    <a:lstStyle/>
                    <a:p>
                      <a:pPr algn="ctr" rtl="0"/>
                      <a:r>
                        <a:rPr lang="en-IN" sz="1600" b="1" dirty="0">
                          <a:effectLst/>
                        </a:rPr>
                        <a:t>Primary Focus Area</a:t>
                      </a:r>
                      <a:endParaRPr lang="en-IN" sz="1600" b="1" dirty="0">
                        <a:solidFill>
                          <a:srgbClr val="1F1F1F"/>
                        </a:solidFill>
                        <a:effectLst/>
                        <a:latin typeface="Google Sans Text"/>
                      </a:endParaRPr>
                    </a:p>
                  </a:txBody>
                  <a:tcPr marL="36555" marR="36555" marT="24370" marB="24370" anchor="ctr"/>
                </a:tc>
                <a:tc>
                  <a:txBody>
                    <a:bodyPr/>
                    <a:lstStyle/>
                    <a:p>
                      <a:pPr algn="ctr" rtl="0"/>
                      <a:r>
                        <a:rPr lang="en-IN" sz="1600" b="1">
                          <a:effectLst/>
                        </a:rPr>
                        <a:t>Target Applicants</a:t>
                      </a:r>
                      <a:endParaRPr lang="en-IN" sz="1600" b="1">
                        <a:solidFill>
                          <a:srgbClr val="1F1F1F"/>
                        </a:solidFill>
                        <a:effectLst/>
                        <a:latin typeface="Google Sans Text"/>
                      </a:endParaRPr>
                    </a:p>
                  </a:txBody>
                  <a:tcPr marL="36555" marR="36555" marT="24370" marB="24370" anchor="ctr"/>
                </a:tc>
                <a:tc>
                  <a:txBody>
                    <a:bodyPr/>
                    <a:lstStyle/>
                    <a:p>
                      <a:pPr algn="ctr" rtl="0"/>
                      <a:r>
                        <a:rPr lang="en-IN" sz="1600" b="1">
                          <a:effectLst/>
                        </a:rPr>
                        <a:t>Funding Amount</a:t>
                      </a:r>
                      <a:endParaRPr lang="en-IN" sz="1600" b="1">
                        <a:solidFill>
                          <a:srgbClr val="1F1F1F"/>
                        </a:solidFill>
                        <a:effectLst/>
                        <a:latin typeface="Google Sans Text"/>
                      </a:endParaRPr>
                    </a:p>
                  </a:txBody>
                  <a:tcPr marL="36555" marR="36555" marT="24370" marB="24370" anchor="ctr"/>
                </a:tc>
                <a:tc>
                  <a:txBody>
                    <a:bodyPr/>
                    <a:lstStyle/>
                    <a:p>
                      <a:pPr algn="ctr" rtl="0"/>
                      <a:r>
                        <a:rPr lang="en-IN" sz="1600" b="1" dirty="0">
                          <a:effectLst/>
                        </a:rPr>
                        <a:t>Deadline</a:t>
                      </a:r>
                      <a:endParaRPr lang="en-IN" sz="1600" b="1" dirty="0">
                        <a:solidFill>
                          <a:srgbClr val="1F1F1F"/>
                        </a:solidFill>
                        <a:effectLst/>
                        <a:latin typeface="Google Sans Text"/>
                      </a:endParaRPr>
                    </a:p>
                  </a:txBody>
                  <a:tcPr marL="36555" marR="36555" marT="24370" marB="24370" anchor="ctr"/>
                </a:tc>
              </a:tr>
              <a:tr h="1165353">
                <a:tc>
                  <a:txBody>
                    <a:bodyPr/>
                    <a:lstStyle/>
                    <a:p>
                      <a:pPr rtl="0"/>
                      <a:r>
                        <a:rPr lang="en-IN" sz="1600">
                          <a:effectLst/>
                        </a:rPr>
                        <a:t>Bio-AI Hubs (Moolankur)</a:t>
                      </a:r>
                      <a:endParaRPr lang="en-IN" sz="1600">
                        <a:solidFill>
                          <a:srgbClr val="1F1F1F"/>
                        </a:solidFill>
                        <a:effectLst/>
                        <a:latin typeface="Google Sans Text"/>
                      </a:endParaRPr>
                    </a:p>
                  </a:txBody>
                  <a:tcPr marL="36555" marR="36555" marT="24370" marB="24370" anchor="ctr"/>
                </a:tc>
                <a:tc>
                  <a:txBody>
                    <a:bodyPr/>
                    <a:lstStyle/>
                    <a:p>
                      <a:pPr rtl="0"/>
                      <a:r>
                        <a:rPr lang="it-IT" sz="1600">
                          <a:effectLst/>
                        </a:rPr>
                        <a:t>AI in Healthcare: Genome diagnostics, protein design, &amp; Ayurveda.</a:t>
                      </a:r>
                      <a:endParaRPr lang="it-IT" sz="1600">
                        <a:solidFill>
                          <a:srgbClr val="1F1F1F"/>
                        </a:solidFill>
                        <a:effectLst/>
                        <a:latin typeface="Google Sans Text"/>
                      </a:endParaRPr>
                    </a:p>
                  </a:txBody>
                  <a:tcPr marL="36555" marR="36555" marT="24370" marB="24370" anchor="ctr"/>
                </a:tc>
                <a:tc>
                  <a:txBody>
                    <a:bodyPr/>
                    <a:lstStyle/>
                    <a:p>
                      <a:pPr rtl="0"/>
                      <a:r>
                        <a:rPr lang="en-IN" sz="1600">
                          <a:effectLst/>
                        </a:rPr>
                        <a:t>Medical/Dental Colleges, Startups, &amp; Research Hubs.</a:t>
                      </a:r>
                      <a:endParaRPr lang="en-IN" sz="1600">
                        <a:solidFill>
                          <a:srgbClr val="1F1F1F"/>
                        </a:solidFill>
                        <a:effectLst/>
                        <a:latin typeface="Google Sans Text"/>
                      </a:endParaRPr>
                    </a:p>
                  </a:txBody>
                  <a:tcPr marL="36555" marR="36555" marT="24370" marB="24370" anchor="ctr"/>
                </a:tc>
                <a:tc>
                  <a:txBody>
                    <a:bodyPr/>
                    <a:lstStyle/>
                    <a:p>
                      <a:pPr rtl="0"/>
                      <a:r>
                        <a:rPr lang="en-IN" sz="1600">
                          <a:effectLst/>
                        </a:rPr>
                        <a:t>Grant-in-aid (Varies based on hub scale)</a:t>
                      </a:r>
                      <a:endParaRPr lang="en-IN" sz="1600">
                        <a:solidFill>
                          <a:srgbClr val="1F1F1F"/>
                        </a:solidFill>
                        <a:effectLst/>
                        <a:latin typeface="Google Sans Text"/>
                      </a:endParaRPr>
                    </a:p>
                  </a:txBody>
                  <a:tcPr marL="36555" marR="36555" marT="24370" marB="24370" anchor="ctr"/>
                </a:tc>
                <a:tc>
                  <a:txBody>
                    <a:bodyPr/>
                    <a:lstStyle/>
                    <a:p>
                      <a:pPr rtl="0"/>
                      <a:r>
                        <a:rPr lang="en-IN" sz="1600">
                          <a:effectLst/>
                        </a:rPr>
                        <a:t>June 30, 2026</a:t>
                      </a:r>
                      <a:endParaRPr lang="en-IN" sz="1600">
                        <a:solidFill>
                          <a:srgbClr val="1F1F1F"/>
                        </a:solidFill>
                        <a:effectLst/>
                        <a:latin typeface="Google Sans Text"/>
                      </a:endParaRPr>
                    </a:p>
                  </a:txBody>
                  <a:tcPr marL="36555" marR="36555" marT="24370" marB="24370" anchor="ctr"/>
                </a:tc>
              </a:tr>
              <a:tr h="1389465">
                <a:tc>
                  <a:txBody>
                    <a:bodyPr/>
                    <a:lstStyle/>
                    <a:p>
                      <a:pPr rtl="0"/>
                      <a:r>
                        <a:rPr lang="en-IN" sz="1600" dirty="0">
                          <a:effectLst/>
                        </a:rPr>
                        <a:t>DBT-BIRAC-ICMR-SNSF Joint Call</a:t>
                      </a:r>
                      <a:endParaRPr lang="en-IN" sz="1600" dirty="0">
                        <a:solidFill>
                          <a:srgbClr val="1F1F1F"/>
                        </a:solidFill>
                        <a:effectLst/>
                        <a:latin typeface="Google Sans Text"/>
                      </a:endParaRPr>
                    </a:p>
                  </a:txBody>
                  <a:tcPr marL="36555" marR="36555" marT="24370" marB="24370" anchor="ctr"/>
                </a:tc>
                <a:tc>
                  <a:txBody>
                    <a:bodyPr/>
                    <a:lstStyle/>
                    <a:p>
                      <a:pPr rtl="0"/>
                      <a:r>
                        <a:rPr lang="en-IN" sz="1600">
                          <a:effectLst/>
                        </a:rPr>
                        <a:t>Joint India-Switzerland research on infectious diseases &amp; MedTech.</a:t>
                      </a:r>
                      <a:endParaRPr lang="en-IN" sz="1600">
                        <a:solidFill>
                          <a:srgbClr val="1F1F1F"/>
                        </a:solidFill>
                        <a:effectLst/>
                        <a:latin typeface="Google Sans Text"/>
                      </a:endParaRPr>
                    </a:p>
                  </a:txBody>
                  <a:tcPr marL="36555" marR="36555" marT="24370" marB="24370" anchor="ctr"/>
                </a:tc>
                <a:tc>
                  <a:txBody>
                    <a:bodyPr/>
                    <a:lstStyle/>
                    <a:p>
                      <a:pPr rtl="0"/>
                      <a:r>
                        <a:rPr lang="en-IN" sz="1600">
                          <a:effectLst/>
                        </a:rPr>
                        <a:t>Clinician-Scientists &amp; Academic Researchers.</a:t>
                      </a:r>
                      <a:endParaRPr lang="en-IN" sz="1600">
                        <a:solidFill>
                          <a:srgbClr val="1F1F1F"/>
                        </a:solidFill>
                        <a:effectLst/>
                        <a:latin typeface="Google Sans Text"/>
                      </a:endParaRPr>
                    </a:p>
                  </a:txBody>
                  <a:tcPr marL="36555" marR="36555" marT="24370" marB="24370" anchor="ctr"/>
                </a:tc>
                <a:tc>
                  <a:txBody>
                    <a:bodyPr/>
                    <a:lstStyle/>
                    <a:p>
                      <a:pPr rtl="0"/>
                      <a:r>
                        <a:rPr lang="en-IN" sz="1600">
                          <a:effectLst/>
                        </a:rPr>
                        <a:t>Full Project Cost (Bilateral support)</a:t>
                      </a:r>
                      <a:endParaRPr lang="en-IN" sz="1600">
                        <a:solidFill>
                          <a:srgbClr val="1F1F1F"/>
                        </a:solidFill>
                        <a:effectLst/>
                        <a:latin typeface="Google Sans Text"/>
                      </a:endParaRPr>
                    </a:p>
                  </a:txBody>
                  <a:tcPr marL="36555" marR="36555" marT="24370" marB="24370" anchor="ctr"/>
                </a:tc>
                <a:tc>
                  <a:txBody>
                    <a:bodyPr/>
                    <a:lstStyle/>
                    <a:p>
                      <a:pPr rtl="0"/>
                      <a:r>
                        <a:rPr lang="en-IN" sz="1600">
                          <a:effectLst/>
                        </a:rPr>
                        <a:t>May 5, 2026</a:t>
                      </a:r>
                      <a:endParaRPr lang="en-IN" sz="1600">
                        <a:solidFill>
                          <a:srgbClr val="1F1F1F"/>
                        </a:solidFill>
                        <a:effectLst/>
                        <a:latin typeface="Google Sans Text"/>
                      </a:endParaRPr>
                    </a:p>
                  </a:txBody>
                  <a:tcPr marL="36555" marR="36555" marT="24370" marB="24370" anchor="ctr"/>
                </a:tc>
              </a:tr>
              <a:tr h="1165353">
                <a:tc>
                  <a:txBody>
                    <a:bodyPr/>
                    <a:lstStyle/>
                    <a:p>
                      <a:pPr rtl="0"/>
                      <a:r>
                        <a:rPr lang="en-IN" sz="1600">
                          <a:effectLst/>
                        </a:rPr>
                        <a:t>Biopharma SHAKTI</a:t>
                      </a:r>
                      <a:endParaRPr lang="en-IN" sz="1600">
                        <a:solidFill>
                          <a:srgbClr val="1F1F1F"/>
                        </a:solidFill>
                        <a:effectLst/>
                        <a:latin typeface="Google Sans Text"/>
                      </a:endParaRPr>
                    </a:p>
                  </a:txBody>
                  <a:tcPr marL="36555" marR="36555" marT="24370" marB="24370" anchor="ctr"/>
                </a:tc>
                <a:tc>
                  <a:txBody>
                    <a:bodyPr/>
                    <a:lstStyle/>
                    <a:p>
                      <a:pPr rtl="0"/>
                      <a:r>
                        <a:rPr lang="en-IN" sz="1600" dirty="0">
                          <a:effectLst/>
                        </a:rPr>
                        <a:t>Clinical trial site strengthening &amp; indigenous device production.</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Medical Colleges, Hospitals, &amp; Manufacturers.</a:t>
                      </a:r>
                      <a:endParaRPr lang="en-IN" sz="1600" dirty="0">
                        <a:solidFill>
                          <a:srgbClr val="1F1F1F"/>
                        </a:solidFill>
                        <a:effectLst/>
                        <a:latin typeface="Google Sans Text"/>
                      </a:endParaRPr>
                    </a:p>
                  </a:txBody>
                  <a:tcPr marL="36555" marR="36555" marT="24370" marB="24370" anchor="ctr"/>
                </a:tc>
                <a:tc>
                  <a:txBody>
                    <a:bodyPr/>
                    <a:lstStyle/>
                    <a:p>
                      <a:pPr rtl="0"/>
                      <a:r>
                        <a:rPr lang="en-IN" sz="1600">
                          <a:effectLst/>
                        </a:rPr>
                        <a:t>Large-scale infrastructure support</a:t>
                      </a:r>
                      <a:endParaRPr lang="en-IN" sz="1600">
                        <a:solidFill>
                          <a:srgbClr val="1F1F1F"/>
                        </a:solidFill>
                        <a:effectLst/>
                        <a:latin typeface="Google Sans Text"/>
                      </a:endParaRPr>
                    </a:p>
                  </a:txBody>
                  <a:tcPr marL="36555" marR="36555" marT="24370" marB="24370" anchor="ctr"/>
                </a:tc>
                <a:tc>
                  <a:txBody>
                    <a:bodyPr/>
                    <a:lstStyle/>
                    <a:p>
                      <a:pPr rtl="0"/>
                      <a:r>
                        <a:rPr lang="en-IN" sz="1600">
                          <a:effectLst/>
                        </a:rPr>
                        <a:t>Rolling (2026-27)</a:t>
                      </a:r>
                      <a:endParaRPr lang="en-IN" sz="1600">
                        <a:solidFill>
                          <a:srgbClr val="1F1F1F"/>
                        </a:solidFill>
                        <a:effectLst/>
                        <a:latin typeface="Google Sans Text"/>
                      </a:endParaRPr>
                    </a:p>
                  </a:txBody>
                  <a:tcPr marL="36555" marR="36555" marT="24370" marB="24370" anchor="ctr"/>
                </a:tc>
              </a:tr>
              <a:tr h="1165353">
                <a:tc>
                  <a:txBody>
                    <a:bodyPr/>
                    <a:lstStyle/>
                    <a:p>
                      <a:pPr rtl="0"/>
                      <a:r>
                        <a:rPr lang="en-IN" sz="1600" dirty="0">
                          <a:effectLst/>
                        </a:rPr>
                        <a:t>BIG-26 (Extension Window)</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General Biotech/</a:t>
                      </a:r>
                      <a:r>
                        <a:rPr lang="en-IN" sz="1600" dirty="0" err="1">
                          <a:effectLst/>
                        </a:rPr>
                        <a:t>MedTech</a:t>
                      </a:r>
                      <a:r>
                        <a:rPr lang="en-IN" sz="1600" dirty="0">
                          <a:effectLst/>
                        </a:rPr>
                        <a:t> innovation (Proof of Concept).</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Individual Doctors/Dentists &amp; Early </a:t>
                      </a:r>
                      <a:r>
                        <a:rPr lang="en-IN" sz="1600" dirty="0" err="1">
                          <a:effectLst/>
                        </a:rPr>
                        <a:t>Startups</a:t>
                      </a:r>
                      <a:r>
                        <a:rPr lang="en-IN" sz="1600" dirty="0">
                          <a:effectLst/>
                        </a:rPr>
                        <a:t>.</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Up to ₹50 Lakhs</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Check Portal (Feb 15-28 extension)</a:t>
                      </a:r>
                      <a:endParaRPr lang="en-IN" sz="1600" dirty="0">
                        <a:solidFill>
                          <a:srgbClr val="1F1F1F"/>
                        </a:solidFill>
                        <a:effectLst/>
                        <a:latin typeface="Google Sans Text"/>
                      </a:endParaRPr>
                    </a:p>
                  </a:txBody>
                  <a:tcPr marL="36555" marR="36555" marT="24370" marB="24370" anchor="ctr"/>
                </a:tc>
              </a:tr>
              <a:tr h="1165353">
                <a:tc>
                  <a:txBody>
                    <a:bodyPr/>
                    <a:lstStyle/>
                    <a:p>
                      <a:pPr rtl="0"/>
                      <a:r>
                        <a:rPr lang="en-IN" sz="1600">
                          <a:effectLst/>
                        </a:rPr>
                        <a:t>SITARE-GYTI</a:t>
                      </a:r>
                      <a:endParaRPr lang="en-IN" sz="1600">
                        <a:solidFill>
                          <a:srgbClr val="1F1F1F"/>
                        </a:solidFill>
                        <a:effectLst/>
                        <a:latin typeface="Google Sans Text"/>
                      </a:endParaRPr>
                    </a:p>
                  </a:txBody>
                  <a:tcPr marL="36555" marR="36555" marT="24370" marB="24370" anchor="ctr"/>
                </a:tc>
                <a:tc>
                  <a:txBody>
                    <a:bodyPr/>
                    <a:lstStyle/>
                    <a:p>
                      <a:pPr rtl="0"/>
                      <a:r>
                        <a:rPr lang="en-IN" sz="1600" dirty="0">
                          <a:effectLst/>
                        </a:rPr>
                        <a:t>Student innovations in Medical/Dental/Biomedical engineering.</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UG/PG/PhD Students.</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₹15 Lakhs (Grant)</a:t>
                      </a:r>
                      <a:endParaRPr lang="en-IN" sz="1600" dirty="0">
                        <a:solidFill>
                          <a:srgbClr val="1F1F1F"/>
                        </a:solidFill>
                        <a:effectLst/>
                        <a:latin typeface="Google Sans Text"/>
                      </a:endParaRPr>
                    </a:p>
                  </a:txBody>
                  <a:tcPr marL="36555" marR="36555" marT="24370" marB="24370" anchor="ctr"/>
                </a:tc>
                <a:tc>
                  <a:txBody>
                    <a:bodyPr/>
                    <a:lstStyle/>
                    <a:p>
                      <a:pPr rtl="0"/>
                      <a:r>
                        <a:rPr lang="en-IN" sz="1600" dirty="0">
                          <a:effectLst/>
                        </a:rPr>
                        <a:t>Active (Check portal for dates)</a:t>
                      </a:r>
                      <a:endParaRPr lang="en-IN" sz="1600" dirty="0">
                        <a:solidFill>
                          <a:srgbClr val="1F1F1F"/>
                        </a:solidFill>
                        <a:effectLst/>
                        <a:latin typeface="Google Sans Text"/>
                      </a:endParaRPr>
                    </a:p>
                  </a:txBody>
                  <a:tcPr marL="36555" marR="36555" marT="24370" marB="24370" anchor="ctr"/>
                </a:tc>
              </a:tr>
            </a:tbl>
          </a:graphicData>
        </a:graphic>
      </p:graphicFrame>
    </p:spTree>
    <p:extLst>
      <p:ext uri="{BB962C8B-B14F-4D97-AF65-F5344CB8AC3E}">
        <p14:creationId xmlns:p14="http://schemas.microsoft.com/office/powerpoint/2010/main" val="35179881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484784"/>
            <a:ext cx="7315200" cy="1154097"/>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t>UGC RESEARCH FUNDING</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8090487"/>
              </p:ext>
            </p:extLst>
          </p:nvPr>
        </p:nvGraphicFramePr>
        <p:xfrm>
          <a:off x="827584" y="2780928"/>
          <a:ext cx="7344816" cy="35395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6626" name="Picture 2" descr="UGC Requests Comments on the Proposed Rules for Establishing Foreign  Educational Campuses in India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60700" y="31750"/>
            <a:ext cx="2905125" cy="1381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75510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7315200" cy="838681"/>
          </a:xfrm>
        </p:spPr>
        <p:style>
          <a:lnRef idx="2">
            <a:schemeClr val="accent2"/>
          </a:lnRef>
          <a:fillRef idx="1">
            <a:schemeClr val="lt1"/>
          </a:fillRef>
          <a:effectRef idx="0">
            <a:schemeClr val="accent2"/>
          </a:effectRef>
          <a:fontRef idx="minor">
            <a:schemeClr val="dk1"/>
          </a:fontRef>
        </p:style>
        <p:txBody>
          <a:bodyPr/>
          <a:lstStyle/>
          <a:p>
            <a:r>
              <a:rPr lang="en-US" dirty="0" smtClean="0"/>
              <a:t>UGC Grants Eligibility</a:t>
            </a:r>
            <a:endParaRPr lang="en-IN" dirty="0"/>
          </a:p>
        </p:txBody>
      </p:sp>
      <p:sp>
        <p:nvSpPr>
          <p:cNvPr id="3" name="Content Placeholder 2"/>
          <p:cNvSpPr>
            <a:spLocks noGrp="1"/>
          </p:cNvSpPr>
          <p:nvPr>
            <p:ph idx="1"/>
          </p:nvPr>
        </p:nvSpPr>
        <p:spPr>
          <a:xfrm>
            <a:off x="395536" y="1628800"/>
            <a:ext cx="8280920" cy="4652624"/>
          </a:xfrm>
        </p:spPr>
        <p:style>
          <a:lnRef idx="2">
            <a:schemeClr val="accent2"/>
          </a:lnRef>
          <a:fillRef idx="1">
            <a:schemeClr val="lt1"/>
          </a:fillRef>
          <a:effectRef idx="0">
            <a:schemeClr val="accent2"/>
          </a:effectRef>
          <a:fontRef idx="minor">
            <a:schemeClr val="dk1"/>
          </a:fontRef>
        </p:style>
        <p:txBody>
          <a:bodyPr>
            <a:noAutofit/>
          </a:bodyPr>
          <a:lstStyle/>
          <a:p>
            <a:pPr algn="just">
              <a:lnSpc>
                <a:spcPct val="150000"/>
              </a:lnSpc>
              <a:buClr>
                <a:schemeClr val="tx2">
                  <a:lumMod val="10000"/>
                </a:schemeClr>
              </a:buClr>
              <a:buFont typeface="Wingdings" pitchFamily="2" charset="2"/>
              <a:buChar char="ü"/>
            </a:pPr>
            <a:r>
              <a:rPr lang="en-IN" sz="2400" dirty="0" smtClean="0"/>
              <a:t>Support </a:t>
            </a:r>
            <a:r>
              <a:rPr lang="en-IN" sz="2400" dirty="0"/>
              <a:t>to permanent/regular, working/retired teachers </a:t>
            </a:r>
            <a:r>
              <a:rPr lang="en-IN" sz="2400" dirty="0" smtClean="0"/>
              <a:t>in the </a:t>
            </a:r>
            <a:r>
              <a:rPr lang="en-IN" sz="2400" dirty="0"/>
              <a:t>Universities and </a:t>
            </a:r>
            <a:r>
              <a:rPr lang="en-IN" sz="2400" dirty="0" smtClean="0"/>
              <a:t>Colleges</a:t>
            </a:r>
          </a:p>
          <a:p>
            <a:pPr algn="just">
              <a:lnSpc>
                <a:spcPct val="150000"/>
              </a:lnSpc>
              <a:buClr>
                <a:schemeClr val="tx2">
                  <a:lumMod val="10000"/>
                </a:schemeClr>
              </a:buClr>
              <a:buFont typeface="Wingdings" pitchFamily="2" charset="2"/>
              <a:buChar char="ü"/>
            </a:pPr>
            <a:r>
              <a:rPr lang="en-IN" sz="2400" dirty="0" smtClean="0"/>
              <a:t>Research </a:t>
            </a:r>
            <a:r>
              <a:rPr lang="en-IN" sz="2400" dirty="0"/>
              <a:t>project may be </a:t>
            </a:r>
            <a:r>
              <a:rPr lang="en-IN" sz="2400" dirty="0" smtClean="0"/>
              <a:t>undertaken by </a:t>
            </a:r>
            <a:r>
              <a:rPr lang="en-IN" sz="2400" dirty="0"/>
              <a:t>an individual teacher or a group of teachers. </a:t>
            </a:r>
            <a:endParaRPr lang="en-IN" sz="2400" dirty="0" smtClean="0"/>
          </a:p>
          <a:p>
            <a:pPr algn="just">
              <a:lnSpc>
                <a:spcPct val="150000"/>
              </a:lnSpc>
              <a:buClr>
                <a:schemeClr val="tx2">
                  <a:lumMod val="10000"/>
                </a:schemeClr>
              </a:buClr>
              <a:buFont typeface="Wingdings" pitchFamily="2" charset="2"/>
              <a:buChar char="ü"/>
            </a:pPr>
            <a:r>
              <a:rPr lang="en-IN" sz="2400" dirty="0" smtClean="0"/>
              <a:t>In </a:t>
            </a:r>
            <a:r>
              <a:rPr lang="en-IN" sz="2400" dirty="0"/>
              <a:t>case a project is undertaken jointly, one of the </a:t>
            </a:r>
            <a:r>
              <a:rPr lang="en-IN" sz="2400" dirty="0" smtClean="0"/>
              <a:t>teachers will </a:t>
            </a:r>
            <a:r>
              <a:rPr lang="en-IN" sz="2400" dirty="0"/>
              <a:t>function as a Principal Investigator (PI) and he/she will be responsible for all matters pertaining to </a:t>
            </a:r>
            <a:r>
              <a:rPr lang="en-IN" sz="2400" dirty="0" smtClean="0"/>
              <a:t>the project</a:t>
            </a:r>
            <a:endParaRPr lang="en-IN" sz="2400" dirty="0"/>
          </a:p>
        </p:txBody>
      </p:sp>
    </p:spTree>
    <p:extLst>
      <p:ext uri="{BB962C8B-B14F-4D97-AF65-F5344CB8AC3E}">
        <p14:creationId xmlns:p14="http://schemas.microsoft.com/office/powerpoint/2010/main" val="212226094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85659904"/>
              </p:ext>
            </p:extLst>
          </p:nvPr>
        </p:nvGraphicFramePr>
        <p:xfrm>
          <a:off x="0" y="188640"/>
          <a:ext cx="9144000" cy="6408711"/>
        </p:xfrm>
        <a:graphic>
          <a:graphicData uri="http://schemas.openxmlformats.org/drawingml/2006/table">
            <a:tbl>
              <a:tblPr>
                <a:tableStyleId>{16D9F66E-5EB9-4882-86FB-DCBF35E3C3E4}</a:tableStyleId>
              </a:tblPr>
              <a:tblGrid>
                <a:gridCol w="1828800"/>
                <a:gridCol w="1828800"/>
                <a:gridCol w="1828800"/>
                <a:gridCol w="1828800"/>
                <a:gridCol w="1828800"/>
              </a:tblGrid>
              <a:tr h="843252">
                <a:tc>
                  <a:txBody>
                    <a:bodyPr/>
                    <a:lstStyle/>
                    <a:p>
                      <a:pPr algn="ctr"/>
                      <a:r>
                        <a:rPr lang="en-IN" sz="1600" b="1" dirty="0"/>
                        <a:t>Category</a:t>
                      </a:r>
                    </a:p>
                  </a:txBody>
                  <a:tcPr marL="46560" marR="46560" marT="23280" marB="23280" anchor="ctr"/>
                </a:tc>
                <a:tc>
                  <a:txBody>
                    <a:bodyPr/>
                    <a:lstStyle/>
                    <a:p>
                      <a:pPr algn="ctr"/>
                      <a:r>
                        <a:rPr lang="en-IN" sz="1600" b="1"/>
                        <a:t>Scheme Name</a:t>
                      </a:r>
                    </a:p>
                  </a:txBody>
                  <a:tcPr marL="46560" marR="46560" marT="23280" marB="23280" anchor="ctr"/>
                </a:tc>
                <a:tc>
                  <a:txBody>
                    <a:bodyPr/>
                    <a:lstStyle/>
                    <a:p>
                      <a:pPr algn="ctr"/>
                      <a:r>
                        <a:rPr lang="en-IN" sz="1600" b="1"/>
                        <a:t>Target Audience</a:t>
                      </a:r>
                    </a:p>
                  </a:txBody>
                  <a:tcPr marL="46560" marR="46560" marT="23280" marB="23280" anchor="ctr"/>
                </a:tc>
                <a:tc>
                  <a:txBody>
                    <a:bodyPr/>
                    <a:lstStyle/>
                    <a:p>
                      <a:pPr algn="ctr"/>
                      <a:r>
                        <a:rPr lang="en-IN" sz="1600" b="1"/>
                        <a:t>Funding / Support Amount</a:t>
                      </a:r>
                    </a:p>
                  </a:txBody>
                  <a:tcPr marL="46560" marR="46560" marT="23280" marB="23280" anchor="ctr"/>
                </a:tc>
                <a:tc>
                  <a:txBody>
                    <a:bodyPr/>
                    <a:lstStyle/>
                    <a:p>
                      <a:pPr algn="ctr"/>
                      <a:r>
                        <a:rPr lang="en-IN" sz="1600" b="1" dirty="0"/>
                        <a:t>Key Purpose</a:t>
                      </a:r>
                    </a:p>
                  </a:txBody>
                  <a:tcPr marL="46560" marR="46560" marT="23280" marB="23280" anchor="ctr"/>
                </a:tc>
              </a:tr>
              <a:tr h="1855153">
                <a:tc>
                  <a:txBody>
                    <a:bodyPr/>
                    <a:lstStyle/>
                    <a:p>
                      <a:r>
                        <a:rPr lang="en-IN" sz="1600"/>
                        <a:t>Early Career Faculty</a:t>
                      </a:r>
                    </a:p>
                  </a:txBody>
                  <a:tcPr marL="46560" marR="46560" marT="23280" marB="23280" anchor="ctr"/>
                </a:tc>
                <a:tc>
                  <a:txBody>
                    <a:bodyPr/>
                    <a:lstStyle/>
                    <a:p>
                      <a:r>
                        <a:rPr lang="en-IN" sz="1600"/>
                        <a:t>Start-up Research Grant</a:t>
                      </a:r>
                    </a:p>
                  </a:txBody>
                  <a:tcPr marL="46560" marR="46560" marT="23280" marB="23280" anchor="ctr"/>
                </a:tc>
                <a:tc>
                  <a:txBody>
                    <a:bodyPr/>
                    <a:lstStyle/>
                    <a:p>
                      <a:r>
                        <a:rPr lang="en-IN" sz="1600"/>
                        <a:t>Newly appointed Assistant Professors (Permanent).</a:t>
                      </a:r>
                    </a:p>
                  </a:txBody>
                  <a:tcPr marL="46560" marR="46560" marT="23280" marB="23280" anchor="ctr"/>
                </a:tc>
                <a:tc>
                  <a:txBody>
                    <a:bodyPr/>
                    <a:lstStyle/>
                    <a:p>
                      <a:r>
                        <a:rPr lang="en-IN" sz="1600"/>
                        <a:t>₹10 Lakhs</a:t>
                      </a:r>
                    </a:p>
                  </a:txBody>
                  <a:tcPr marL="46560" marR="46560" marT="23280" marB="23280" anchor="ctr"/>
                </a:tc>
                <a:tc>
                  <a:txBody>
                    <a:bodyPr/>
                    <a:lstStyle/>
                    <a:p>
                      <a:r>
                        <a:rPr lang="en-IN" sz="1600"/>
                        <a:t>Initial research setup and minor equipment for new faculty.</a:t>
                      </a:r>
                    </a:p>
                  </a:txBody>
                  <a:tcPr marL="46560" marR="46560" marT="23280" marB="23280" anchor="ctr"/>
                </a:tc>
              </a:tr>
              <a:tr h="1855153">
                <a:tc>
                  <a:txBody>
                    <a:bodyPr/>
                    <a:lstStyle/>
                    <a:p>
                      <a:r>
                        <a:rPr lang="en-IN" sz="1600"/>
                        <a:t>In-Service Faculty</a:t>
                      </a:r>
                    </a:p>
                  </a:txBody>
                  <a:tcPr marL="46560" marR="46560" marT="23280" marB="23280" anchor="ctr"/>
                </a:tc>
                <a:tc>
                  <a:txBody>
                    <a:bodyPr/>
                    <a:lstStyle/>
                    <a:p>
                      <a:r>
                        <a:rPr lang="en-IN" sz="1600"/>
                        <a:t>Research Grant for In-Service Faculty</a:t>
                      </a:r>
                    </a:p>
                  </a:txBody>
                  <a:tcPr marL="46560" marR="46560" marT="23280" marB="23280" anchor="ctr"/>
                </a:tc>
                <a:tc>
                  <a:txBody>
                    <a:bodyPr/>
                    <a:lstStyle/>
                    <a:p>
                      <a:r>
                        <a:rPr lang="en-IN" sz="1600"/>
                        <a:t>Permanent faculty with successful Ph.D. supervision history.</a:t>
                      </a:r>
                    </a:p>
                  </a:txBody>
                  <a:tcPr marL="46560" marR="46560" marT="23280" marB="23280" anchor="ctr"/>
                </a:tc>
                <a:tc>
                  <a:txBody>
                    <a:bodyPr/>
                    <a:lstStyle/>
                    <a:p>
                      <a:r>
                        <a:rPr lang="en-IN" sz="1600"/>
                        <a:t>₹10 Lakhs (for 2 years)</a:t>
                      </a:r>
                    </a:p>
                  </a:txBody>
                  <a:tcPr marL="46560" marR="46560" marT="23280" marB="23280" anchor="ctr"/>
                </a:tc>
                <a:tc>
                  <a:txBody>
                    <a:bodyPr/>
                    <a:lstStyle/>
                    <a:p>
                      <a:r>
                        <a:rPr lang="en-IN" sz="1600" dirty="0"/>
                        <a:t>Support for </a:t>
                      </a:r>
                      <a:r>
                        <a:rPr lang="en-IN" sz="1600" dirty="0" err="1"/>
                        <a:t>ongoing</a:t>
                      </a:r>
                      <a:r>
                        <a:rPr lang="en-IN" sz="1600" dirty="0"/>
                        <a:t> research projects, consumables, and travel.</a:t>
                      </a:r>
                    </a:p>
                  </a:txBody>
                  <a:tcPr marL="46560" marR="46560" marT="23280" marB="23280" anchor="ctr"/>
                </a:tc>
              </a:tr>
              <a:tr h="1855153">
                <a:tc>
                  <a:txBody>
                    <a:bodyPr/>
                    <a:lstStyle/>
                    <a:p>
                      <a:r>
                        <a:rPr lang="en-IN" sz="1600"/>
                        <a:t>Mid-Career Faculty</a:t>
                      </a:r>
                    </a:p>
                  </a:txBody>
                  <a:tcPr marL="46560" marR="46560" marT="23280" marB="23280" anchor="ctr"/>
                </a:tc>
                <a:tc>
                  <a:txBody>
                    <a:bodyPr/>
                    <a:lstStyle/>
                    <a:p>
                      <a:r>
                        <a:rPr lang="en-IN" sz="1600"/>
                        <a:t>Mid-Career Award Grant</a:t>
                      </a:r>
                    </a:p>
                  </a:txBody>
                  <a:tcPr marL="46560" marR="46560" marT="23280" marB="23280" anchor="ctr"/>
                </a:tc>
                <a:tc>
                  <a:txBody>
                    <a:bodyPr/>
                    <a:lstStyle/>
                    <a:p>
                      <a:r>
                        <a:rPr lang="en-IN" sz="1600"/>
                        <a:t>Associate Professors/Professors with at least 15 years of service.</a:t>
                      </a:r>
                    </a:p>
                  </a:txBody>
                  <a:tcPr marL="46560" marR="46560" marT="23280" marB="23280" anchor="ctr"/>
                </a:tc>
                <a:tc>
                  <a:txBody>
                    <a:bodyPr/>
                    <a:lstStyle/>
                    <a:p>
                      <a:r>
                        <a:rPr lang="en-IN" sz="1600"/>
                        <a:t>₹10 Lakhs</a:t>
                      </a:r>
                    </a:p>
                  </a:txBody>
                  <a:tcPr marL="46560" marR="46560" marT="23280" marB="23280" anchor="ctr"/>
                </a:tc>
                <a:tc>
                  <a:txBody>
                    <a:bodyPr/>
                    <a:lstStyle/>
                    <a:p>
                      <a:r>
                        <a:rPr lang="en-IN" sz="1600" dirty="0"/>
                        <a:t>To support established researchers in pursuing new research directions.</a:t>
                      </a:r>
                    </a:p>
                  </a:txBody>
                  <a:tcPr marL="46560" marR="46560" marT="23280" marB="23280" anchor="ctr"/>
                </a:tc>
              </a:tr>
            </a:tbl>
          </a:graphicData>
        </a:graphic>
      </p:graphicFrame>
    </p:spTree>
    <p:extLst>
      <p:ext uri="{BB962C8B-B14F-4D97-AF65-F5344CB8AC3E}">
        <p14:creationId xmlns:p14="http://schemas.microsoft.com/office/powerpoint/2010/main" val="359849561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49886641"/>
              </p:ext>
            </p:extLst>
          </p:nvPr>
        </p:nvGraphicFramePr>
        <p:xfrm>
          <a:off x="251520" y="332656"/>
          <a:ext cx="8568950" cy="6264695"/>
        </p:xfrm>
        <a:graphic>
          <a:graphicData uri="http://schemas.openxmlformats.org/drawingml/2006/table">
            <a:tbl>
              <a:tblPr>
                <a:tableStyleId>{16D9F66E-5EB9-4882-86FB-DCBF35E3C3E4}</a:tableStyleId>
              </a:tblPr>
              <a:tblGrid>
                <a:gridCol w="1713790"/>
                <a:gridCol w="1713790"/>
                <a:gridCol w="1713790"/>
                <a:gridCol w="1713790"/>
                <a:gridCol w="1713790"/>
              </a:tblGrid>
              <a:tr h="1520558">
                <a:tc>
                  <a:txBody>
                    <a:bodyPr/>
                    <a:lstStyle/>
                    <a:p>
                      <a:r>
                        <a:rPr lang="en-IN" sz="1600" dirty="0"/>
                        <a:t>Senior/Retired Faculty</a:t>
                      </a:r>
                    </a:p>
                  </a:txBody>
                  <a:tcPr marL="34355" marR="34355" marT="17177" marB="17177" anchor="ctr"/>
                </a:tc>
                <a:tc>
                  <a:txBody>
                    <a:bodyPr/>
                    <a:lstStyle/>
                    <a:p>
                      <a:r>
                        <a:rPr lang="en-IN" sz="1600"/>
                        <a:t>UGC-BSR Faculty Fellowship</a:t>
                      </a:r>
                    </a:p>
                  </a:txBody>
                  <a:tcPr marL="34355" marR="34355" marT="17177" marB="17177" anchor="ctr"/>
                </a:tc>
                <a:tc>
                  <a:txBody>
                    <a:bodyPr/>
                    <a:lstStyle/>
                    <a:p>
                      <a:r>
                        <a:rPr lang="en-IN" sz="1600" dirty="0"/>
                        <a:t>Eminent Professors nearing or post-superannuation.</a:t>
                      </a:r>
                    </a:p>
                  </a:txBody>
                  <a:tcPr marL="34355" marR="34355" marT="17177" marB="17177" anchor="ctr"/>
                </a:tc>
                <a:tc>
                  <a:txBody>
                    <a:bodyPr/>
                    <a:lstStyle/>
                    <a:p>
                      <a:r>
                        <a:rPr lang="en-IN" sz="1600"/>
                        <a:t>₹50,000/month + Contingency</a:t>
                      </a:r>
                    </a:p>
                  </a:txBody>
                  <a:tcPr marL="34355" marR="34355" marT="17177" marB="17177" anchor="ctr"/>
                </a:tc>
                <a:tc>
                  <a:txBody>
                    <a:bodyPr/>
                    <a:lstStyle/>
                    <a:p>
                      <a:r>
                        <a:rPr lang="en-IN" sz="1600" dirty="0"/>
                        <a:t>Continuation of research and mentorship of Ph.D. students for 3 years.</a:t>
                      </a:r>
                    </a:p>
                  </a:txBody>
                  <a:tcPr marL="34355" marR="34355" marT="17177" marB="17177" anchor="ctr"/>
                </a:tc>
              </a:tr>
              <a:tr h="1338089">
                <a:tc>
                  <a:txBody>
                    <a:bodyPr/>
                    <a:lstStyle/>
                    <a:p>
                      <a:r>
                        <a:rPr lang="en-IN" sz="1600"/>
                        <a:t>Post-Doctoral Scholars</a:t>
                      </a:r>
                    </a:p>
                  </a:txBody>
                  <a:tcPr marL="34355" marR="34355" marT="17177" marB="17177" anchor="ctr"/>
                </a:tc>
                <a:tc>
                  <a:txBody>
                    <a:bodyPr/>
                    <a:lstStyle/>
                    <a:p>
                      <a:r>
                        <a:rPr lang="en-IN" sz="1600" dirty="0" err="1"/>
                        <a:t>Dr.</a:t>
                      </a:r>
                      <a:r>
                        <a:rPr lang="en-IN" sz="1600" dirty="0"/>
                        <a:t> D.S. Kothari Post-Doctoral Fellowship</a:t>
                      </a:r>
                    </a:p>
                  </a:txBody>
                  <a:tcPr marL="34355" marR="34355" marT="17177" marB="17177" anchor="ctr"/>
                </a:tc>
                <a:tc>
                  <a:txBody>
                    <a:bodyPr/>
                    <a:lstStyle/>
                    <a:p>
                      <a:r>
                        <a:rPr lang="en-IN" sz="1600" dirty="0"/>
                        <a:t>Ph.D./MD/MDS degree holders (under 35 years).</a:t>
                      </a:r>
                    </a:p>
                  </a:txBody>
                  <a:tcPr marL="34355" marR="34355" marT="17177" marB="17177" anchor="ctr"/>
                </a:tc>
                <a:tc>
                  <a:txBody>
                    <a:bodyPr/>
                    <a:lstStyle/>
                    <a:p>
                      <a:r>
                        <a:rPr lang="en-IN" sz="1600" dirty="0"/>
                        <a:t>₹54,000 - ₹67,000/month + HRA</a:t>
                      </a:r>
                    </a:p>
                  </a:txBody>
                  <a:tcPr marL="34355" marR="34355" marT="17177" marB="17177" anchor="ctr"/>
                </a:tc>
                <a:tc>
                  <a:txBody>
                    <a:bodyPr/>
                    <a:lstStyle/>
                    <a:p>
                      <a:r>
                        <a:rPr lang="en-IN" sz="1600" dirty="0"/>
                        <a:t>Transition from a doctoral student to an independent researcher.</a:t>
                      </a:r>
                    </a:p>
                  </a:txBody>
                  <a:tcPr marL="34355" marR="34355" marT="17177" marB="17177" anchor="ctr"/>
                </a:tc>
              </a:tr>
              <a:tr h="1703024">
                <a:tc>
                  <a:txBody>
                    <a:bodyPr/>
                    <a:lstStyle/>
                    <a:p>
                      <a:r>
                        <a:rPr lang="en-IN" sz="1600"/>
                        <a:t>Doctoral Students</a:t>
                      </a:r>
                    </a:p>
                  </a:txBody>
                  <a:tcPr marL="34355" marR="34355" marT="17177" marB="17177" anchor="ctr"/>
                </a:tc>
                <a:tc>
                  <a:txBody>
                    <a:bodyPr/>
                    <a:lstStyle/>
                    <a:p>
                      <a:r>
                        <a:rPr lang="en-IN" sz="1600" dirty="0"/>
                        <a:t>BSR Fellowship to Meritorious Students</a:t>
                      </a:r>
                    </a:p>
                  </a:txBody>
                  <a:tcPr marL="34355" marR="34355" marT="17177" marB="17177" anchor="ctr"/>
                </a:tc>
                <a:tc>
                  <a:txBody>
                    <a:bodyPr/>
                    <a:lstStyle/>
                    <a:p>
                      <a:r>
                        <a:rPr lang="en-IN" sz="1600" dirty="0"/>
                        <a:t>Ph.D. scholars in CAS/DSA/DRS departments.</a:t>
                      </a:r>
                    </a:p>
                  </a:txBody>
                  <a:tcPr marL="34355" marR="34355" marT="17177" marB="17177" anchor="ctr"/>
                </a:tc>
                <a:tc>
                  <a:txBody>
                    <a:bodyPr/>
                    <a:lstStyle/>
                    <a:p>
                      <a:r>
                        <a:rPr lang="en-IN" sz="1600"/>
                        <a:t>₹37,000 - ₹42,000/month (JRF/SRF)</a:t>
                      </a:r>
                    </a:p>
                  </a:txBody>
                  <a:tcPr marL="34355" marR="34355" marT="17177" marB="17177" anchor="ctr"/>
                </a:tc>
                <a:tc>
                  <a:txBody>
                    <a:bodyPr/>
                    <a:lstStyle/>
                    <a:p>
                      <a:r>
                        <a:rPr lang="en-IN" sz="1600" dirty="0"/>
                        <a:t>Financial aid to pursue full-time doctoral research in dental/medical sciences.</a:t>
                      </a:r>
                    </a:p>
                  </a:txBody>
                  <a:tcPr marL="34355" marR="34355" marT="17177" marB="17177" anchor="ctr"/>
                </a:tc>
              </a:tr>
              <a:tr h="1703024">
                <a:tc>
                  <a:txBody>
                    <a:bodyPr/>
                    <a:lstStyle/>
                    <a:p>
                      <a:r>
                        <a:rPr lang="en-IN" sz="1600"/>
                        <a:t>Women Researchers</a:t>
                      </a:r>
                    </a:p>
                  </a:txBody>
                  <a:tcPr marL="34355" marR="34355" marT="17177" marB="17177" anchor="ctr"/>
                </a:tc>
                <a:tc>
                  <a:txBody>
                    <a:bodyPr/>
                    <a:lstStyle/>
                    <a:p>
                      <a:r>
                        <a:rPr lang="en-IN" sz="1600" dirty="0"/>
                        <a:t>Post-Doctoral Fellowship for Women</a:t>
                      </a:r>
                    </a:p>
                  </a:txBody>
                  <a:tcPr marL="34355" marR="34355" marT="17177" marB="17177" anchor="ctr"/>
                </a:tc>
                <a:tc>
                  <a:txBody>
                    <a:bodyPr/>
                    <a:lstStyle/>
                    <a:p>
                      <a:r>
                        <a:rPr lang="en-IN" sz="1600" dirty="0"/>
                        <a:t>Unemployed female Ph.D. holders (up to 55 years).</a:t>
                      </a:r>
                    </a:p>
                  </a:txBody>
                  <a:tcPr marL="34355" marR="34355" marT="17177" marB="17177" anchor="ctr"/>
                </a:tc>
                <a:tc>
                  <a:txBody>
                    <a:bodyPr/>
                    <a:lstStyle/>
                    <a:p>
                      <a:r>
                        <a:rPr lang="en-IN" sz="1600"/>
                        <a:t>₹54,000 - ₹67,000/month + Contingency</a:t>
                      </a:r>
                    </a:p>
                  </a:txBody>
                  <a:tcPr marL="34355" marR="34355" marT="17177" marB="17177" anchor="ctr"/>
                </a:tc>
                <a:tc>
                  <a:txBody>
                    <a:bodyPr/>
                    <a:lstStyle/>
                    <a:p>
                      <a:r>
                        <a:rPr lang="en-IN" sz="1600" dirty="0"/>
                        <a:t>Support for women to resume or advance their research careers after a break.</a:t>
                      </a:r>
                    </a:p>
                  </a:txBody>
                  <a:tcPr marL="34355" marR="34355" marT="17177" marB="17177" anchor="ctr"/>
                </a:tc>
              </a:tr>
            </a:tbl>
          </a:graphicData>
        </a:graphic>
      </p:graphicFrame>
    </p:spTree>
    <p:extLst>
      <p:ext uri="{BB962C8B-B14F-4D97-AF65-F5344CB8AC3E}">
        <p14:creationId xmlns:p14="http://schemas.microsoft.com/office/powerpoint/2010/main" val="73012430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12978649"/>
              </p:ext>
            </p:extLst>
          </p:nvPr>
        </p:nvGraphicFramePr>
        <p:xfrm>
          <a:off x="0" y="0"/>
          <a:ext cx="9144000" cy="6988053"/>
        </p:xfrm>
        <a:graphic>
          <a:graphicData uri="http://schemas.openxmlformats.org/drawingml/2006/table">
            <a:tbl>
              <a:tblPr>
                <a:tableStyleId>{0505E3EF-67EA-436B-97B2-0124C06EBD24}</a:tableStyleId>
              </a:tblPr>
              <a:tblGrid>
                <a:gridCol w="2286000"/>
                <a:gridCol w="2862064"/>
                <a:gridCol w="1296144"/>
                <a:gridCol w="2699792"/>
              </a:tblGrid>
              <a:tr h="406909">
                <a:tc>
                  <a:txBody>
                    <a:bodyPr/>
                    <a:lstStyle/>
                    <a:p>
                      <a:pPr algn="ctr" rtl="0"/>
                      <a:r>
                        <a:rPr lang="en-IN" sz="1600" dirty="0">
                          <a:effectLst/>
                        </a:rPr>
                        <a:t>Scheme Name</a:t>
                      </a:r>
                      <a:endParaRPr lang="en-IN" sz="1600" b="1" dirty="0">
                        <a:solidFill>
                          <a:srgbClr val="1F1F1F"/>
                        </a:solidFill>
                        <a:effectLst/>
                        <a:latin typeface="Google Sans Text"/>
                      </a:endParaRPr>
                    </a:p>
                  </a:txBody>
                  <a:tcPr marL="36962" marR="36962" marT="24642" marB="24642" anchor="ctr"/>
                </a:tc>
                <a:tc>
                  <a:txBody>
                    <a:bodyPr/>
                    <a:lstStyle/>
                    <a:p>
                      <a:pPr algn="ctr" rtl="0"/>
                      <a:r>
                        <a:rPr lang="en-IN" sz="1600">
                          <a:effectLst/>
                        </a:rPr>
                        <a:t>Target Group</a:t>
                      </a:r>
                      <a:endParaRPr lang="en-IN" sz="1600" b="1">
                        <a:solidFill>
                          <a:srgbClr val="1F1F1F"/>
                        </a:solidFill>
                        <a:effectLst/>
                        <a:latin typeface="Google Sans Text"/>
                      </a:endParaRPr>
                    </a:p>
                  </a:txBody>
                  <a:tcPr marL="36962" marR="36962" marT="24642" marB="24642" anchor="ctr"/>
                </a:tc>
                <a:tc>
                  <a:txBody>
                    <a:bodyPr/>
                    <a:lstStyle/>
                    <a:p>
                      <a:pPr algn="ctr" rtl="0"/>
                      <a:r>
                        <a:rPr lang="en-IN" sz="1600">
                          <a:effectLst/>
                        </a:rPr>
                        <a:t>Application Status</a:t>
                      </a:r>
                      <a:endParaRPr lang="en-IN" sz="1600" b="1">
                        <a:solidFill>
                          <a:srgbClr val="1F1F1F"/>
                        </a:solidFill>
                        <a:effectLst/>
                        <a:latin typeface="Google Sans Text"/>
                      </a:endParaRPr>
                    </a:p>
                  </a:txBody>
                  <a:tcPr marL="36962" marR="36962" marT="24642" marB="24642" anchor="ctr"/>
                </a:tc>
                <a:tc>
                  <a:txBody>
                    <a:bodyPr/>
                    <a:lstStyle/>
                    <a:p>
                      <a:pPr algn="ctr" rtl="0"/>
                      <a:r>
                        <a:rPr lang="en-IN" sz="1600" dirty="0">
                          <a:effectLst/>
                        </a:rPr>
                        <a:t>Key Deadline / Cycle</a:t>
                      </a:r>
                      <a:endParaRPr lang="en-IN" sz="1600" b="1" dirty="0">
                        <a:solidFill>
                          <a:srgbClr val="1F1F1F"/>
                        </a:solidFill>
                        <a:effectLst/>
                        <a:latin typeface="Google Sans Text"/>
                      </a:endParaRPr>
                    </a:p>
                  </a:txBody>
                  <a:tcPr marL="36962" marR="36962" marT="24642" marB="24642" anchor="ctr"/>
                </a:tc>
              </a:tr>
              <a:tr h="1106551">
                <a:tc>
                  <a:txBody>
                    <a:bodyPr/>
                    <a:lstStyle/>
                    <a:p>
                      <a:pPr rtl="0"/>
                      <a:r>
                        <a:rPr lang="en-IN" sz="1600" dirty="0" err="1">
                          <a:effectLst/>
                        </a:rPr>
                        <a:t>Dr.</a:t>
                      </a:r>
                      <a:r>
                        <a:rPr lang="en-IN" sz="1600" dirty="0">
                          <a:effectLst/>
                        </a:rPr>
                        <a:t> D.S. Kothari Research Grant</a:t>
                      </a:r>
                      <a:endParaRPr lang="en-IN" sz="1600" dirty="0">
                        <a:solidFill>
                          <a:srgbClr val="1F1F1F"/>
                        </a:solidFill>
                        <a:effectLst/>
                        <a:latin typeface="Google Sans Text"/>
                      </a:endParaRPr>
                    </a:p>
                  </a:txBody>
                  <a:tcPr marL="36962" marR="36962" marT="24642" marB="24642" anchor="ctr"/>
                </a:tc>
                <a:tc>
                  <a:txBody>
                    <a:bodyPr/>
                    <a:lstStyle/>
                    <a:p>
                      <a:pPr rtl="0"/>
                      <a:r>
                        <a:rPr lang="en-IN" sz="1600">
                          <a:effectLst/>
                        </a:rPr>
                        <a:t>Newly recruited Assistant Professors (Medical/Dental/Sciences).</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OPEN</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Apply within 2 years of joining.</a:t>
                      </a:r>
                      <a:endParaRPr lang="en-IN" sz="1600">
                        <a:solidFill>
                          <a:srgbClr val="1F1F1F"/>
                        </a:solidFill>
                        <a:effectLst/>
                        <a:latin typeface="Google Sans Text"/>
                      </a:endParaRPr>
                    </a:p>
                  </a:txBody>
                  <a:tcPr marL="36962" marR="36962" marT="24642" marB="24642" anchor="ctr"/>
                </a:tc>
              </a:tr>
              <a:tr h="884586">
                <a:tc>
                  <a:txBody>
                    <a:bodyPr/>
                    <a:lstStyle/>
                    <a:p>
                      <a:pPr rtl="0"/>
                      <a:r>
                        <a:rPr lang="en-IN" sz="1600">
                          <a:effectLst/>
                        </a:rPr>
                        <a:t>UGC-BSR Faculty Fellowship</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Eminent Professors nearing superannuation (retirement).</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OPEN</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Rolling (Apply 6–12 months before retirement).</a:t>
                      </a:r>
                      <a:endParaRPr lang="en-IN" sz="1600">
                        <a:solidFill>
                          <a:srgbClr val="1F1F1F"/>
                        </a:solidFill>
                        <a:effectLst/>
                        <a:latin typeface="Google Sans Text"/>
                      </a:endParaRPr>
                    </a:p>
                  </a:txBody>
                  <a:tcPr marL="36962" marR="36962" marT="24642" marB="24642" anchor="ctr"/>
                </a:tc>
              </a:tr>
              <a:tr h="884586">
                <a:tc>
                  <a:txBody>
                    <a:bodyPr/>
                    <a:lstStyle/>
                    <a:p>
                      <a:pPr rtl="0"/>
                      <a:r>
                        <a:rPr lang="en-IN" sz="1600" dirty="0">
                          <a:effectLst/>
                        </a:rPr>
                        <a:t>Research Grant for In-Service Faculty</a:t>
                      </a:r>
                      <a:endParaRPr lang="en-IN" sz="1600" dirty="0">
                        <a:solidFill>
                          <a:srgbClr val="1F1F1F"/>
                        </a:solidFill>
                        <a:effectLst/>
                        <a:latin typeface="Google Sans Text"/>
                      </a:endParaRPr>
                    </a:p>
                  </a:txBody>
                  <a:tcPr marL="36962" marR="36962" marT="24642" marB="24642" anchor="ctr"/>
                </a:tc>
                <a:tc>
                  <a:txBody>
                    <a:bodyPr/>
                    <a:lstStyle/>
                    <a:p>
                      <a:pPr rtl="0"/>
                      <a:r>
                        <a:rPr lang="en-IN" sz="1600" dirty="0">
                          <a:effectLst/>
                        </a:rPr>
                        <a:t>Regular faculty (under 50 years) with 10+ years of service left.</a:t>
                      </a:r>
                      <a:endParaRPr lang="en-IN" sz="1600" dirty="0">
                        <a:solidFill>
                          <a:srgbClr val="1F1F1F"/>
                        </a:solidFill>
                        <a:effectLst/>
                        <a:latin typeface="Google Sans Text"/>
                      </a:endParaRPr>
                    </a:p>
                  </a:txBody>
                  <a:tcPr marL="36962" marR="36962" marT="24642" marB="24642" anchor="ctr"/>
                </a:tc>
                <a:tc>
                  <a:txBody>
                    <a:bodyPr/>
                    <a:lstStyle/>
                    <a:p>
                      <a:pPr rtl="0"/>
                      <a:r>
                        <a:rPr lang="en-IN" sz="1600" dirty="0">
                          <a:effectLst/>
                        </a:rPr>
                        <a:t>ACTIVE CYCLE</a:t>
                      </a:r>
                      <a:endParaRPr lang="en-IN" sz="1600" dirty="0">
                        <a:solidFill>
                          <a:srgbClr val="1F1F1F"/>
                        </a:solidFill>
                        <a:effectLst/>
                        <a:latin typeface="Google Sans Text"/>
                      </a:endParaRPr>
                    </a:p>
                  </a:txBody>
                  <a:tcPr marL="36962" marR="36962" marT="24642" marB="24642" anchor="ctr"/>
                </a:tc>
                <a:tc>
                  <a:txBody>
                    <a:bodyPr/>
                    <a:lstStyle/>
                    <a:p>
                      <a:pPr rtl="0"/>
                      <a:r>
                        <a:rPr lang="en-IN" sz="1600">
                          <a:effectLst/>
                        </a:rPr>
                        <a:t>Annual cycle (check portal for 2026 window).</a:t>
                      </a:r>
                      <a:endParaRPr lang="en-IN" sz="1600">
                        <a:solidFill>
                          <a:srgbClr val="1F1F1F"/>
                        </a:solidFill>
                        <a:effectLst/>
                        <a:latin typeface="Google Sans Text"/>
                      </a:endParaRPr>
                    </a:p>
                  </a:txBody>
                  <a:tcPr marL="36962" marR="36962" marT="24642" marB="24642" anchor="ctr"/>
                </a:tc>
              </a:tr>
              <a:tr h="1106551">
                <a:tc>
                  <a:txBody>
                    <a:bodyPr/>
                    <a:lstStyle/>
                    <a:p>
                      <a:pPr rtl="0"/>
                      <a:r>
                        <a:rPr lang="en-IN" sz="1600">
                          <a:effectLst/>
                        </a:rPr>
                        <a:t>UGC-NET (JRF/SRF)</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Ph.D. Scholars (including those in interdisciplinary Dental/Med research).</a:t>
                      </a:r>
                      <a:endParaRPr lang="en-IN" sz="1600">
                        <a:solidFill>
                          <a:srgbClr val="1F1F1F"/>
                        </a:solidFill>
                        <a:effectLst/>
                        <a:latin typeface="Google Sans Text"/>
                      </a:endParaRPr>
                    </a:p>
                  </a:txBody>
                  <a:tcPr marL="36962" marR="36962" marT="24642" marB="24642" anchor="ctr"/>
                </a:tc>
                <a:tc>
                  <a:txBody>
                    <a:bodyPr/>
                    <a:lstStyle/>
                    <a:p>
                      <a:pPr rtl="0"/>
                      <a:r>
                        <a:rPr lang="en-IN" sz="1600" dirty="0">
                          <a:effectLst/>
                        </a:rPr>
                        <a:t>UPCOMING</a:t>
                      </a:r>
                      <a:endParaRPr lang="en-IN" sz="1600" dirty="0">
                        <a:solidFill>
                          <a:srgbClr val="1F1F1F"/>
                        </a:solidFill>
                        <a:effectLst/>
                        <a:latin typeface="Google Sans Text"/>
                      </a:endParaRPr>
                    </a:p>
                  </a:txBody>
                  <a:tcPr marL="36962" marR="36962" marT="24642" marB="24642" anchor="ctr"/>
                </a:tc>
                <a:tc>
                  <a:txBody>
                    <a:bodyPr/>
                    <a:lstStyle/>
                    <a:p>
                      <a:pPr rtl="0"/>
                      <a:r>
                        <a:rPr lang="en-IN" sz="1600">
                          <a:effectLst/>
                        </a:rPr>
                        <a:t>June 2026 cycle (Notification expected April 2026).</a:t>
                      </a:r>
                      <a:endParaRPr lang="en-IN" sz="1600">
                        <a:solidFill>
                          <a:srgbClr val="1F1F1F"/>
                        </a:solidFill>
                        <a:effectLst/>
                        <a:latin typeface="Google Sans Text"/>
                      </a:endParaRPr>
                    </a:p>
                  </a:txBody>
                  <a:tcPr marL="36962" marR="36962" marT="24642" marB="24642" anchor="ctr"/>
                </a:tc>
              </a:tr>
              <a:tr h="1362264">
                <a:tc>
                  <a:txBody>
                    <a:bodyPr/>
                    <a:lstStyle/>
                    <a:p>
                      <a:pPr rtl="0"/>
                      <a:r>
                        <a:rPr lang="en-IN" sz="1600">
                          <a:effectLst/>
                        </a:rPr>
                        <a:t>IKS Research Centre Grants</a:t>
                      </a:r>
                      <a:endParaRPr lang="en-IN" sz="1600">
                        <a:solidFill>
                          <a:srgbClr val="1F1F1F"/>
                        </a:solidFill>
                        <a:effectLst/>
                        <a:latin typeface="Google Sans Text"/>
                      </a:endParaRPr>
                    </a:p>
                  </a:txBody>
                  <a:tcPr marL="36962" marR="36962" marT="24642" marB="24642" anchor="ctr"/>
                </a:tc>
                <a:tc>
                  <a:txBody>
                    <a:bodyPr/>
                    <a:lstStyle/>
                    <a:p>
                      <a:pPr rtl="0"/>
                      <a:r>
                        <a:rPr lang="en-IN" sz="1600" dirty="0">
                          <a:effectLst/>
                        </a:rPr>
                        <a:t>Institutions conducting research in Indian Knowledge Systems (Ayurveda/Siddha).</a:t>
                      </a:r>
                      <a:endParaRPr lang="en-IN" sz="1600" dirty="0">
                        <a:solidFill>
                          <a:srgbClr val="1F1F1F"/>
                        </a:solidFill>
                        <a:effectLst/>
                        <a:latin typeface="Google Sans Text"/>
                      </a:endParaRPr>
                    </a:p>
                  </a:txBody>
                  <a:tcPr marL="36962" marR="36962" marT="24642" marB="24642" anchor="ctr"/>
                </a:tc>
                <a:tc>
                  <a:txBody>
                    <a:bodyPr/>
                    <a:lstStyle/>
                    <a:p>
                      <a:pPr rtl="0"/>
                      <a:r>
                        <a:rPr lang="en-IN" sz="1600">
                          <a:effectLst/>
                        </a:rPr>
                        <a:t>ACTIVE</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Check for specific theme-based extensions.</a:t>
                      </a:r>
                      <a:endParaRPr lang="en-IN" sz="1600">
                        <a:solidFill>
                          <a:srgbClr val="1F1F1F"/>
                        </a:solidFill>
                        <a:effectLst/>
                        <a:latin typeface="Google Sans Text"/>
                      </a:endParaRPr>
                    </a:p>
                  </a:txBody>
                  <a:tcPr marL="36962" marR="36962" marT="24642" marB="24642" anchor="ctr"/>
                </a:tc>
              </a:tr>
              <a:tr h="1106551">
                <a:tc>
                  <a:txBody>
                    <a:bodyPr/>
                    <a:lstStyle/>
                    <a:p>
                      <a:pPr rtl="0"/>
                      <a:r>
                        <a:rPr lang="en-IN" sz="1600">
                          <a:effectLst/>
                        </a:rPr>
                        <a:t>Post-Doctoral Fellowship for Women</a:t>
                      </a:r>
                      <a:endParaRPr lang="en-IN" sz="1600">
                        <a:solidFill>
                          <a:srgbClr val="1F1F1F"/>
                        </a:solidFill>
                        <a:effectLst/>
                        <a:latin typeface="Google Sans Text"/>
                      </a:endParaRPr>
                    </a:p>
                  </a:txBody>
                  <a:tcPr marL="36962" marR="36962" marT="24642" marB="24642" anchor="ctr"/>
                </a:tc>
                <a:tc>
                  <a:txBody>
                    <a:bodyPr/>
                    <a:lstStyle/>
                    <a:p>
                      <a:pPr rtl="0"/>
                      <a:r>
                        <a:rPr lang="en-IN" sz="1600">
                          <a:effectLst/>
                        </a:rPr>
                        <a:t>Unemployed female PhD holders in Medical/Social Sciences.</a:t>
                      </a:r>
                      <a:endParaRPr lang="en-IN" sz="1600">
                        <a:solidFill>
                          <a:srgbClr val="1F1F1F"/>
                        </a:solidFill>
                        <a:effectLst/>
                        <a:latin typeface="Google Sans Text"/>
                      </a:endParaRPr>
                    </a:p>
                  </a:txBody>
                  <a:tcPr marL="36962" marR="36962" marT="24642" marB="24642" anchor="ctr"/>
                </a:tc>
                <a:tc>
                  <a:txBody>
                    <a:bodyPr/>
                    <a:lstStyle/>
                    <a:p>
                      <a:pPr rtl="0"/>
                      <a:r>
                        <a:rPr lang="en-IN" sz="1600" dirty="0">
                          <a:effectLst/>
                        </a:rPr>
                        <a:t>OPEN</a:t>
                      </a:r>
                      <a:endParaRPr lang="en-IN" sz="1600" dirty="0">
                        <a:solidFill>
                          <a:srgbClr val="1F1F1F"/>
                        </a:solidFill>
                        <a:effectLst/>
                        <a:latin typeface="Google Sans Text"/>
                      </a:endParaRPr>
                    </a:p>
                  </a:txBody>
                  <a:tcPr marL="36962" marR="36962" marT="24642" marB="24642" anchor="ctr"/>
                </a:tc>
                <a:tc>
                  <a:txBody>
                    <a:bodyPr/>
                    <a:lstStyle/>
                    <a:p>
                      <a:pPr rtl="0"/>
                      <a:r>
                        <a:rPr lang="en-IN" sz="1600" dirty="0">
                          <a:effectLst/>
                        </a:rPr>
                        <a:t>Annual Call (currently processing 2025-26 applications).</a:t>
                      </a:r>
                      <a:endParaRPr lang="en-IN" sz="1600" dirty="0">
                        <a:solidFill>
                          <a:srgbClr val="1F1F1F"/>
                        </a:solidFill>
                        <a:effectLst/>
                        <a:latin typeface="Google Sans Text"/>
                      </a:endParaRPr>
                    </a:p>
                  </a:txBody>
                  <a:tcPr marL="36962" marR="36962" marT="24642" marB="24642" anchor="ctr"/>
                </a:tc>
              </a:tr>
            </a:tbl>
          </a:graphicData>
        </a:graphic>
      </p:graphicFrame>
    </p:spTree>
    <p:extLst>
      <p:ext uri="{BB962C8B-B14F-4D97-AF65-F5344CB8AC3E}">
        <p14:creationId xmlns:p14="http://schemas.microsoft.com/office/powerpoint/2010/main" val="225929952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1744"/>
            <a:ext cx="7315200" cy="1154097"/>
          </a:xfrm>
        </p:spPr>
        <p:txBody>
          <a:bodyPr>
            <a:normAutofit fontScale="90000"/>
          </a:bodyPr>
          <a:lstStyle/>
          <a:p>
            <a:r>
              <a:rPr lang="en-IN" dirty="0"/>
              <a:t>Specialized Dental Society Grants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1735054"/>
              </p:ext>
            </p:extLst>
          </p:nvPr>
        </p:nvGraphicFramePr>
        <p:xfrm>
          <a:off x="914400" y="1772816"/>
          <a:ext cx="7315200" cy="4896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056961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Content Placeholder 3"/>
          <p:cNvSpPr>
            <a:spLocks noGrp="1"/>
          </p:cNvSpPr>
          <p:nvPr>
            <p:ph idx="1"/>
          </p:nvPr>
        </p:nvSpPr>
        <p:spPr/>
        <p:txBody>
          <a:bodyPr/>
          <a:lstStyle/>
          <a:p>
            <a:endParaRPr lang="en-IN"/>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154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568085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09331872"/>
              </p:ext>
            </p:extLst>
          </p:nvPr>
        </p:nvGraphicFramePr>
        <p:xfrm>
          <a:off x="179512" y="116631"/>
          <a:ext cx="8784976" cy="6552729"/>
        </p:xfrm>
        <a:graphic>
          <a:graphicData uri="http://schemas.openxmlformats.org/drawingml/2006/table">
            <a:tbl>
              <a:tblPr>
                <a:tableStyleId>{18603FDC-E32A-4AB5-989C-0864C3EAD2B8}</a:tableStyleId>
              </a:tblPr>
              <a:tblGrid>
                <a:gridCol w="2196244"/>
                <a:gridCol w="2196244"/>
                <a:gridCol w="2196244"/>
                <a:gridCol w="2196244"/>
              </a:tblGrid>
              <a:tr h="625365">
                <a:tc>
                  <a:txBody>
                    <a:bodyPr/>
                    <a:lstStyle/>
                    <a:p>
                      <a:pPr algn="ctr" rtl="0"/>
                      <a:r>
                        <a:rPr lang="en-IN" sz="1600" b="1" dirty="0">
                          <a:solidFill>
                            <a:srgbClr val="FFFF00"/>
                          </a:solidFill>
                          <a:effectLst/>
                        </a:rPr>
                        <a:t>Scheme Name</a:t>
                      </a:r>
                      <a:endParaRPr lang="en-IN" sz="1600" b="1" dirty="0">
                        <a:solidFill>
                          <a:srgbClr val="FFFF00"/>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IN" sz="1600" b="1">
                          <a:solidFill>
                            <a:srgbClr val="FFFF00"/>
                          </a:solidFill>
                          <a:effectLst/>
                        </a:rPr>
                        <a:t>Target Audience</a:t>
                      </a:r>
                      <a:endParaRPr lang="en-IN" sz="1600" b="1">
                        <a:solidFill>
                          <a:srgbClr val="FFFF00"/>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IN" sz="1600" b="1">
                          <a:solidFill>
                            <a:srgbClr val="FFFF00"/>
                          </a:solidFill>
                          <a:effectLst/>
                        </a:rPr>
                        <a:t>Funding Amount</a:t>
                      </a:r>
                      <a:endParaRPr lang="en-IN" sz="1600" b="1">
                        <a:solidFill>
                          <a:srgbClr val="FFFF00"/>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IN" sz="1600" b="1" dirty="0">
                          <a:solidFill>
                            <a:srgbClr val="FFFF00"/>
                          </a:solidFill>
                          <a:effectLst/>
                        </a:rPr>
                        <a:t>Key Objective</a:t>
                      </a:r>
                      <a:endParaRPr lang="en-IN" sz="1600" b="1" dirty="0">
                        <a:solidFill>
                          <a:srgbClr val="FFFF00"/>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04196">
                <a:tc>
                  <a:txBody>
                    <a:bodyPr/>
                    <a:lstStyle/>
                    <a:p>
                      <a:pPr rtl="0"/>
                      <a:r>
                        <a:rPr lang="en-IN" sz="1600" b="1">
                          <a:effectLst/>
                        </a:rPr>
                        <a:t>S&amp;T Project Scheme</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Faculty and Scientists (Medical/Dental/Sciences)</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₹3 - ₹5 Lakhs (for 2 years)</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Support R&amp;D with social relevance and usefulness to Tamil Nadu state.</a:t>
                      </a:r>
                      <a:endParaRPr lang="en-IN" sz="1600" b="1" dirty="0">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59486">
                <a:tc>
                  <a:txBody>
                    <a:bodyPr/>
                    <a:lstStyle/>
                    <a:p>
                      <a:pPr rtl="0"/>
                      <a:r>
                        <a:rPr lang="en-IN" sz="1600" b="1">
                          <a:effectLst/>
                        </a:rPr>
                        <a:t>Student Project Scheme (SPS)</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Final year UG/PG students (MBBS/BDS/MDS/MD)</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Up to ₹10,000</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To harness the potential of students for innovative research ideas.</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04196">
                <a:tc>
                  <a:txBody>
                    <a:bodyPr/>
                    <a:lstStyle/>
                    <a:p>
                      <a:pPr rtl="0"/>
                      <a:r>
                        <a:rPr lang="en-IN" sz="1600" b="1">
                          <a:effectLst/>
                        </a:rPr>
                        <a:t>Research Assistance (RFRS)</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Research Scholars (Ph.D.)</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Up to ₹3 Lakhs</a:t>
                      </a:r>
                      <a:endParaRPr lang="en-IN" sz="1600" b="1" dirty="0">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To support Ph.D. students in colleges without sufficient central funding.</a:t>
                      </a:r>
                      <a:endParaRPr lang="en-IN" sz="1600" b="1" dirty="0">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59486">
                <a:tc>
                  <a:txBody>
                    <a:bodyPr/>
                    <a:lstStyle/>
                    <a:p>
                      <a:pPr rtl="0"/>
                      <a:r>
                        <a:rPr lang="en-IN" sz="1600" b="1">
                          <a:effectLst/>
                        </a:rPr>
                        <a:t>Travel Grant</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Faculty and Researchers</a:t>
                      </a:r>
                      <a:endParaRPr lang="en-IN" sz="1600" b="1">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Partial travel support</a:t>
                      </a:r>
                      <a:endParaRPr lang="en-IN" sz="1600" b="1" dirty="0">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To present papers at International Conferences/Seminars.</a:t>
                      </a:r>
                      <a:endParaRPr lang="en-IN" sz="1600" b="1" dirty="0">
                        <a:solidFill>
                          <a:srgbClr val="1F1F1F"/>
                        </a:solidFill>
                        <a:effectLst/>
                        <a:latin typeface="Google Sans Text"/>
                      </a:endParaRPr>
                    </a:p>
                  </a:txBody>
                  <a:tcPr marL="55060" marR="55060" marT="36707" marB="36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8697074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91355807"/>
              </p:ext>
            </p:extLst>
          </p:nvPr>
        </p:nvGraphicFramePr>
        <p:xfrm>
          <a:off x="-2" y="476668"/>
          <a:ext cx="9036500" cy="6120683"/>
        </p:xfrm>
        <a:graphic>
          <a:graphicData uri="http://schemas.openxmlformats.org/drawingml/2006/table">
            <a:tbl>
              <a:tblPr>
                <a:tableStyleId>{D03447BB-5D67-496B-8E87-E561075AD55C}</a:tableStyleId>
              </a:tblPr>
              <a:tblGrid>
                <a:gridCol w="2259125"/>
                <a:gridCol w="2259125"/>
                <a:gridCol w="2259125"/>
                <a:gridCol w="2259125"/>
              </a:tblGrid>
              <a:tr h="850730">
                <a:tc>
                  <a:txBody>
                    <a:bodyPr/>
                    <a:lstStyle/>
                    <a:p>
                      <a:pPr algn="ctr" rtl="0"/>
                      <a:r>
                        <a:rPr lang="en-IN" sz="1600" b="1" dirty="0">
                          <a:solidFill>
                            <a:srgbClr val="FFFF00"/>
                          </a:solidFill>
                          <a:effectLst/>
                        </a:rPr>
                        <a:t>Scheme Name</a:t>
                      </a:r>
                      <a:endParaRPr lang="en-IN" sz="1600" b="1" dirty="0">
                        <a:solidFill>
                          <a:srgbClr val="FFFF00"/>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IN" sz="1600" b="1" dirty="0">
                          <a:solidFill>
                            <a:srgbClr val="FFFF00"/>
                          </a:solidFill>
                          <a:effectLst/>
                        </a:rPr>
                        <a:t>Expected Call Release</a:t>
                      </a:r>
                      <a:endParaRPr lang="en-IN" sz="1600" b="1" dirty="0">
                        <a:solidFill>
                          <a:srgbClr val="FFFF00"/>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IN" sz="1600" b="1">
                          <a:solidFill>
                            <a:srgbClr val="FFFF00"/>
                          </a:solidFill>
                          <a:effectLst/>
                        </a:rPr>
                        <a:t>Submission Deadline</a:t>
                      </a:r>
                      <a:endParaRPr lang="en-IN" sz="1600" b="1">
                        <a:solidFill>
                          <a:srgbClr val="FFFF00"/>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IN" sz="1600" b="1" dirty="0">
                          <a:solidFill>
                            <a:srgbClr val="FFFF00"/>
                          </a:solidFill>
                          <a:effectLst/>
                        </a:rPr>
                        <a:t>Evaluation/Results</a:t>
                      </a:r>
                      <a:endParaRPr lang="en-IN" sz="1600" b="1" dirty="0">
                        <a:solidFill>
                          <a:srgbClr val="FFFF00"/>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3624">
                <a:tc>
                  <a:txBody>
                    <a:bodyPr/>
                    <a:lstStyle/>
                    <a:p>
                      <a:pPr rtl="0"/>
                      <a:r>
                        <a:rPr lang="en-IN" sz="1600" b="1">
                          <a:effectLst/>
                        </a:rPr>
                        <a:t>Student Project Scheme (SPS)</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July 2026</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August 29, 2026</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December 2026</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3624">
                <a:tc>
                  <a:txBody>
                    <a:bodyPr/>
                    <a:lstStyle/>
                    <a:p>
                      <a:pPr rtl="0"/>
                      <a:r>
                        <a:rPr lang="en-IN" sz="1600" b="1" dirty="0">
                          <a:effectLst/>
                        </a:rPr>
                        <a:t>S&amp;T Project Scheme (Faculty)</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October 2026</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November 28, 2026</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March – April 2027</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3624">
                <a:tc>
                  <a:txBody>
                    <a:bodyPr/>
                    <a:lstStyle/>
                    <a:p>
                      <a:pPr rtl="0"/>
                      <a:r>
                        <a:rPr lang="en-IN" sz="1600" b="1" dirty="0">
                          <a:effectLst/>
                        </a:rPr>
                        <a:t>Research Free Fellowship (RFRS)</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September 2026</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October 2026</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January 2027</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730">
                <a:tc>
                  <a:txBody>
                    <a:bodyPr/>
                    <a:lstStyle/>
                    <a:p>
                      <a:pPr rtl="0"/>
                      <a:r>
                        <a:rPr lang="en-IN" sz="1600" b="1">
                          <a:effectLst/>
                        </a:rPr>
                        <a:t>Travel Grant</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Rolling (Anytime)</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3 Months before event</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Within 45 days</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8351">
                <a:tc>
                  <a:txBody>
                    <a:bodyPr/>
                    <a:lstStyle/>
                    <a:p>
                      <a:pPr rtl="0"/>
                      <a:r>
                        <a:rPr lang="en-IN" sz="1600" b="1">
                          <a:effectLst/>
                        </a:rPr>
                        <a:t>Popularization of Science</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June 2026</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a:effectLst/>
                        </a:rPr>
                        <a:t>July 2026</a:t>
                      </a:r>
                      <a:endParaRPr lang="en-IN" sz="1600" b="1">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IN" sz="1600" b="1" dirty="0">
                          <a:effectLst/>
                        </a:rPr>
                        <a:t>September 2026</a:t>
                      </a:r>
                      <a:endParaRPr lang="en-IN" sz="1600" b="1" dirty="0">
                        <a:solidFill>
                          <a:srgbClr val="1F1F1F"/>
                        </a:solidFill>
                        <a:effectLst/>
                        <a:latin typeface="Google Sans Text"/>
                      </a:endParaRPr>
                    </a:p>
                  </a:txBody>
                  <a:tcPr marL="80421" marR="80421" marT="53614" marB="536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706724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AutoShape 2" descr="Thank You for Making My Day Brighter (Notes, Messaes, Letters) - asktotal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66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8" y="7937"/>
            <a:ext cx="9127232" cy="685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5074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1778</TotalTime>
  <Words>5361</Words>
  <Application>Microsoft Office PowerPoint</Application>
  <PresentationFormat>On-screen Show (4:3)</PresentationFormat>
  <Paragraphs>670</Paragraphs>
  <Slides>97</Slides>
  <Notes>20</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Perspective</vt:lpstr>
      <vt:lpstr>PowerPoint Presentation</vt:lpstr>
      <vt:lpstr>Identifying Medical Research Funding Portals</vt:lpstr>
      <vt:lpstr>PowerPoint Presentation</vt:lpstr>
      <vt:lpstr>        Research Funding Agencies in India </vt:lpstr>
      <vt:lpstr>Indian Council of Medical Research (ICMR)  &amp;  Department of Health Research (DHR)  </vt:lpstr>
      <vt:lpstr>PowerPoint Presentation</vt:lpstr>
      <vt:lpstr>   Indian Council of Medical Research (ICMR) </vt:lpstr>
      <vt:lpstr>National Health Research Programme </vt:lpstr>
      <vt:lpstr>Intramural Grants </vt:lpstr>
      <vt:lpstr>ICMR EXTRAMURAL GRANTS</vt:lpstr>
      <vt:lpstr>Investigator Initiated Research Proposals - Small Grant</vt:lpstr>
      <vt:lpstr>Investigator Initiated Research Proposals - Intermediate Grant</vt:lpstr>
      <vt:lpstr>Centre for Advanced Research (CAR)</vt:lpstr>
      <vt:lpstr>Research Support</vt:lpstr>
      <vt:lpstr>Purpose/Objectives of the ICMR Chair </vt:lpstr>
      <vt:lpstr>PowerPoint Presentation</vt:lpstr>
      <vt:lpstr>PowerPoint Presentation</vt:lpstr>
      <vt:lpstr>     COMPONENTS OF SCHEME </vt:lpstr>
      <vt:lpstr>PowerPoint Presentation</vt:lpstr>
      <vt:lpstr>SHORT-TERM STUDENTSHIP (STS)</vt:lpstr>
      <vt:lpstr>SHORT-TERM STUDENTSHIP (STS)</vt:lpstr>
      <vt:lpstr>MD/MS/DM/MCh/DNB/DrNB/ MDS THESIS SUPPORT PROGRAM</vt:lpstr>
      <vt:lpstr>MD/MS/DM/MCh/DNB/DrNB/ MDS THESIS SUPPORT PROGRAM </vt:lpstr>
      <vt:lpstr>    MD/MS-Ph.D. Program </vt:lpstr>
      <vt:lpstr>     Category 1:Medical PhD Programme </vt:lpstr>
      <vt:lpstr>Category 2- Young Medical Faculty- PhD Programme </vt:lpstr>
      <vt:lpstr>Financial support</vt:lpstr>
      <vt:lpstr>SHORT-TERM FELLOWSHIP ABROAD</vt:lpstr>
      <vt:lpstr>SHORT-TERM FELLOWSHIP ABROAD (15 days-3 months)</vt:lpstr>
      <vt:lpstr>SHORT-TERM FELLOWSHIP ABROAD (15 days-3 months)</vt:lpstr>
      <vt:lpstr>LONG-TERM FELLOWSHIP ABROAD  (6-12 months)</vt:lpstr>
      <vt:lpstr>LONG-TERM FELLOWSHIP ABROAD (6-12 months)</vt:lpstr>
      <vt:lpstr>START-UP GRANT FOR RESEARCH PROJECTS</vt:lpstr>
      <vt:lpstr>START-UP GRANT FOR RESEARCH PROJECTS</vt:lpstr>
      <vt:lpstr>SHORT-TERM &amp; LONG TERM  FELLOWSHIP AT INDIAN INSTITUTES (1-3 months; 6-12 months)</vt:lpstr>
      <vt:lpstr>SHORT-TERM &amp; LONG TERM  FELLOWSHIP AT INDIAN INSTITUTES (1-3 months; 6-12 months)</vt:lpstr>
      <vt:lpstr>WOMEN SCIENTISTS FELLOWSHIP</vt:lpstr>
      <vt:lpstr>WOMEN SCIENTISTS FELLOWSHIP</vt:lpstr>
      <vt:lpstr>INTERNATIONAL TRAVEL GRANT SUPPORT </vt:lpstr>
      <vt:lpstr>INTERNATIONAL TRAVEL GRANT SUPPORT </vt:lpstr>
      <vt:lpstr>WORKSHOPS FUNDING GRANT IN BIOMEDICAL RESEARCH</vt:lpstr>
      <vt:lpstr>WORKSHOPS FUNDING GRANT IN BIOMEDICAL RESEARCH</vt:lpstr>
      <vt:lpstr>SUPPORT TO INSTITUTIONS AND SCIENTIFIC PROFESSIONALS / BODIES / ASSOCIATIONS</vt:lpstr>
      <vt:lpstr>SUPPORT TO INSTITUTIONS AND SCIENTIFIC PROFESSIONALS / BODIES / ASSOCIATIONS</vt:lpstr>
      <vt:lpstr>PowerPoint Presentation</vt:lpstr>
      <vt:lpstr>PowerPoint Presentation</vt:lpstr>
      <vt:lpstr>PowerPoint Presentation</vt:lpstr>
      <vt:lpstr>PowerPoint Presentation</vt:lpstr>
      <vt:lpstr>Electronic Project Management System</vt:lpstr>
      <vt:lpstr> Science and Engineering Research Board (SERB) </vt:lpstr>
      <vt:lpstr>PowerPoint Presentation</vt:lpstr>
      <vt:lpstr> Science and Engineering Research Board (SERB)  Anusandhan National Research Foundation (ANRF) </vt:lpstr>
      <vt:lpstr>PowerPoint Presentation</vt:lpstr>
      <vt:lpstr>PowerPoint Presentation</vt:lpstr>
      <vt:lpstr>CORE RESEARCH GRANT</vt:lpstr>
      <vt:lpstr>CORE RESEARCH GRANT</vt:lpstr>
      <vt:lpstr>SERB-SUPRA (Scientific and Useful Profound Research Advancement)</vt:lpstr>
      <vt:lpstr>State University Research Excellence (SERB-SURE)</vt:lpstr>
      <vt:lpstr>Intensification of Research in High Priority Areas (IRHPA) program</vt:lpstr>
      <vt:lpstr>International Travel Support (ITS) Scheme</vt:lpstr>
      <vt:lpstr>PowerPoint Presentation</vt:lpstr>
      <vt:lpstr>For BDS Graduates (Early Career &amp; Training</vt:lpstr>
      <vt:lpstr>For Dental Faculty (MDS) </vt:lpstr>
      <vt:lpstr>PowerPoint Presentation</vt:lpstr>
      <vt:lpstr>DEPARTMENT OF SCIENCE &amp; TECHNOLOGY</vt:lpstr>
      <vt:lpstr>PowerPoint Presentation</vt:lpstr>
      <vt:lpstr>PowerPoint Presentation</vt:lpstr>
      <vt:lpstr>Nurturing Talent (Individual Fellowships) </vt:lpstr>
      <vt:lpstr>Building Excellence (Infrastructure &amp; Institutional Support</vt:lpstr>
      <vt:lpstr>Mission-Mode &amp; Technology Development</vt:lpstr>
      <vt:lpstr>Global Footprint (International Cooperation)</vt:lpstr>
      <vt:lpstr>DST- FOR DENTAL GRADUATES</vt:lpstr>
      <vt:lpstr>For MDS Graduates</vt:lpstr>
      <vt:lpstr>PowerPoint Presentation</vt:lpstr>
      <vt:lpstr>For MDS Graduates</vt:lpstr>
      <vt:lpstr>For BDS Graduates</vt:lpstr>
      <vt:lpstr>PowerPoint Presentation</vt:lpstr>
      <vt:lpstr>PowerPoint Presentation</vt:lpstr>
      <vt:lpstr>PowerPoint Presentation</vt:lpstr>
      <vt:lpstr>Biotechnology industry research Assistance council</vt:lpstr>
      <vt:lpstr>Biotechnology industry research Assistance council</vt:lpstr>
      <vt:lpstr>PowerPoint Presentation</vt:lpstr>
      <vt:lpstr>1. Flagship Grants for Healthcare Innovation </vt:lpstr>
      <vt:lpstr>PowerPoint Presentation</vt:lpstr>
      <vt:lpstr>Specialized Mission Funding (MedTech &amp; Biopharma)</vt:lpstr>
      <vt:lpstr>Student &amp; Academic Research Support</vt:lpstr>
      <vt:lpstr>PowerPoint Presentation</vt:lpstr>
      <vt:lpstr>UGC RESEARCH FUNDING</vt:lpstr>
      <vt:lpstr>UGC Grants Eligibility</vt:lpstr>
      <vt:lpstr>PowerPoint Presentation</vt:lpstr>
      <vt:lpstr>PowerPoint Presentation</vt:lpstr>
      <vt:lpstr>PowerPoint Presentation</vt:lpstr>
      <vt:lpstr>Specialized Dental Society Grants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Identifying Funding Portals (When will it open &amp; How to Identify)</dc:title>
  <dc:creator>User</dc:creator>
  <cp:lastModifiedBy>User</cp:lastModifiedBy>
  <cp:revision>530</cp:revision>
  <dcterms:created xsi:type="dcterms:W3CDTF">2024-11-02T13:59:47Z</dcterms:created>
  <dcterms:modified xsi:type="dcterms:W3CDTF">2026-02-09T16:56:46Z</dcterms:modified>
</cp:coreProperties>
</file>